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31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261" r:id="rId12"/>
    <p:sldId id="262" r:id="rId13"/>
    <p:sldId id="282" r:id="rId14"/>
    <p:sldId id="269" r:id="rId15"/>
    <p:sldId id="270" r:id="rId16"/>
    <p:sldId id="281" r:id="rId17"/>
    <p:sldId id="271" r:id="rId18"/>
    <p:sldId id="273" r:id="rId19"/>
    <p:sldId id="287" r:id="rId20"/>
    <p:sldId id="274" r:id="rId21"/>
    <p:sldId id="280" r:id="rId22"/>
    <p:sldId id="285" r:id="rId23"/>
    <p:sldId id="283" r:id="rId24"/>
    <p:sldId id="286" r:id="rId25"/>
    <p:sldId id="276" r:id="rId26"/>
    <p:sldId id="266" r:id="rId27"/>
    <p:sldId id="272" r:id="rId28"/>
    <p:sldId id="265" r:id="rId29"/>
    <p:sldId id="267" r:id="rId3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4794" autoAdjust="0"/>
  </p:normalViewPr>
  <p:slideViewPr>
    <p:cSldViewPr snapToGrid="0">
      <p:cViewPr varScale="1">
        <p:scale>
          <a:sx n="65" d="100"/>
          <a:sy n="65" d="100"/>
        </p:scale>
        <p:origin x="-98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0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3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subjects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subjects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Matt Caywood, Brandon Beltz, Michael Fine</a:t>
            </a:r>
          </a:p>
          <a:p>
            <a:endParaRPr lang="en-US" dirty="0"/>
          </a:p>
          <a:p>
            <a:r>
              <a:rPr lang="en-US" sz="1600" dirty="0" smtClean="0"/>
              <a:t>April 21,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smtClean="0"/>
              <a:t>19 </a:t>
            </a:r>
            <a:r>
              <a:rPr lang="en-US" dirty="0"/>
              <a:t>participants</a:t>
            </a:r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 (Experiment 1, Testing)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and Locate questions</a:t>
            </a:r>
          </a:p>
          <a:p>
            <a:endParaRPr lang="en-US" dirty="0"/>
          </a:p>
          <a:p>
            <a:r>
              <a:rPr lang="en-US" dirty="0" smtClean="0"/>
              <a:t>Subject’s final </a:t>
            </a:r>
            <a:r>
              <a:rPr lang="en-US" dirty="0"/>
              <a:t>answer to all question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(Simultaneous</a:t>
            </a:r>
            <a:r>
              <a:rPr lang="en-US" dirty="0"/>
              <a:t>, Sequential and User Choice)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723900"/>
            <a:ext cx="8071701" cy="48847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Winner-take-all (WTA)</a:t>
            </a:r>
            <a:endParaRPr lang="en-US" dirty="0"/>
          </a:p>
          <a:p>
            <a:pPr lvl="1"/>
            <a:r>
              <a:rPr lang="en-US" sz="1600" dirty="0"/>
              <a:t>Did subject pick most probable facility/sector?</a:t>
            </a:r>
          </a:p>
          <a:p>
            <a:pPr lvl="1"/>
            <a:r>
              <a:rPr lang="en-US" sz="1600" dirty="0"/>
              <a:t>0 when </a:t>
            </a:r>
            <a:r>
              <a:rPr lang="en-US" sz="1600" dirty="0" smtClean="0"/>
              <a:t>probability distributions </a:t>
            </a:r>
            <a:r>
              <a:rPr lang="en-US" sz="1600" dirty="0"/>
              <a:t>have same peak; 1 otherwise</a:t>
            </a:r>
          </a:p>
          <a:p>
            <a:endParaRPr lang="en-US" dirty="0" smtClean="0"/>
          </a:p>
          <a:p>
            <a:r>
              <a:rPr lang="en-US" dirty="0" smtClean="0"/>
              <a:t>KLD (Kullback-Leibler divergence): </a:t>
            </a:r>
          </a:p>
          <a:p>
            <a:pPr lvl="1"/>
            <a:r>
              <a:rPr lang="en-US" sz="1600" dirty="0" smtClean="0"/>
              <a:t>Nonlinear divergence between </a:t>
            </a:r>
            <a:r>
              <a:rPr lang="en-US" sz="1600" dirty="0"/>
              <a:t>normative </a:t>
            </a:r>
            <a:r>
              <a:rPr lang="en-US" sz="1600" dirty="0" smtClean="0"/>
              <a:t>and subject probability </a:t>
            </a:r>
            <a:r>
              <a:rPr lang="en-US" sz="1600" dirty="0"/>
              <a:t>distributions</a:t>
            </a:r>
          </a:p>
          <a:p>
            <a:pPr lvl="1"/>
            <a:r>
              <a:rPr lang="en-US" sz="1600" dirty="0" smtClean="0"/>
              <a:t>In BAA; information </a:t>
            </a:r>
            <a:r>
              <a:rPr lang="en-US" sz="1600" dirty="0"/>
              <a:t>theoretic </a:t>
            </a:r>
            <a:r>
              <a:rPr lang="en-US" sz="1600" dirty="0" smtClean="0"/>
              <a:t>measure</a:t>
            </a:r>
          </a:p>
          <a:p>
            <a:endParaRPr lang="en-US" dirty="0" smtClean="0"/>
          </a:p>
          <a:p>
            <a:r>
              <a:rPr lang="en-US" dirty="0" smtClean="0"/>
              <a:t>TVD (total variation distance):</a:t>
            </a:r>
          </a:p>
          <a:p>
            <a:pPr lvl="1"/>
            <a:r>
              <a:rPr lang="en-US" sz="1600" dirty="0" smtClean="0"/>
              <a:t>Absolute value distance</a:t>
            </a:r>
            <a:br>
              <a:rPr lang="en-US" sz="1600" dirty="0" smtClean="0"/>
            </a:br>
            <a:r>
              <a:rPr lang="en-US" sz="1600" dirty="0" smtClean="0"/>
              <a:t>between normative </a:t>
            </a:r>
            <a:r>
              <a:rPr lang="en-US" sz="1600" dirty="0"/>
              <a:t>and </a:t>
            </a:r>
            <a:r>
              <a:rPr lang="en-US" sz="1600" dirty="0" smtClean="0"/>
              <a:t>subject probability distributions</a:t>
            </a:r>
          </a:p>
          <a:p>
            <a:pPr lvl="1"/>
            <a:r>
              <a:rPr lang="en-US" sz="1600" dirty="0" smtClean="0"/>
              <a:t>Potentially more robust to response biases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6184" y="2524129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84" y="2524129"/>
                <a:ext cx="3026598" cy="541174"/>
              </a:xfrm>
              <a:prstGeom prst="rect">
                <a:avLst/>
              </a:prstGeom>
              <a:blipFill rotWithShape="1">
                <a:blip r:embed="rId3"/>
                <a:stretch>
                  <a:fillRect t="-178652" r="-3421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3423" y="4265851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23" y="4265851"/>
                <a:ext cx="3147400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78652" r="-4264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759" y="5824124"/>
            <a:ext cx="77976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Subjects learned to recognize patterns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Subjects identified the correct facility at above-random rates with p &lt; 0.00001.  3/19 got nearly 60% of the facilities correct.</a:t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3" y="1792231"/>
            <a:ext cx="6543349" cy="4770305"/>
            <a:chOff x="1143002" y="1400413"/>
            <a:chExt cx="7121385" cy="519171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43002" y="1400413"/>
              <a:ext cx="6571395" cy="4928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877246" y="6020153"/>
              <a:ext cx="954107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Helvetica" pitchFamily="34" charset="0"/>
                  <a:cs typeface="Helvetica" pitchFamily="34" charset="0"/>
                </a:rPr>
                <a:t>Subject</a:t>
              </a:r>
              <a:endParaRPr lang="en-US" b="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 flipV="1">
              <a:off x="6161316" y="5815674"/>
              <a:ext cx="758175" cy="5132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95454" y="6110594"/>
              <a:ext cx="217715" cy="291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7786867">
              <a:off x="5836832" y="5800922"/>
              <a:ext cx="687725" cy="406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 pitchFamily="34" charset="0"/>
                  <a:cs typeface="Helvetica" pitchFamily="34" charset="0"/>
                </a:rPr>
                <a:t>Mean</a:t>
              </a:r>
              <a:endParaRPr lang="en-US" sz="1400" b="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7786867">
              <a:off x="5877193" y="5920206"/>
              <a:ext cx="937205" cy="406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latin typeface="Helvetica" pitchFamily="34" charset="0"/>
                  <a:cs typeface="Helvetica" pitchFamily="34" charset="0"/>
                </a:rPr>
                <a:t>Random</a:t>
              </a:r>
              <a:endParaRPr lang="en-US" sz="1400" b="0" dirty="0"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7068575" y="1784440"/>
              <a:ext cx="0" cy="3984170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164406" y="5659384"/>
              <a:ext cx="1099981" cy="4129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 pitchFamily="34" charset="0"/>
                  <a:cs typeface="Helvetica" pitchFamily="34" charset="0"/>
                </a:rPr>
                <a:t>error bars SEM</a:t>
              </a:r>
              <a:endParaRPr lang="en-US" sz="10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5875" y="3001108"/>
            <a:ext cx="188926" cy="1841118"/>
            <a:chOff x="6245875" y="3001108"/>
            <a:chExt cx="188926" cy="1841118"/>
          </a:xfrm>
        </p:grpSpPr>
        <p:cxnSp>
          <p:nvCxnSpPr>
            <p:cNvPr id="8" name="Straight Connector 7"/>
            <p:cNvCxnSpPr/>
            <p:nvPr/>
          </p:nvCxnSpPr>
          <p:spPr bwMode="auto">
            <a:xfrm flipV="1">
              <a:off x="6245875" y="3001108"/>
              <a:ext cx="0" cy="1055374"/>
            </a:xfrm>
            <a:prstGeom prst="line">
              <a:avLst/>
            </a:prstGeom>
            <a:solidFill>
              <a:srgbClr val="FFCC99"/>
            </a:solidFill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6434801" y="3001108"/>
              <a:ext cx="0" cy="1841118"/>
            </a:xfrm>
            <a:prstGeom prst="line">
              <a:avLst/>
            </a:prstGeom>
            <a:solidFill>
              <a:srgbClr val="FFCC99"/>
            </a:solidFill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5875" y="3001108"/>
              <a:ext cx="188926" cy="0"/>
            </a:xfrm>
            <a:prstGeom prst="line">
              <a:avLst/>
            </a:prstGeom>
            <a:solidFill>
              <a:srgbClr val="FFCC99"/>
            </a:solidFill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5721049" y="2611619"/>
            <a:ext cx="114326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pitchFamily="34" charset="0"/>
                <a:cs typeface="Helvetica" pitchFamily="34" charset="0"/>
              </a:rPr>
              <a:t>p &lt; 0.00001</a:t>
            </a:r>
            <a:endParaRPr lang="en-US" sz="14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 descr="C:\Users\mcaywood\Documents\ICArUS\Matlab\CPD\results\demo_scatterplot_KL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7" y="1639806"/>
            <a:ext cx="6339998" cy="475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subject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categorization,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above and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6454594" y="4653122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 bwMode="auto">
          <a:xfrm rot="2698939">
            <a:off x="6161074" y="1360815"/>
            <a:ext cx="1546156" cy="4610924"/>
          </a:xfrm>
          <a:prstGeom prst="ellipse">
            <a:avLst/>
          </a:prstGeom>
          <a:noFill/>
          <a:ln w="1905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05500" y="6096000"/>
            <a:ext cx="1300148" cy="21907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 rot="5400000">
            <a:off x="6253959" y="3628250"/>
            <a:ext cx="1546156" cy="3537041"/>
          </a:xfrm>
          <a:prstGeom prst="ellipse">
            <a:avLst/>
          </a:prstGeom>
          <a:noFill/>
          <a:ln w="1905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3624380" y="3761332"/>
            <a:ext cx="1425913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147457" y="1796360"/>
            <a:ext cx="1546156" cy="3537041"/>
          </a:xfrm>
          <a:prstGeom prst="ellipse">
            <a:avLst/>
          </a:prstGeom>
          <a:noFill/>
          <a:ln w="1905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0203" y="5999070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3008933" y="3976270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511741" y="433572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mcaywood\Documents\ICArUS\Matlab\CPD\results\scatterplot_TV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88" y="1485356"/>
            <a:ext cx="6391783" cy="47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274638"/>
            <a:ext cx="8260080" cy="944562"/>
          </a:xfrm>
        </p:spPr>
        <p:txBody>
          <a:bodyPr/>
          <a:lstStyle/>
          <a:p>
            <a:r>
              <a:rPr lang="en-US" dirty="0" smtClean="0"/>
              <a:t>TVD showed learning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163" y="1247477"/>
            <a:ext cx="639149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better than random with p &lt; 0.0001 (n = 50)</a:t>
            </a:r>
          </a:p>
        </p:txBody>
      </p:sp>
      <p:sp>
        <p:nvSpPr>
          <p:cNvPr id="2" name="Rectangle 1"/>
          <p:cNvSpPr/>
          <p:nvPr/>
        </p:nvSpPr>
        <p:spPr>
          <a:xfrm>
            <a:off x="336757" y="4978000"/>
            <a:ext cx="2510624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Each point </a:t>
            </a:r>
            <a:r>
              <a:rPr lang="en-US" sz="1200" dirty="0" smtClean="0"/>
              <a:t>(above) = </a:t>
            </a:r>
            <a:r>
              <a:rPr lang="en-US" sz="1200" dirty="0"/>
              <a:t>1 question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4" y="2283878"/>
            <a:ext cx="3030109" cy="22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1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062" y="1175299"/>
            <a:ext cx="4229626" cy="31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96" y="4400809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</a:t>
            </a:r>
            <a:r>
              <a:rPr lang="en-US" dirty="0"/>
              <a:t>did not show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462" y="4593228"/>
            <a:ext cx="3930367" cy="1425243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exaggerates mistakes due to it’s logarithmic nature (     )</a:t>
            </a:r>
            <a:r>
              <a:rPr lang="en-US" b="0" dirty="0"/>
              <a:t>.</a:t>
            </a:r>
            <a:endParaRPr lang="en-US" b="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242947" y="1115779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5184306" y="5001258"/>
            <a:ext cx="2770310" cy="361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subject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75446" y="1359125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 rot="10800000">
            <a:off x="3469169" y="5552556"/>
            <a:ext cx="200536" cy="14901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215"/>
            <a:ext cx="7696200" cy="4884738"/>
          </a:xfrm>
        </p:spPr>
        <p:txBody>
          <a:bodyPr/>
          <a:lstStyle/>
          <a:p>
            <a:r>
              <a:rPr lang="en-US" dirty="0" smtClean="0"/>
              <a:t>While different training types were not part of the study, subject questionnaires can provide insight</a:t>
            </a:r>
          </a:p>
          <a:p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learning </a:t>
            </a:r>
            <a:r>
              <a:rPr lang="en-US" dirty="0" smtClean="0"/>
              <a:t>seemed to help subjects focus on rules</a:t>
            </a:r>
          </a:p>
          <a:p>
            <a:pPr lvl="1"/>
            <a:r>
              <a:rPr lang="en-US" sz="1600" dirty="0"/>
              <a:t>Subjects 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</a:t>
            </a:r>
            <a:r>
              <a:rPr lang="en-US" sz="1400" dirty="0" smtClean="0"/>
              <a:t>”</a:t>
            </a:r>
            <a:endParaRPr lang="en-US" dirty="0" smtClean="0"/>
          </a:p>
          <a:p>
            <a:r>
              <a:rPr lang="en-US" dirty="0" smtClean="0"/>
              <a:t>For rule learning, memory limits were a big issue! </a:t>
            </a:r>
          </a:p>
          <a:p>
            <a:pPr lvl="1"/>
            <a:r>
              <a:rPr lang="en-US" sz="1600" dirty="0" smtClean="0"/>
              <a:t>All subjects reported that they forgot some of the rules they developed over the course of the experiment. </a:t>
            </a:r>
            <a:endParaRPr lang="en-US" sz="2000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</a:t>
            </a:r>
            <a:r>
              <a:rPr lang="en-US" sz="2000" dirty="0"/>
              <a:t>reported 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Subject judgments were much less peaked than the normative solution</a:t>
            </a:r>
            <a:endParaRPr lang="en-US" dirty="0"/>
          </a:p>
        </p:txBody>
      </p:sp>
      <p:pic>
        <p:nvPicPr>
          <p:cNvPr id="6148" name="Picture 4" descr="C:\Users\mcaywood\Documents\ICArUS\Matlab\CPD\results\peakedness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72" y="2858489"/>
            <a:ext cx="4031876" cy="30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003866" y="2984102"/>
            <a:ext cx="3151370" cy="2918705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42" y="1377318"/>
            <a:ext cx="4969782" cy="1326190"/>
            <a:chOff x="2112402" y="1377317"/>
            <a:chExt cx="5904996" cy="1575753"/>
          </a:xfrm>
        </p:grpSpPr>
        <p:grpSp>
          <p:nvGrpSpPr>
            <p:cNvPr id="7" name="Group 6"/>
            <p:cNvGrpSpPr/>
            <p:nvPr/>
          </p:nvGrpSpPr>
          <p:grpSpPr>
            <a:xfrm>
              <a:off x="2112402" y="1377317"/>
              <a:ext cx="1315450" cy="1575753"/>
              <a:chOff x="5848151" y="705620"/>
              <a:chExt cx="1315450" cy="15757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132" y="705620"/>
                <a:ext cx="1269042" cy="1102024"/>
                <a:chOff x="6125971" y="962353"/>
                <a:chExt cx="1269042" cy="11020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80992" y="1750785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85792" y="151227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90592" y="1907581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095392" y="1430215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25971" y="962353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30769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35567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040365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48151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2950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4159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957" y="1830503"/>
                <a:ext cx="394644" cy="45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90396" y="1400176"/>
              <a:ext cx="1269042" cy="1102024"/>
              <a:chOff x="5897374" y="2636914"/>
              <a:chExt cx="1269042" cy="1102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1990" y="3425346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66792" y="3582142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52400" y="3104776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59676" y="318683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748356" y="1400177"/>
              <a:ext cx="1269042" cy="918594"/>
              <a:chOff x="5966926" y="4263142"/>
              <a:chExt cx="1269042" cy="91859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66926" y="4263142"/>
                <a:ext cx="1269042" cy="490641"/>
                <a:chOff x="5897374" y="2636914"/>
                <a:chExt cx="1269042" cy="49064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136252" y="4731004"/>
                <a:ext cx="264548" cy="754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83468" y="4795310"/>
                <a:ext cx="353496" cy="2385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28086" y="5024940"/>
                <a:ext cx="304802" cy="1567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ight Arrow 1"/>
            <p:cNvSpPr/>
            <p:nvPr/>
          </p:nvSpPr>
          <p:spPr bwMode="auto">
            <a:xfrm>
              <a:off x="3786282" y="1982759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>
              <a:off x="6137654" y="1982755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3178" y="1565420"/>
            <a:ext cx="14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Curves were rank-ordered: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5388" y="1680836"/>
            <a:ext cx="1285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This line is plotted below for each trial.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43890" y="5902807"/>
            <a:ext cx="34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The normative solution was very peaked after all layers were revealed (the line is steeply sloped).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10" y="5902806"/>
            <a:ext cx="391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Few participants gave peaked responses (with notable exceptions).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27397" y="4370443"/>
            <a:ext cx="234248" cy="67733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78259" y="5122165"/>
            <a:ext cx="735940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2768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962972"/>
            <a:ext cx="8545629" cy="1709796"/>
          </a:xfrm>
        </p:spPr>
        <p:txBody>
          <a:bodyPr/>
          <a:lstStyle/>
          <a:p>
            <a:r>
              <a:rPr lang="en-US" dirty="0" smtClean="0"/>
              <a:t>Subjects were able to form concepts of facilities leading to correct facility identifications</a:t>
            </a:r>
          </a:p>
          <a:p>
            <a:r>
              <a:rPr lang="en-US" dirty="0" smtClean="0"/>
              <a:t>However, subjects were underconfident or conservative in their responses</a:t>
            </a:r>
          </a:p>
          <a:p>
            <a:r>
              <a:rPr lang="en-US" dirty="0" smtClean="0"/>
              <a:t>Some subjects did not learn feature-facility correlations effectively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178"/>
            <a:ext cx="7696200" cy="944562"/>
          </a:xfrm>
        </p:spPr>
        <p:txBody>
          <a:bodyPr/>
          <a:lstStyle/>
          <a:p>
            <a:r>
              <a:rPr lang="en-US" dirty="0" smtClean="0"/>
              <a:t>Subject underconfidence / conservatism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953902" y="4613029"/>
            <a:ext cx="1309905" cy="1054135"/>
            <a:chOff x="6286649" y="4103076"/>
            <a:chExt cx="1309905" cy="1054135"/>
          </a:xfrm>
        </p:grpSpPr>
        <p:sp>
          <p:nvSpPr>
            <p:cNvPr id="11" name="TextBox 10"/>
            <p:cNvSpPr txBox="1"/>
            <p:nvPr/>
          </p:nvSpPr>
          <p:spPr>
            <a:xfrm>
              <a:off x="6286649" y="4103076"/>
              <a:ext cx="1309905" cy="1054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IMINT</a:t>
              </a:r>
              <a:br>
                <a:rPr lang="en-US" dirty="0" smtClean="0"/>
              </a:br>
              <a:r>
                <a:rPr lang="en-US" dirty="0" smtClean="0"/>
                <a:t>SIGINT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303476" y="4173415"/>
              <a:ext cx="199292" cy="19929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03477" y="4513383"/>
              <a:ext cx="199292" cy="199292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303477" y="4841626"/>
              <a:ext cx="199292" cy="199292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5967617"/>
            <a:ext cx="5040161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" pitchFamily="34" charset="0"/>
                <a:cs typeface="Helvetica" pitchFamily="34" charset="0"/>
              </a:rPr>
              <a:t>Subject facility probabilities given individual features</a:t>
            </a:r>
            <a:endParaRPr lang="en-US" sz="15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92" y="3848674"/>
            <a:ext cx="3542387" cy="206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70375" y="2801089"/>
            <a:ext cx="4812795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But a </a:t>
            </a:r>
            <a:r>
              <a:rPr lang="en-US" dirty="0"/>
              <a:t>few did </a:t>
            </a:r>
            <a:r>
              <a:rPr lang="en-US" dirty="0" smtClean="0"/>
              <a:t>(at least for particular layers)</a:t>
            </a:r>
            <a:br>
              <a:rPr lang="en-US" dirty="0" smtClean="0"/>
            </a:br>
            <a:r>
              <a:rPr lang="en-US" dirty="0" smtClean="0"/>
              <a:t>From only 48 examples!</a:t>
            </a:r>
          </a:p>
        </p:txBody>
      </p:sp>
    </p:spTree>
    <p:extLst>
      <p:ext uri="{BB962C8B-B14F-4D97-AF65-F5344CB8AC3E}">
        <p14:creationId xmlns:p14="http://schemas.microsoft.com/office/powerpoint/2010/main" val="74490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Several </a:t>
            </a:r>
            <a:r>
              <a:rPr lang="en-US" sz="2400" dirty="0"/>
              <a:t>subjects reported that they did not think “probabilistically” and that reporting their answers in percentages was challenging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Some </a:t>
            </a:r>
            <a:r>
              <a:rPr lang="en-US" sz="2400" dirty="0"/>
              <a:t>subjects may have ignored the effects of normalization on final </a:t>
            </a:r>
            <a:r>
              <a:rPr lang="en-US" sz="2400" dirty="0" smtClean="0"/>
              <a:t>judgment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e.g</a:t>
            </a:r>
            <a:r>
              <a:rPr lang="en-US" sz="2200" dirty="0"/>
              <a:t>. adjusting the sliders to give rank order corresponding to the ‘most probable’ </a:t>
            </a:r>
            <a:r>
              <a:rPr lang="en-US" sz="2200" dirty="0" smtClean="0"/>
              <a:t>facility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At </a:t>
            </a:r>
            <a:r>
              <a:rPr lang="en-US" sz="2400" dirty="0"/>
              <a:t>least one believed that answers were ~80/20 on account of test asking about probabilities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for eliciting probabilities may need refinement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Subject conservatism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endParaRPr lang="en-US" dirty="0"/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Subjects were generally satisfied with clarity of directions and software usability</a:t>
            </a:r>
          </a:p>
          <a:p>
            <a:r>
              <a:rPr lang="en-US" dirty="0" smtClean="0"/>
              <a:t>Difficulty was rated </a:t>
            </a:r>
            <a:r>
              <a:rPr lang="en-US" smtClean="0"/>
              <a:t>as fairly high</a:t>
            </a:r>
            <a:endParaRPr lang="en-US" dirty="0" smtClean="0"/>
          </a:p>
          <a:p>
            <a:r>
              <a:rPr lang="en-US" dirty="0" smtClean="0"/>
              <a:t>Engagement was rated as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Subjects had mixed opinions </a:t>
            </a:r>
            <a:r>
              <a:rPr lang="en-US" sz="2400" smtClean="0"/>
              <a:t>about </a:t>
            </a:r>
            <a:r>
              <a:rPr lang="en-US" sz="2400" smtClean="0"/>
              <a:t>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43777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3.4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3.6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2.4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3.6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3.0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effectLst/>
                        </a:rPr>
                        <a:t>2.2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2.9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2.4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3.3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63417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9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training paradigm, subjects learned to identify the </a:t>
            </a:r>
            <a:r>
              <a:rPr lang="en-US" dirty="0"/>
              <a:t>correct </a:t>
            </a:r>
            <a:r>
              <a:rPr lang="en-US" dirty="0" smtClean="0"/>
              <a:t>facility.</a:t>
            </a:r>
          </a:p>
          <a:p>
            <a:pPr lvl="1"/>
            <a:r>
              <a:rPr lang="en-US" dirty="0" smtClean="0"/>
              <a:t>There was wide variation in subject performance.</a:t>
            </a:r>
          </a:p>
          <a:p>
            <a:pPr lvl="1"/>
            <a:r>
              <a:rPr lang="en-US" dirty="0" smtClean="0"/>
              <a:t>Training paradigm was sufficient for some subjects, but was not optimal</a:t>
            </a:r>
          </a:p>
          <a:p>
            <a:endParaRPr lang="en-US" dirty="0"/>
          </a:p>
          <a:p>
            <a:r>
              <a:rPr lang="en-US" dirty="0" smtClean="0"/>
              <a:t>Metric suitability for this CP was an issue</a:t>
            </a:r>
          </a:p>
          <a:p>
            <a:endParaRPr lang="en-US" dirty="0"/>
          </a:p>
          <a:p>
            <a:r>
              <a:rPr lang="en-US" dirty="0" smtClean="0"/>
              <a:t>Probability elicitation user interface was an issue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other issues </a:t>
            </a:r>
            <a:r>
              <a:rPr lang="en-US" dirty="0"/>
              <a:t>of CP </a:t>
            </a:r>
            <a:r>
              <a:rPr lang="en-US" dirty="0" smtClean="0"/>
              <a:t>design, subject testing, and data analysis </a:t>
            </a:r>
            <a:r>
              <a:rPr lang="en-US" dirty="0"/>
              <a:t>were </a:t>
            </a:r>
            <a:r>
              <a:rPr lang="en-US" dirty="0" smtClean="0"/>
              <a:t>successfully addressed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20140"/>
            <a:ext cx="7932420" cy="5059998"/>
          </a:xfrm>
        </p:spPr>
        <p:txBody>
          <a:bodyPr/>
          <a:lstStyle/>
          <a:p>
            <a:r>
              <a:rPr lang="en-US" dirty="0" smtClean="0"/>
              <a:t>Apply model from </a:t>
            </a:r>
            <a:r>
              <a:rPr lang="en-US" dirty="0" err="1" smtClean="0"/>
              <a:t>iSPiED</a:t>
            </a:r>
            <a:r>
              <a:rPr lang="en-US" dirty="0" smtClean="0"/>
              <a:t> (“How humans forget”) to fit subject data and correlate probability learning with performance</a:t>
            </a:r>
          </a:p>
          <a:p>
            <a:endParaRPr lang="en-US" dirty="0" smtClean="0"/>
          </a:p>
          <a:p>
            <a:r>
              <a:rPr lang="en-US" dirty="0" smtClean="0"/>
              <a:t>Analysis of question </a:t>
            </a:r>
            <a:r>
              <a:rPr lang="en-US" dirty="0" smtClean="0"/>
              <a:t>difficulty</a:t>
            </a:r>
          </a:p>
          <a:p>
            <a:pPr lvl="1"/>
            <a:r>
              <a:rPr lang="en-US" dirty="0" smtClean="0"/>
              <a:t>Are category-typical scenes easier for subjects to classify?</a:t>
            </a:r>
            <a:endParaRPr lang="en-US" dirty="0" smtClean="0"/>
          </a:p>
          <a:p>
            <a:pPr lvl="1"/>
            <a:r>
              <a:rPr lang="en-US" dirty="0" smtClean="0"/>
              <a:t>How do </a:t>
            </a:r>
            <a:r>
              <a:rPr lang="en-US" dirty="0" smtClean="0"/>
              <a:t>subjects perform when questions have one </a:t>
            </a:r>
            <a:r>
              <a:rPr lang="en-US" dirty="0" smtClean="0"/>
              <a:t>dominant (peaked) answer </a:t>
            </a:r>
            <a:r>
              <a:rPr lang="en-US" dirty="0" smtClean="0"/>
              <a:t>vs. multiple valid answers</a:t>
            </a:r>
          </a:p>
          <a:p>
            <a:endParaRPr lang="en-US" dirty="0" smtClean="0"/>
          </a:p>
          <a:p>
            <a:r>
              <a:rPr lang="en-US" dirty="0" smtClean="0"/>
              <a:t>Question </a:t>
            </a:r>
            <a:r>
              <a:rPr lang="en-US" dirty="0" smtClean="0"/>
              <a:t>type analyses</a:t>
            </a:r>
          </a:p>
          <a:p>
            <a:pPr lvl="1"/>
            <a:r>
              <a:rPr lang="en-US" dirty="0" smtClean="0"/>
              <a:t>Did answers in sequential questions approach normative?</a:t>
            </a:r>
          </a:p>
          <a:p>
            <a:pPr lvl="1"/>
            <a:r>
              <a:rPr lang="en-US" dirty="0" smtClean="0"/>
              <a:t>Were subject INT choices optimal?</a:t>
            </a:r>
          </a:p>
          <a:p>
            <a:pPr lvl="1"/>
            <a:r>
              <a:rPr lang="en-US" dirty="0" smtClean="0"/>
              <a:t>Did subjects respond similarly to same scene queried with different question types?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6406" y="5326144"/>
            <a:ext cx="7814821" cy="825712"/>
          </a:xfrm>
        </p:spPr>
        <p:txBody>
          <a:bodyPr/>
          <a:lstStyle/>
          <a:p>
            <a:pPr lvl="0"/>
            <a:r>
              <a:rPr lang="en-US" dirty="0" smtClean="0"/>
              <a:t>Average </a:t>
            </a:r>
            <a:r>
              <a:rPr lang="en-US" dirty="0"/>
              <a:t>time spent </a:t>
            </a:r>
            <a:r>
              <a:rPr lang="en-US" dirty="0" smtClean="0"/>
              <a:t>training: 18 min (range 8.5 – 33 min)</a:t>
            </a:r>
          </a:p>
          <a:p>
            <a:pPr lvl="0"/>
            <a:r>
              <a:rPr lang="en-US" dirty="0" smtClean="0"/>
              <a:t>Subjects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07139" y="1143000"/>
            <a:ext cx="5987228" cy="3937441"/>
            <a:chOff x="1620203" y="1096650"/>
            <a:chExt cx="5987228" cy="39374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03" y="1096650"/>
              <a:ext cx="5987228" cy="393744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1676400" y="1143000"/>
              <a:ext cx="9906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76400" y="4648200"/>
              <a:ext cx="12192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/>
              <a:t>E</a:t>
            </a:r>
            <a:r>
              <a:rPr lang="en-US" b="0" dirty="0" smtClean="0"/>
              <a:t>nable </a:t>
            </a:r>
            <a:r>
              <a:rPr lang="en-US" b="0" dirty="0"/>
              <a:t>the T&amp;E Team to work through important conceptual issues related to </a:t>
            </a:r>
            <a:r>
              <a:rPr lang="en-US" b="0" dirty="0" smtClean="0"/>
              <a:t>CP design.</a:t>
            </a:r>
          </a:p>
          <a:p>
            <a:pPr lvl="1"/>
            <a:r>
              <a:rPr lang="en-US" b="0" dirty="0"/>
              <a:t>A</a:t>
            </a:r>
            <a:r>
              <a:rPr lang="en-US" b="0" dirty="0" smtClean="0"/>
              <a:t>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Ph.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r>
              <a:rPr lang="en-US" b="0" dirty="0"/>
              <a:t>P</a:t>
            </a:r>
            <a:r>
              <a:rPr lang="en-US" b="0" dirty="0" smtClean="0"/>
              <a:t>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Document" r:id="rId5" imgW="6091402" imgH="1964817" progId="Word.Document.12">
                  <p:embed/>
                </p:oleObj>
              </mc:Choice>
              <mc:Fallback>
                <p:oleObj name="Document" r:id="rId5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Document" r:id="rId4" imgW="6091402" imgH="2631259" progId="Word.Document.12">
                  <p:embed/>
                </p:oleObj>
              </mc:Choice>
              <mc:Fallback>
                <p:oleObj name="Document" r:id="rId4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Document" r:id="rId6" imgW="6091402" imgH="2483520" progId="Word.Document.12">
                  <p:embed/>
                </p:oleObj>
              </mc:Choice>
              <mc:Fallback>
                <p:oleObj name="Document" r:id="rId6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" name="Bitmap Image" r:id="rId8" imgW="6725589" imgH="6706536" progId="Paint.Picture">
                  <p:embed/>
                </p:oleObj>
              </mc:Choice>
              <mc:Fallback>
                <p:oleObj name="Bitmap Image" r:id="rId8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381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Exp. 1 was divided </a:t>
            </a:r>
            <a:r>
              <a:rPr lang="en-US" sz="1400" dirty="0"/>
              <a:t>into 2 sections: training and testing.  The number of training examples (training) or questions (testing) is given in the upper-left corner of each box.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86300" y="2063500"/>
            <a:ext cx="4191000" cy="2209800"/>
            <a:chOff x="4876800" y="1600200"/>
            <a:chExt cx="4191000" cy="22098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4090988" cy="191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543800" y="2783681"/>
              <a:ext cx="1524000" cy="1026319"/>
            </a:xfrm>
            <a:prstGeom prst="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2777" y="898332"/>
            <a:ext cx="163378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541" y="910038"/>
            <a:ext cx="289053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Experiment 2 (Not yet run)</a:t>
            </a:r>
            <a:endParaRPr lang="en-US" b="0" i="1" dirty="0"/>
          </a:p>
        </p:txBody>
      </p:sp>
      <p:sp>
        <p:nvSpPr>
          <p:cNvPr id="14" name="Rectangle 13"/>
          <p:cNvSpPr/>
          <p:nvPr/>
        </p:nvSpPr>
        <p:spPr>
          <a:xfrm>
            <a:off x="4876800" y="4810125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In Exp. 2 (</a:t>
            </a:r>
            <a:r>
              <a:rPr lang="en-US" sz="1400" i="1" dirty="0" smtClean="0"/>
              <a:t>not yet run</a:t>
            </a:r>
            <a:r>
              <a:rPr lang="en-US" sz="1400" dirty="0" smtClean="0"/>
              <a:t>), training and testing were interspersed.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76400"/>
            <a:ext cx="3984075" cy="2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1E5F6-85AB-45EB-8FFC-042EC0C55FC2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1964</TotalTime>
  <Words>1855</Words>
  <Application>Microsoft Office PowerPoint</Application>
  <PresentationFormat>On-screen Show (4:3)</PresentationFormat>
  <Paragraphs>291</Paragraphs>
  <Slides>26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mitrebriefing_2_2009</vt:lpstr>
      <vt:lpstr>Document</vt:lpstr>
      <vt:lpstr>Bitmap Image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Training</vt:lpstr>
      <vt:lpstr>Methods: Structure</vt:lpstr>
      <vt:lpstr>What was analyzed?</vt:lpstr>
      <vt:lpstr>Metrics</vt:lpstr>
      <vt:lpstr>Subjects learned to recognize patterns  Subjects identified the correct facility at above-random rates with p &lt; 0.00001.  3/19 got nearly 60% of the facilities correct. </vt:lpstr>
      <vt:lpstr>Evaluating subject performance using KLD/TVD</vt:lpstr>
      <vt:lpstr>TVD showed learning</vt:lpstr>
      <vt:lpstr>KLD did not show learning</vt:lpstr>
      <vt:lpstr>What types of training supported learning?</vt:lpstr>
      <vt:lpstr>Subject judgments were much less peaked than the normative solution</vt:lpstr>
      <vt:lpstr>Subject underconfidence / conservatism</vt:lpstr>
      <vt:lpstr>User interface for eliciting probabilities may need refinement  </vt:lpstr>
      <vt:lpstr>Subjects had mixed opinions about overall study </vt:lpstr>
      <vt:lpstr>Conclusions</vt:lpstr>
      <vt:lpstr>Future analyses</vt:lpstr>
      <vt:lpstr>PowerPoint Presentation</vt:lpstr>
      <vt:lpstr>Training</vt:lpstr>
      <vt:lpstr>Experiment 1: Detailed Structure</vt:lpstr>
      <vt:lpstr>Structure Key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161</cp:revision>
  <dcterms:created xsi:type="dcterms:W3CDTF">2011-04-21T13:44:01Z</dcterms:created>
  <dcterms:modified xsi:type="dcterms:W3CDTF">2011-05-06T05:40:43Z</dcterms:modified>
</cp:coreProperties>
</file>