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51" r:id="rId4"/>
  </p:sldMasterIdLst>
  <p:notesMasterIdLst>
    <p:notesMasterId r:id="rId36"/>
  </p:notesMasterIdLst>
  <p:sldIdLst>
    <p:sldId id="256" r:id="rId5"/>
    <p:sldId id="284" r:id="rId6"/>
    <p:sldId id="257" r:id="rId7"/>
    <p:sldId id="259" r:id="rId8"/>
    <p:sldId id="258" r:id="rId9"/>
    <p:sldId id="264" r:id="rId10"/>
    <p:sldId id="260" r:id="rId11"/>
    <p:sldId id="300" r:id="rId12"/>
    <p:sldId id="261" r:id="rId13"/>
    <p:sldId id="262" r:id="rId14"/>
    <p:sldId id="282" r:id="rId15"/>
    <p:sldId id="269" r:id="rId16"/>
    <p:sldId id="270" r:id="rId17"/>
    <p:sldId id="281" r:id="rId18"/>
    <p:sldId id="288" r:id="rId19"/>
    <p:sldId id="290" r:id="rId20"/>
    <p:sldId id="291" r:id="rId21"/>
    <p:sldId id="273" r:id="rId22"/>
    <p:sldId id="287" r:id="rId23"/>
    <p:sldId id="274" r:id="rId24"/>
    <p:sldId id="299" r:id="rId25"/>
    <p:sldId id="285" r:id="rId26"/>
    <p:sldId id="294" r:id="rId27"/>
    <p:sldId id="301" r:id="rId28"/>
    <p:sldId id="286" r:id="rId29"/>
    <p:sldId id="276" r:id="rId30"/>
    <p:sldId id="266" r:id="rId31"/>
    <p:sldId id="272" r:id="rId32"/>
    <p:sldId id="265" r:id="rId33"/>
    <p:sldId id="267" r:id="rId34"/>
    <p:sldId id="297" r:id="rId35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F035"/>
    <a:srgbClr val="FCAEF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8" autoAdjust="0"/>
    <p:restoredTop sz="95108" autoAdjust="0"/>
  </p:normalViewPr>
  <p:slideViewPr>
    <p:cSldViewPr snapToGrid="0">
      <p:cViewPr varScale="1">
        <p:scale>
          <a:sx n="81" d="100"/>
          <a:sy n="81" d="100"/>
        </p:scale>
        <p:origin x="-1008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69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beltz\Documents\PROJECTS\ICARUS\Challenge%20Problem%20Design%20(CPD)\PilotStudy\Data%20Analysis\allscores_5May201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beltz\Documents\PROJECTS\ICARUS\Challenge%20Problem%20Design%20(CPD)\PilotStudy\Data%20Analysis\allscores_5May201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 dirty="0" smtClean="0"/>
              <a:t>Subject response times and performance</a:t>
            </a:r>
            <a:endParaRPr lang="en-US" sz="12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Sheet2!$M$1</c:f>
              <c:strCache>
                <c:ptCount val="1"/>
                <c:pt idx="0">
                  <c:v>KLDnh (mean)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5"/>
            <c:spPr>
              <a:solidFill>
                <a:schemeClr val="tx1"/>
              </a:solidFill>
              <a:ln>
                <a:noFill/>
              </a:ln>
            </c:spPr>
          </c:marker>
          <c:dPt>
            <c:idx val="18"/>
            <c:marker>
              <c:spPr>
                <a:solidFill>
                  <a:srgbClr val="C00000"/>
                </a:solidFill>
                <a:ln>
                  <a:noFill/>
                </a:ln>
              </c:spPr>
            </c:marker>
            <c:bubble3D val="0"/>
          </c:dPt>
          <c:trendline>
            <c:spPr>
              <a:ln>
                <a:solidFill>
                  <a:schemeClr val="tx2">
                    <a:lumMod val="75000"/>
                  </a:schemeClr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9.7601487314085744E-2"/>
                  <c:y val="0.16866630043337605"/>
                </c:manualLayout>
              </c:layout>
              <c:tx>
                <c:rich>
                  <a:bodyPr/>
                  <a:lstStyle/>
                  <a:p>
                    <a:pPr>
                      <a:defRPr sz="800"/>
                    </a:pPr>
                    <a:r>
                      <a:rPr lang="en-US" sz="800"/>
                      <a:t>r = -.56, R</a:t>
                    </a:r>
                    <a:r>
                      <a:rPr lang="en-US" sz="800" baseline="30000"/>
                      <a:t>2</a:t>
                    </a:r>
                    <a:r>
                      <a:rPr lang="en-US" sz="800"/>
                      <a:t> = .31, p &lt; .01</a:t>
                    </a:r>
                  </a:p>
                </c:rich>
              </c:tx>
              <c:numFmt formatCode="General" sourceLinked="0"/>
            </c:trendlineLbl>
          </c:trendline>
          <c:xVal>
            <c:numRef>
              <c:f>Sheet2!$L$2:$L$20</c:f>
              <c:numCache>
                <c:formatCode>0.00</c:formatCode>
                <c:ptCount val="19"/>
                <c:pt idx="0">
                  <c:v>12.8654090909091</c:v>
                </c:pt>
                <c:pt idx="1">
                  <c:v>14.8147272727273</c:v>
                </c:pt>
                <c:pt idx="2">
                  <c:v>26.240977272727299</c:v>
                </c:pt>
                <c:pt idx="3">
                  <c:v>66.556840909090894</c:v>
                </c:pt>
                <c:pt idx="4">
                  <c:v>26.230818181818201</c:v>
                </c:pt>
                <c:pt idx="5">
                  <c:v>22.841068181818201</c:v>
                </c:pt>
                <c:pt idx="6">
                  <c:v>46.274500000000003</c:v>
                </c:pt>
                <c:pt idx="7">
                  <c:v>36.300340909090899</c:v>
                </c:pt>
                <c:pt idx="8">
                  <c:v>29.796954545454501</c:v>
                </c:pt>
                <c:pt idx="9">
                  <c:v>39.8066590909091</c:v>
                </c:pt>
                <c:pt idx="10">
                  <c:v>53.588204545454502</c:v>
                </c:pt>
                <c:pt idx="11">
                  <c:v>31.458090909090899</c:v>
                </c:pt>
                <c:pt idx="12">
                  <c:v>15.444750000000001</c:v>
                </c:pt>
                <c:pt idx="13">
                  <c:v>23.128863636363601</c:v>
                </c:pt>
                <c:pt idx="14">
                  <c:v>26.575659090909099</c:v>
                </c:pt>
                <c:pt idx="15">
                  <c:v>35.896613636363597</c:v>
                </c:pt>
                <c:pt idx="16">
                  <c:v>25.886477272727301</c:v>
                </c:pt>
                <c:pt idx="17">
                  <c:v>36.160249999999998</c:v>
                </c:pt>
                <c:pt idx="18">
                  <c:v>90.743431818181804</c:v>
                </c:pt>
              </c:numCache>
            </c:numRef>
          </c:xVal>
          <c:yVal>
            <c:numRef>
              <c:f>Sheet2!$M$2:$M$20</c:f>
              <c:numCache>
                <c:formatCode>General</c:formatCode>
                <c:ptCount val="19"/>
                <c:pt idx="0">
                  <c:v>3.53773860227273</c:v>
                </c:pt>
                <c:pt idx="1">
                  <c:v>2.9554149999999999</c:v>
                </c:pt>
                <c:pt idx="2">
                  <c:v>3.2609386343181801</c:v>
                </c:pt>
                <c:pt idx="3">
                  <c:v>2.0802136363636401</c:v>
                </c:pt>
                <c:pt idx="4">
                  <c:v>3.0678547727272698</c:v>
                </c:pt>
                <c:pt idx="5">
                  <c:v>3.0245313636363602</c:v>
                </c:pt>
                <c:pt idx="6">
                  <c:v>2.44631681818182</c:v>
                </c:pt>
                <c:pt idx="7">
                  <c:v>3.13423032318182</c:v>
                </c:pt>
                <c:pt idx="8">
                  <c:v>2.88229863636364</c:v>
                </c:pt>
                <c:pt idx="9">
                  <c:v>2.65895833886364</c:v>
                </c:pt>
                <c:pt idx="10">
                  <c:v>1.9222645909090901</c:v>
                </c:pt>
                <c:pt idx="11">
                  <c:v>2.6901343415909098</c:v>
                </c:pt>
                <c:pt idx="12">
                  <c:v>4.05090752931818</c:v>
                </c:pt>
                <c:pt idx="13">
                  <c:v>3.2201043181818201</c:v>
                </c:pt>
                <c:pt idx="14">
                  <c:v>3.5804305418181799</c:v>
                </c:pt>
                <c:pt idx="15">
                  <c:v>3.5775151590909098</c:v>
                </c:pt>
                <c:pt idx="16">
                  <c:v>2.8439000000000001</c:v>
                </c:pt>
                <c:pt idx="17">
                  <c:v>2.9373014590909099</c:v>
                </c:pt>
                <c:pt idx="18">
                  <c:v>2.92605022727273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306880"/>
        <c:axId val="117308416"/>
      </c:scatterChart>
      <c:valAx>
        <c:axId val="117306880"/>
        <c:scaling>
          <c:orientation val="minMax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Average trial </a:t>
                </a:r>
                <a:r>
                  <a:rPr lang="en-US" dirty="0" smtClean="0"/>
                  <a:t>response time </a:t>
                </a:r>
                <a:r>
                  <a:rPr lang="en-US" dirty="0"/>
                  <a:t>(</a:t>
                </a:r>
                <a:r>
                  <a:rPr lang="en-US" dirty="0" err="1"/>
                  <a:t>secs</a:t>
                </a:r>
                <a:r>
                  <a:rPr lang="en-US" dirty="0"/>
                  <a:t>)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crossAx val="117308416"/>
        <c:crosses val="autoZero"/>
        <c:crossBetween val="midCat"/>
        <c:majorUnit val="10"/>
      </c:valAx>
      <c:valAx>
        <c:axId val="117308416"/>
        <c:scaling>
          <c:orientation val="minMax"/>
          <c:min val="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KLD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7306880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 dirty="0" smtClean="0"/>
              <a:t>Subjects’ reliance</a:t>
            </a:r>
            <a:r>
              <a:rPr lang="en-US" sz="1200" baseline="0" dirty="0" smtClean="0"/>
              <a:t> on GUI normalization</a:t>
            </a:r>
            <a:endParaRPr lang="en-US" sz="12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5"/>
            <c:spPr>
              <a:solidFill>
                <a:schemeClr val="tx1"/>
              </a:solidFill>
              <a:ln>
                <a:noFill/>
              </a:ln>
            </c:spPr>
          </c:marker>
          <c:dPt>
            <c:idx val="14"/>
            <c:marker>
              <c:spPr>
                <a:solidFill>
                  <a:srgbClr val="C00000"/>
                </a:solidFill>
                <a:ln>
                  <a:noFill/>
                </a:ln>
              </c:spPr>
            </c:marker>
            <c:bubble3D val="0"/>
          </c:dPt>
          <c:trendline>
            <c:spPr>
              <a:ln>
                <a:solidFill>
                  <a:srgbClr val="002060"/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7.9954724409448813E-2"/>
                  <c:y val="0.44441707867911862"/>
                </c:manualLayout>
              </c:layout>
              <c:tx>
                <c:rich>
                  <a:bodyPr/>
                  <a:lstStyle/>
                  <a:p>
                    <a:pPr>
                      <a:defRPr sz="800"/>
                    </a:pPr>
                    <a:r>
                      <a:rPr lang="en-US" sz="800"/>
                      <a:t>r = .16, R</a:t>
                    </a:r>
                    <a:r>
                      <a:rPr lang="en-US" sz="800" baseline="30000"/>
                      <a:t>2</a:t>
                    </a:r>
                    <a:r>
                      <a:rPr lang="en-US" sz="800"/>
                      <a:t> = .03, p &lt; .01</a:t>
                    </a:r>
                  </a:p>
                </c:rich>
              </c:tx>
              <c:numFmt formatCode="General" sourceLinked="0"/>
            </c:trendlineLbl>
          </c:trendline>
          <c:xVal>
            <c:numRef>
              <c:f>Sheet2!$O$2:$O$20</c:f>
              <c:numCache>
                <c:formatCode>0.00</c:formatCode>
                <c:ptCount val="19"/>
                <c:pt idx="0">
                  <c:v>0.422045454545454</c:v>
                </c:pt>
                <c:pt idx="1">
                  <c:v>0.34</c:v>
                </c:pt>
                <c:pt idx="2">
                  <c:v>0.234545454545455</c:v>
                </c:pt>
                <c:pt idx="3">
                  <c:v>2.27272727272727E-4</c:v>
                </c:pt>
                <c:pt idx="4">
                  <c:v>0.30545454545454598</c:v>
                </c:pt>
                <c:pt idx="5">
                  <c:v>0.212272727272727</c:v>
                </c:pt>
                <c:pt idx="6">
                  <c:v>0.16750000000000001</c:v>
                </c:pt>
                <c:pt idx="7">
                  <c:v>0.45500000000000002</c:v>
                </c:pt>
                <c:pt idx="8">
                  <c:v>0.27590909090909099</c:v>
                </c:pt>
                <c:pt idx="9">
                  <c:v>0</c:v>
                </c:pt>
                <c:pt idx="10">
                  <c:v>0.22750000000000001</c:v>
                </c:pt>
                <c:pt idx="11">
                  <c:v>0.140454545454545</c:v>
                </c:pt>
                <c:pt idx="12">
                  <c:v>0.45136363636363602</c:v>
                </c:pt>
                <c:pt idx="13">
                  <c:v>0</c:v>
                </c:pt>
                <c:pt idx="14">
                  <c:v>0</c:v>
                </c:pt>
                <c:pt idx="15">
                  <c:v>6.8181818181818198E-4</c:v>
                </c:pt>
                <c:pt idx="16">
                  <c:v>0.15613636363636399</c:v>
                </c:pt>
                <c:pt idx="17">
                  <c:v>0.201136363636364</c:v>
                </c:pt>
                <c:pt idx="18">
                  <c:v>5.9090909090909098E-3</c:v>
                </c:pt>
              </c:numCache>
            </c:numRef>
          </c:xVal>
          <c:yVal>
            <c:numRef>
              <c:f>Sheet2!$P$2:$P$20</c:f>
              <c:numCache>
                <c:formatCode>General</c:formatCode>
                <c:ptCount val="19"/>
                <c:pt idx="0">
                  <c:v>3.53773860227273</c:v>
                </c:pt>
                <c:pt idx="1">
                  <c:v>2.9554149999999999</c:v>
                </c:pt>
                <c:pt idx="2">
                  <c:v>3.2609386343181801</c:v>
                </c:pt>
                <c:pt idx="3">
                  <c:v>2.0802136363636401</c:v>
                </c:pt>
                <c:pt idx="4">
                  <c:v>3.0678547727272698</c:v>
                </c:pt>
                <c:pt idx="5">
                  <c:v>3.0245313636363602</c:v>
                </c:pt>
                <c:pt idx="6">
                  <c:v>2.44631681818182</c:v>
                </c:pt>
                <c:pt idx="7">
                  <c:v>3.13423032318182</c:v>
                </c:pt>
                <c:pt idx="8">
                  <c:v>2.88229863636364</c:v>
                </c:pt>
                <c:pt idx="9">
                  <c:v>2.65895833886364</c:v>
                </c:pt>
                <c:pt idx="10">
                  <c:v>1.9222645909090901</c:v>
                </c:pt>
                <c:pt idx="11">
                  <c:v>2.6901343415909098</c:v>
                </c:pt>
                <c:pt idx="12">
                  <c:v>4.05090752931818</c:v>
                </c:pt>
                <c:pt idx="13">
                  <c:v>3.2201043181818201</c:v>
                </c:pt>
                <c:pt idx="14">
                  <c:v>3.5804305418181799</c:v>
                </c:pt>
                <c:pt idx="15">
                  <c:v>3.5775151590909098</c:v>
                </c:pt>
                <c:pt idx="16">
                  <c:v>2.8439000000000001</c:v>
                </c:pt>
                <c:pt idx="17">
                  <c:v>2.9373014590909099</c:v>
                </c:pt>
                <c:pt idx="18">
                  <c:v>2.92605022727273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738560"/>
        <c:axId val="34740480"/>
      </c:scatterChart>
      <c:valAx>
        <c:axId val="34738560"/>
        <c:scaling>
          <c:orientation val="minMax"/>
          <c:max val="0.5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Normalization compensation %</a:t>
                </a:r>
              </a:p>
            </c:rich>
          </c:tx>
          <c:layout/>
          <c:overlay val="0"/>
        </c:title>
        <c:numFmt formatCode="0.00" sourceLinked="0"/>
        <c:majorTickMark val="out"/>
        <c:minorTickMark val="none"/>
        <c:tickLblPos val="nextTo"/>
        <c:crossAx val="34740480"/>
        <c:crosses val="autoZero"/>
        <c:crossBetween val="midCat"/>
      </c:valAx>
      <c:valAx>
        <c:axId val="347404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KLD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4738560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fld id="{3BB4B371-47EF-4F94-805C-A1A2AA5EDD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32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55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69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50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14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68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28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28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68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569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08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37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96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u="sng" dirty="0" smtClean="0"/>
              <a:t>Subjects’ reliance on GUI normalization and performance</a:t>
            </a:r>
          </a:p>
          <a:p>
            <a:r>
              <a:rPr lang="en-US" i="1" dirty="0" smtClean="0"/>
              <a:t>Normalization</a:t>
            </a:r>
            <a:r>
              <a:rPr lang="en-US" i="1" baseline="0" dirty="0" smtClean="0"/>
              <a:t> compensation %: </a:t>
            </a:r>
            <a:r>
              <a:rPr lang="en-US" i="0" baseline="0" dirty="0" smtClean="0"/>
              <a:t>I</a:t>
            </a:r>
            <a:r>
              <a:rPr lang="en-US" baseline="0" dirty="0" smtClean="0"/>
              <a:t>s a measure of how much the graphical user interface (GUI) automatically normalized participants’ responses to 100%. This number is the average % per trial that the GUI “compensated” for the participants raw probability inputs. 0% represents participants who either a) manually normalized their responses to 100% or b) did not change the default GUI sliders on a trial. Values &gt; 0% represent the GUI reducing the participants’ raw inputs by x% on average. </a:t>
            </a:r>
          </a:p>
          <a:p>
            <a:endParaRPr lang="en-US" dirty="0" smtClean="0"/>
          </a:p>
          <a:p>
            <a:r>
              <a:rPr lang="en-US" dirty="0" smtClean="0"/>
              <a:t>Things to note: </a:t>
            </a:r>
          </a:p>
          <a:p>
            <a:r>
              <a:rPr lang="en-US" dirty="0" smtClean="0"/>
              <a:t>Five participants had normalization values ~ 0% . Of those five, four</a:t>
            </a:r>
            <a:r>
              <a:rPr lang="en-US" baseline="0" dirty="0" smtClean="0"/>
              <a:t> </a:t>
            </a:r>
            <a:r>
              <a:rPr lang="en-US" dirty="0" smtClean="0"/>
              <a:t>participants did actually move the sliders on</a:t>
            </a:r>
            <a:r>
              <a:rPr lang="en-US" baseline="0" dirty="0" smtClean="0"/>
              <a:t> all trials so they manually normalized their responses. </a:t>
            </a:r>
            <a:r>
              <a:rPr lang="en-US" dirty="0" smtClean="0"/>
              <a:t> The fifth participant (the red dot, S18) had a KLD = 3.58 and also had the</a:t>
            </a:r>
            <a:r>
              <a:rPr lang="en-US" baseline="0" dirty="0" smtClean="0"/>
              <a:t> highest percent of trials (23%) that they did not change the default slider values. This participant, therefore, “did not know” an answer for roughly a quarter of all their trials and might be considered an outlier.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420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participants did select the “strongly” options (1 or 5) on some questions so the entire scale was used. </a:t>
            </a:r>
          </a:p>
          <a:p>
            <a:r>
              <a:rPr lang="en-US" dirty="0" smtClean="0"/>
              <a:t>No statistical</a:t>
            </a:r>
            <a:r>
              <a:rPr lang="en-US" baseline="0" dirty="0" smtClean="0"/>
              <a:t> power or confidence to these numbers. They are simply rough guidelines as to what direction participants were leaning in their opinions. </a:t>
            </a:r>
            <a:endParaRPr lang="en-US" dirty="0" smtClean="0"/>
          </a:p>
          <a:p>
            <a:r>
              <a:rPr lang="en-US" dirty="0" smtClean="0"/>
              <a:t>Subjects</a:t>
            </a:r>
            <a:r>
              <a:rPr lang="en-US" baseline="0" dirty="0" smtClean="0"/>
              <a:t> usually did not feel engaged or like they were having fun. </a:t>
            </a:r>
          </a:p>
          <a:p>
            <a:r>
              <a:rPr lang="en-US" baseline="0" dirty="0" smtClean="0"/>
              <a:t>Test questions were easy to understand…not so easy to answer</a:t>
            </a:r>
          </a:p>
          <a:p>
            <a:r>
              <a:rPr lang="en-US" baseline="0" dirty="0" smtClean="0"/>
              <a:t>Computer software and sliders were slightly positive and neutral respectively</a:t>
            </a:r>
          </a:p>
          <a:p>
            <a:r>
              <a:rPr lang="en-US" baseline="0" dirty="0" smtClean="0"/>
              <a:t>Subjects felt slightly tired, but not overly bored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810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171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973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91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00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22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020888" y="0"/>
            <a:ext cx="341312" cy="685800"/>
          </a:xfrm>
          <a:prstGeom prst="rect">
            <a:avLst/>
          </a:prstGeom>
          <a:solidFill>
            <a:srgbClr val="FDAA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362200" y="0"/>
            <a:ext cx="67818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255838" y="4189413"/>
            <a:ext cx="4602162" cy="763587"/>
          </a:xfrm>
        </p:spPr>
        <p:txBody>
          <a:bodyPr anchor="t" anchorCtr="0"/>
          <a:lstStyle>
            <a:lvl1pPr marL="0" indent="0">
              <a:buFont typeface="Monotype Sorts" pitchFamily="2" charset="2"/>
              <a:buNone/>
              <a:defRPr b="0">
                <a:latin typeface="+mn-lt"/>
              </a:defRPr>
            </a:lvl1pPr>
          </a:lstStyle>
          <a:p>
            <a:r>
              <a:rPr lang="en-US" altLang="en-US" dirty="0" smtClean="0"/>
              <a:t>Click to enter subtitle here</a:t>
            </a:r>
            <a:endParaRPr lang="en-US" altLang="en-US" dirty="0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6418262"/>
            <a:ext cx="1158875" cy="363538"/>
          </a:xfrm>
          <a:prstGeom prst="rect">
            <a:avLst/>
          </a:prstGeom>
          <a:noFill/>
        </p:spPr>
      </p:pic>
      <p:sp>
        <p:nvSpPr>
          <p:cNvPr id="9224" name="Rectangle 8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209800" y="2286000"/>
            <a:ext cx="6477000" cy="1143000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3800"/>
              </a:lnSpc>
              <a:defRPr sz="400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7035619" y="6596063"/>
            <a:ext cx="195598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600" b="0" dirty="0"/>
              <a:t>© </a:t>
            </a:r>
            <a:r>
              <a:rPr lang="en-US" altLang="en-US" sz="600" b="0" dirty="0" smtClean="0"/>
              <a:t>2011 The </a:t>
            </a:r>
            <a:r>
              <a:rPr lang="en-US" altLang="en-US" sz="600" b="0" dirty="0"/>
              <a:t>MITRE Corporation. All rights reserved.</a:t>
            </a:r>
            <a:endParaRPr lang="en-US" altLang="en-US" sz="700" b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932241" y="6535579"/>
            <a:ext cx="1279517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sz="10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Unclassified/FOUO</a:t>
            </a:r>
            <a:endParaRPr lang="en-US" sz="1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432550" y="381000"/>
            <a:ext cx="1924050" cy="5799138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60400" y="381000"/>
            <a:ext cx="5619750" cy="5799138"/>
          </a:xfrm>
        </p:spPr>
        <p:txBody>
          <a:bodyPr vert="eaVert"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1295400"/>
            <a:ext cx="7696200" cy="4884738"/>
          </a:xfrm>
        </p:spPr>
        <p:txBody>
          <a:bodyPr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enter text here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ts val="3400"/>
              </a:lnSpc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 </a:t>
            </a:r>
            <a:fld id="{B9AE4E6B-A92F-4F57-91B7-F22BFFFFB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60400" y="1524000"/>
            <a:ext cx="3771900" cy="46561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84700" y="1524000"/>
            <a:ext cx="3771900" cy="46561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90" y="1535113"/>
            <a:ext cx="381149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38892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685800" y="2201862"/>
            <a:ext cx="3810000" cy="40465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648200" y="2201862"/>
            <a:ext cx="3886200" cy="40465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800"/>
            <a:ext cx="3008313" cy="7493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685800"/>
            <a:ext cx="5111750" cy="54403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en-US" dirty="0" smtClean="0"/>
              <a:t>Click To enter text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35913" y="6400800"/>
            <a:ext cx="533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64" tIns="46033" rIns="92064" bIns="46033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spcAft>
                <a:spcPct val="0"/>
              </a:spcAft>
              <a:buClrTx/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/>
              <a:t>Page  </a:t>
            </a:r>
            <a:fld id="{E40CCABB-9BBC-49C5-99B3-2E0B57D184A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670800" cy="488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685800" y="6400800"/>
            <a:ext cx="7696200" cy="0"/>
          </a:xfrm>
          <a:prstGeom prst="line">
            <a:avLst/>
          </a:prstGeom>
          <a:noFill/>
          <a:ln w="635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7740650" y="0"/>
            <a:ext cx="1403350" cy="127000"/>
          </a:xfrm>
          <a:prstGeom prst="rect">
            <a:avLst/>
          </a:prstGeom>
          <a:solidFill>
            <a:srgbClr val="FDAA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1825" y="6489700"/>
            <a:ext cx="804863" cy="252413"/>
          </a:xfrm>
          <a:prstGeom prst="rect">
            <a:avLst/>
          </a:prstGeom>
          <a:noFill/>
        </p:spPr>
      </p:pic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7886700" y="0"/>
            <a:ext cx="1257300" cy="2206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594877" y="6629400"/>
            <a:ext cx="195598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600" b="0" dirty="0"/>
              <a:t>© </a:t>
            </a:r>
            <a:r>
              <a:rPr lang="en-US" altLang="en-US" sz="600" b="0" dirty="0" smtClean="0"/>
              <a:t>2011 The </a:t>
            </a:r>
            <a:r>
              <a:rPr lang="en-US" altLang="en-US" sz="600" b="0" dirty="0"/>
              <a:t>MITRE Corporation. All rights reserved.</a:t>
            </a:r>
            <a:endParaRPr lang="en-US" altLang="en-US" sz="700" b="0" dirty="0"/>
          </a:p>
        </p:txBody>
      </p:sp>
      <p:sp>
        <p:nvSpPr>
          <p:cNvPr id="11" name="Rectangle 10"/>
          <p:cNvSpPr/>
          <p:nvPr/>
        </p:nvSpPr>
        <p:spPr>
          <a:xfrm>
            <a:off x="3861241" y="6553200"/>
            <a:ext cx="1279517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sz="10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Unclassified/FOUO</a:t>
            </a:r>
            <a:endParaRPr lang="en-US" sz="1000" b="0" dirty="0"/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685800" y="274638"/>
            <a:ext cx="7696200" cy="9445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enter text here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 baseline="0">
          <a:solidFill>
            <a:srgbClr val="000099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9pPr>
    </p:titleStyle>
    <p:bodyStyle>
      <a:lvl1pPr marL="227013" indent="-227013" algn="l" rtl="0" eaLnBrk="1" fontAlgn="base" hangingPunct="1">
        <a:lnSpc>
          <a:spcPts val="2200"/>
        </a:lnSpc>
        <a:spcBef>
          <a:spcPct val="0"/>
        </a:spcBef>
        <a:spcAft>
          <a:spcPts val="800"/>
        </a:spcAft>
        <a:buClr>
          <a:srgbClr val="FDAA03"/>
        </a:buClr>
        <a:buSzPct val="100000"/>
        <a:buFont typeface="Arial" pitchFamily="34" charset="0"/>
        <a:buChar char="■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27013" algn="l" rtl="0" eaLnBrk="1" fontAlgn="base" hangingPunct="1">
        <a:lnSpc>
          <a:spcPts val="2000"/>
        </a:lnSpc>
        <a:spcBef>
          <a:spcPct val="0"/>
        </a:spcBef>
        <a:spcAft>
          <a:spcPts val="800"/>
        </a:spcAft>
        <a:buClr>
          <a:srgbClr val="FDAA03"/>
        </a:buClr>
        <a:buFont typeface="Arial" pitchFamily="34" charset="0"/>
        <a:buChar char="–"/>
        <a:defRPr b="1">
          <a:solidFill>
            <a:schemeClr val="tx1"/>
          </a:solidFill>
          <a:latin typeface="+mn-lt"/>
        </a:defRPr>
      </a:lvl2pPr>
      <a:lvl3pPr marL="909638" indent="-168275" algn="l" rtl="0" eaLnBrk="1" fontAlgn="base" hangingPunct="1">
        <a:lnSpc>
          <a:spcPts val="1800"/>
        </a:lnSpc>
        <a:spcBef>
          <a:spcPct val="0"/>
        </a:spcBef>
        <a:spcAft>
          <a:spcPts val="800"/>
        </a:spcAft>
        <a:buClr>
          <a:srgbClr val="FDAA03"/>
        </a:buClr>
        <a:buSzPct val="80000"/>
        <a:buFont typeface="Arial" pitchFamily="34" charset="0"/>
        <a:buChar char="■"/>
        <a:defRPr sz="1600" b="1">
          <a:solidFill>
            <a:schemeClr val="tx1"/>
          </a:solidFill>
          <a:latin typeface="+mn-lt"/>
        </a:defRPr>
      </a:lvl3pPr>
      <a:lvl4pPr marL="1143000" indent="-114300" algn="l" rtl="0" eaLnBrk="1" fontAlgn="base" hangingPunct="1">
        <a:lnSpc>
          <a:spcPts val="1600"/>
        </a:lnSpc>
        <a:spcBef>
          <a:spcPct val="0"/>
        </a:spcBef>
        <a:spcAft>
          <a:spcPts val="800"/>
        </a:spcAft>
        <a:buClr>
          <a:srgbClr val="FDAA03"/>
        </a:buClr>
        <a:buSzPct val="80000"/>
        <a:buFont typeface="Arial" pitchFamily="34" charset="0"/>
        <a:buChar char="●"/>
        <a:defRPr sz="1400" b="1">
          <a:solidFill>
            <a:schemeClr val="tx1"/>
          </a:solidFill>
          <a:latin typeface="+mn-lt"/>
        </a:defRPr>
      </a:lvl4pPr>
      <a:lvl5pPr marL="1371600" indent="-106363" algn="l" rtl="0" eaLnBrk="1" fontAlgn="base" hangingPunct="1">
        <a:lnSpc>
          <a:spcPts val="1400"/>
        </a:lnSpc>
        <a:spcBef>
          <a:spcPct val="0"/>
        </a:spcBef>
        <a:spcAft>
          <a:spcPts val="800"/>
        </a:spcAft>
        <a:buClr>
          <a:srgbClr val="FDAA03"/>
        </a:buClr>
        <a:buSzPct val="100000"/>
        <a:buFont typeface="Arial" pitchFamily="34" charset="0"/>
        <a:buChar char="-"/>
        <a:defRPr sz="1200" b="1">
          <a:solidFill>
            <a:schemeClr val="tx1"/>
          </a:solidFill>
          <a:latin typeface="+mn-lt"/>
        </a:defRPr>
      </a:lvl5pPr>
      <a:lvl6pPr marL="22288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6pPr>
      <a:lvl7pPr marL="26860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7pPr>
      <a:lvl8pPr marL="31432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8pPr>
      <a:lvl9pPr marL="36004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Document1.docx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3.docx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11" Type="http://schemas.openxmlformats.org/officeDocument/2006/relationships/image" Target="../media/image8.png"/><Relationship Id="rId5" Type="http://schemas.openxmlformats.org/officeDocument/2006/relationships/package" Target="../embeddings/Microsoft_Word_Document2.docx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ICArUS Pilot Study 1: Facility Identification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624943"/>
            <a:ext cx="5453968" cy="1504950"/>
          </a:xfrm>
        </p:spPr>
        <p:txBody>
          <a:bodyPr/>
          <a:lstStyle/>
          <a:p>
            <a:r>
              <a:rPr lang="en-US" dirty="0" smtClean="0"/>
              <a:t>Matt Caywood, Brandon Beltz, Michael Fine</a:t>
            </a:r>
          </a:p>
          <a:p>
            <a:endParaRPr lang="en-US" dirty="0"/>
          </a:p>
          <a:p>
            <a:r>
              <a:rPr lang="en-US" sz="1600" dirty="0" smtClean="0"/>
              <a:t>May 6, 2011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2286000" y="5334000"/>
            <a:ext cx="5867400" cy="959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0" dirty="0"/>
              <a:t>Distribution restriction:</a:t>
            </a:r>
          </a:p>
          <a:p>
            <a:pPr algn="l">
              <a:lnSpc>
                <a:spcPct val="100000"/>
              </a:lnSpc>
            </a:pPr>
            <a:r>
              <a:rPr lang="en-US" sz="1200" b="0" dirty="0"/>
              <a:t>Information in this document, in whole or in part, cannot be released outside of the ICArUS Program without the prior written permission of the ICArUS Program Manager and Contracting Officer.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smtClean="0"/>
              <a:t>Page  </a:t>
            </a:r>
            <a:fld id="{069B3A67-A36D-46FD-AD45-E21F2789BA4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Structure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4800600"/>
            <a:ext cx="3810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/>
              <a:t>Exp. 1 was divided </a:t>
            </a:r>
            <a:r>
              <a:rPr lang="en-US" sz="1400" dirty="0"/>
              <a:t>into 2 sections: training and testing.  The number of training examples (training) or questions (testing) is given in the upper-left corner of each box.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686300" y="2063500"/>
            <a:ext cx="4191000" cy="2209800"/>
            <a:chOff x="4876800" y="1600200"/>
            <a:chExt cx="4191000" cy="2209800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1600200"/>
              <a:ext cx="4090988" cy="1919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 bwMode="auto">
            <a:xfrm>
              <a:off x="7543800" y="2783681"/>
              <a:ext cx="1524000" cy="1026319"/>
            </a:xfrm>
            <a:prstGeom prst="rect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612777" y="898332"/>
            <a:ext cx="1633782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27541" y="910038"/>
            <a:ext cx="2890536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/>
              <a:t>Experiment 2 (Not yet run)</a:t>
            </a:r>
            <a:endParaRPr lang="en-US" b="0" i="1" dirty="0"/>
          </a:p>
        </p:txBody>
      </p:sp>
      <p:sp>
        <p:nvSpPr>
          <p:cNvPr id="14" name="Rectangle 13"/>
          <p:cNvSpPr/>
          <p:nvPr/>
        </p:nvSpPr>
        <p:spPr>
          <a:xfrm>
            <a:off x="4876800" y="4810125"/>
            <a:ext cx="381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/>
              <a:t>In Exp. 2 (</a:t>
            </a:r>
            <a:r>
              <a:rPr lang="en-US" sz="1400" i="1" dirty="0" smtClean="0"/>
              <a:t>not yet run</a:t>
            </a:r>
            <a:r>
              <a:rPr lang="en-US" sz="1400" dirty="0" smtClean="0"/>
              <a:t>), training and testing were interspersed.</a:t>
            </a:r>
            <a:endParaRPr 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676400"/>
            <a:ext cx="3984075" cy="2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191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</a:t>
            </a:r>
            <a:r>
              <a:rPr lang="en-US" dirty="0" smtClean="0"/>
              <a:t>19 </a:t>
            </a:r>
            <a:r>
              <a:rPr lang="en-US" dirty="0"/>
              <a:t>participants</a:t>
            </a:r>
          </a:p>
          <a:p>
            <a:endParaRPr lang="en-US" dirty="0"/>
          </a:p>
          <a:p>
            <a:r>
              <a:rPr lang="en-US" dirty="0"/>
              <a:t>50 </a:t>
            </a:r>
            <a:r>
              <a:rPr lang="en-US" dirty="0" smtClean="0"/>
              <a:t>questions (Experiment 1, Testing)</a:t>
            </a:r>
            <a:endParaRPr lang="en-US" dirty="0"/>
          </a:p>
          <a:p>
            <a:endParaRPr lang="en-US" dirty="0"/>
          </a:p>
          <a:p>
            <a:r>
              <a:rPr lang="en-US" dirty="0"/>
              <a:t>Identify and Locate questions</a:t>
            </a:r>
          </a:p>
          <a:p>
            <a:endParaRPr lang="en-US" dirty="0"/>
          </a:p>
          <a:p>
            <a:r>
              <a:rPr lang="en-US" dirty="0" smtClean="0"/>
              <a:t>Subject’s final </a:t>
            </a:r>
            <a:r>
              <a:rPr lang="en-US" dirty="0"/>
              <a:t>answer to all question </a:t>
            </a:r>
            <a:r>
              <a:rPr lang="en-US" dirty="0" smtClean="0"/>
              <a:t>types</a:t>
            </a:r>
            <a:br>
              <a:rPr lang="en-US" dirty="0" smtClean="0"/>
            </a:br>
            <a:r>
              <a:rPr lang="en-US" dirty="0" smtClean="0"/>
              <a:t>(Simultaneous</a:t>
            </a:r>
            <a:r>
              <a:rPr lang="en-US" dirty="0"/>
              <a:t>, Sequential and User Choice)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analyzed?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5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799" y="723900"/>
            <a:ext cx="8071701" cy="48847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Winner-take-all (WTA)</a:t>
            </a:r>
            <a:endParaRPr lang="en-US" dirty="0"/>
          </a:p>
          <a:p>
            <a:pPr lvl="1"/>
            <a:r>
              <a:rPr lang="en-US" sz="1600" dirty="0"/>
              <a:t>Did </a:t>
            </a:r>
            <a:r>
              <a:rPr lang="en-US" sz="1600" dirty="0" smtClean="0"/>
              <a:t>participant </a:t>
            </a:r>
            <a:r>
              <a:rPr lang="en-US" sz="1600" dirty="0"/>
              <a:t>pick most probable facility/sector?</a:t>
            </a:r>
          </a:p>
          <a:p>
            <a:pPr lvl="1"/>
            <a:r>
              <a:rPr lang="en-US" sz="1600" dirty="0" smtClean="0"/>
              <a:t>Very coarse measure of learning; does not address the probabilistic nature of the task.</a:t>
            </a:r>
            <a:endParaRPr lang="en-US" sz="1600" dirty="0"/>
          </a:p>
          <a:p>
            <a:endParaRPr lang="en-US" dirty="0" smtClean="0"/>
          </a:p>
          <a:p>
            <a:r>
              <a:rPr lang="en-US" dirty="0" smtClean="0"/>
              <a:t>KLD (Kullback-Leibler divergence): </a:t>
            </a:r>
          </a:p>
          <a:p>
            <a:pPr lvl="1"/>
            <a:r>
              <a:rPr lang="en-US" sz="1600" dirty="0" smtClean="0"/>
              <a:t>Nonlinear divergence between the normative and human distribution.</a:t>
            </a:r>
            <a:endParaRPr lang="en-US" sz="1600" dirty="0"/>
          </a:p>
          <a:p>
            <a:pPr lvl="1"/>
            <a:r>
              <a:rPr lang="en-US" sz="1600" dirty="0" smtClean="0"/>
              <a:t>In BAA; information </a:t>
            </a:r>
            <a:r>
              <a:rPr lang="en-US" sz="1600" dirty="0"/>
              <a:t>theoretic </a:t>
            </a:r>
            <a:r>
              <a:rPr lang="en-US" sz="1600" dirty="0" smtClean="0"/>
              <a:t>measure.</a:t>
            </a:r>
          </a:p>
          <a:p>
            <a:endParaRPr lang="en-US" dirty="0" smtClean="0"/>
          </a:p>
          <a:p>
            <a:r>
              <a:rPr lang="en-US" dirty="0" smtClean="0"/>
              <a:t>TVD (total variation distance):</a:t>
            </a:r>
          </a:p>
          <a:p>
            <a:pPr lvl="1"/>
            <a:r>
              <a:rPr lang="en-US" sz="1600" dirty="0" smtClean="0"/>
              <a:t>Absolute value distance between the normative </a:t>
            </a:r>
            <a:r>
              <a:rPr lang="en-US" sz="1600" dirty="0"/>
              <a:t>and </a:t>
            </a:r>
            <a:r>
              <a:rPr lang="en-US" sz="1600" dirty="0" smtClean="0"/>
              <a:t>human distribution.</a:t>
            </a:r>
          </a:p>
          <a:p>
            <a:pPr lvl="1"/>
            <a:r>
              <a:rPr lang="en-US" sz="1600" dirty="0" smtClean="0"/>
              <a:t>Linear; potentially more robust to response biases.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502386" y="2774507"/>
                <a:ext cx="3026598" cy="541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𝑲𝑳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(</m:t>
                      </m:r>
                      <m:r>
                        <a:rPr lang="en-US" sz="1600" b="1" i="1" smtClean="0">
                          <a:latin typeface="Cambria Math"/>
                        </a:rPr>
                        <m:t>𝑷</m:t>
                      </m:r>
                      <m:r>
                        <a:rPr lang="en-US" sz="1600" b="1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𝑸</m:t>
                          </m:r>
                        </m:e>
                      </m:d>
                      <m:r>
                        <a:rPr lang="en-US" sz="1600" b="1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b="1" i="1" smtClean="0"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16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/>
                                </a:rPr>
                                <m:t>𝒊</m:t>
                              </m:r>
                            </m:e>
                          </m:d>
                          <m:r>
                            <a:rPr lang="en-US" sz="1600" b="1" i="1" smtClean="0">
                              <a:latin typeface="Cambria Math"/>
                            </a:rPr>
                            <m:t>𝒍𝒐𝒈</m:t>
                          </m:r>
                          <m:f>
                            <m:fPr>
                              <m:ctrlPr>
                                <a:rPr lang="en-US" sz="16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latin typeface="Cambria Math"/>
                                </a:rPr>
                                <m:t>𝑷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600" b="1" i="1" smtClean="0">
                                  <a:latin typeface="Cambria Math"/>
                                </a:rPr>
                                <m:t>𝑸</m:t>
                              </m:r>
                              <m:d>
                                <m:dPr>
                                  <m:ctrlPr>
                                    <a:rPr lang="en-US" sz="1600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𝒊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386" y="2774507"/>
                <a:ext cx="3026598" cy="541174"/>
              </a:xfrm>
              <a:prstGeom prst="rect">
                <a:avLst/>
              </a:prstGeom>
              <a:blipFill rotWithShape="1">
                <a:blip r:embed="rId3"/>
                <a:stretch>
                  <a:fillRect t="-178652" r="-3427" b="-217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07006" y="4250894"/>
                <a:ext cx="3147400" cy="541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𝑻𝑽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(</m:t>
                      </m:r>
                      <m:r>
                        <a:rPr lang="en-US" sz="1600" b="1" i="1" smtClean="0">
                          <a:latin typeface="Cambria Math"/>
                        </a:rPr>
                        <m:t>𝑷</m:t>
                      </m:r>
                      <m:r>
                        <a:rPr lang="en-US" sz="1600" b="1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𝑸</m:t>
                          </m:r>
                        </m:e>
                      </m:d>
                      <m:r>
                        <a:rPr lang="en-US" sz="1600" b="1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b="1" i="1" smtClean="0"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sz="1600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𝒊</m:t>
                                  </m:r>
                                </m:e>
                              </m:d>
                              <m:r>
                                <a:rPr lang="en-US" sz="16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𝑸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006" y="4250894"/>
                <a:ext cx="3147400" cy="541174"/>
              </a:xfrm>
              <a:prstGeom prst="rect">
                <a:avLst/>
              </a:prstGeom>
              <a:blipFill rotWithShape="1">
                <a:blip r:embed="rId4"/>
                <a:stretch>
                  <a:fillRect t="-178652" r="-4062" b="-217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91759" y="5548179"/>
            <a:ext cx="77976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 smtClean="0"/>
              <a:t>Note: these metrics were considered to elucidate how and what participants learned in the Pilot Study.  They will not necessarily be used in the final, Phase I evaluation.</a:t>
            </a:r>
            <a:endParaRPr lang="en-US" sz="1600" i="1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7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9454" y="339969"/>
            <a:ext cx="7687098" cy="1348154"/>
          </a:xfrm>
        </p:spPr>
        <p:txBody>
          <a:bodyPr/>
          <a:lstStyle/>
          <a:p>
            <a:r>
              <a:rPr lang="en-US" dirty="0" smtClean="0"/>
              <a:t>Subjects learned to categorize facilities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20171" y="1443726"/>
            <a:ext cx="6543349" cy="4770305"/>
            <a:chOff x="1524003" y="1792231"/>
            <a:chExt cx="6543349" cy="4770305"/>
          </a:xfrm>
        </p:grpSpPr>
        <p:grpSp>
          <p:nvGrpSpPr>
            <p:cNvPr id="2" name="Group 1"/>
            <p:cNvGrpSpPr/>
            <p:nvPr/>
          </p:nvGrpSpPr>
          <p:grpSpPr>
            <a:xfrm>
              <a:off x="1524003" y="1792231"/>
              <a:ext cx="6543349" cy="4770305"/>
              <a:chOff x="1143002" y="1400413"/>
              <a:chExt cx="7121385" cy="5191712"/>
            </a:xfrm>
          </p:grpSpPr>
          <p:pic>
            <p:nvPicPr>
              <p:cNvPr id="409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143002" y="1400413"/>
                <a:ext cx="6571395" cy="49285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3877246" y="6020153"/>
                <a:ext cx="954107" cy="38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>
                    <a:latin typeface="Helvetica" pitchFamily="34" charset="0"/>
                    <a:cs typeface="Helvetica" pitchFamily="34" charset="0"/>
                  </a:rPr>
                  <a:t>Subject</a:t>
                </a:r>
                <a:endParaRPr lang="en-US" b="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 flipV="1">
                <a:off x="6161316" y="5815674"/>
                <a:ext cx="758175" cy="51328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ts val="2500"/>
                  </a:lnSpc>
                  <a:spcBef>
                    <a:spcPct val="0"/>
                  </a:spcBef>
                  <a:spcAft>
                    <a:spcPts val="1000"/>
                  </a:spcAft>
                  <a:buClr>
                    <a:srgbClr val="FDAA03"/>
                  </a:buClr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5995454" y="6110594"/>
                <a:ext cx="217715" cy="29133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ts val="2500"/>
                  </a:lnSpc>
                  <a:spcBef>
                    <a:spcPct val="0"/>
                  </a:spcBef>
                  <a:spcAft>
                    <a:spcPts val="1000"/>
                  </a:spcAft>
                  <a:buClr>
                    <a:srgbClr val="FDAA03"/>
                  </a:buClr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17786867">
                <a:off x="5836832" y="5800922"/>
                <a:ext cx="687725" cy="406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latin typeface="Helvetica" pitchFamily="34" charset="0"/>
                    <a:cs typeface="Helvetica" pitchFamily="34" charset="0"/>
                  </a:rPr>
                  <a:t>Mean</a:t>
                </a:r>
                <a:endParaRPr lang="en-US" sz="1400" b="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17786867">
                <a:off x="5877193" y="5920206"/>
                <a:ext cx="937205" cy="406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latin typeface="Helvetica" pitchFamily="34" charset="0"/>
                    <a:cs typeface="Helvetica" pitchFamily="34" charset="0"/>
                  </a:rPr>
                  <a:t>Random</a:t>
                </a:r>
                <a:endParaRPr lang="en-US" sz="1400" b="0" dirty="0">
                  <a:latin typeface="Helvetica" pitchFamily="34" charset="0"/>
                  <a:cs typeface="Helvetica" pitchFamily="34" charset="0"/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 bwMode="auto">
              <a:xfrm flipV="1">
                <a:off x="7068575" y="1784440"/>
                <a:ext cx="0" cy="3984170"/>
              </a:xfrm>
              <a:prstGeom prst="line">
                <a:avLst/>
              </a:prstGeom>
              <a:solidFill>
                <a:srgbClr val="FFCC99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6" name="TextBox 25"/>
              <p:cNvSpPr txBox="1"/>
              <p:nvPr/>
            </p:nvSpPr>
            <p:spPr>
              <a:xfrm>
                <a:off x="7164406" y="5659384"/>
                <a:ext cx="1099981" cy="4129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Helvetica" pitchFamily="34" charset="0"/>
                    <a:cs typeface="Helvetica" pitchFamily="34" charset="0"/>
                  </a:rPr>
                  <a:t>error bars SEM</a:t>
                </a:r>
                <a:endParaRPr lang="en-US" sz="10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245875" y="3001108"/>
              <a:ext cx="188926" cy="1841118"/>
              <a:chOff x="6245875" y="3001108"/>
              <a:chExt cx="188926" cy="1841118"/>
            </a:xfrm>
          </p:grpSpPr>
          <p:cxnSp>
            <p:nvCxnSpPr>
              <p:cNvPr id="8" name="Straight Connector 7"/>
              <p:cNvCxnSpPr/>
              <p:nvPr/>
            </p:nvCxnSpPr>
            <p:spPr bwMode="auto">
              <a:xfrm flipV="1">
                <a:off x="6245875" y="3001108"/>
                <a:ext cx="0" cy="1055374"/>
              </a:xfrm>
              <a:prstGeom prst="line">
                <a:avLst/>
              </a:prstGeom>
              <a:solidFill>
                <a:srgbClr val="FFCC99"/>
              </a:solidFill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 flipV="1">
                <a:off x="6434801" y="3001108"/>
                <a:ext cx="0" cy="1841118"/>
              </a:xfrm>
              <a:prstGeom prst="line">
                <a:avLst/>
              </a:prstGeom>
              <a:solidFill>
                <a:srgbClr val="FFCC99"/>
              </a:solidFill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6245875" y="3001108"/>
                <a:ext cx="188926" cy="0"/>
              </a:xfrm>
              <a:prstGeom prst="line">
                <a:avLst/>
              </a:prstGeom>
              <a:solidFill>
                <a:srgbClr val="FFCC99"/>
              </a:solidFill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3" name="TextBox 22"/>
            <p:cNvSpPr txBox="1"/>
            <p:nvPr/>
          </p:nvSpPr>
          <p:spPr>
            <a:xfrm>
              <a:off x="5721049" y="2611619"/>
              <a:ext cx="1143262" cy="373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p &lt; 0.00001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5841044" y="2152260"/>
            <a:ext cx="2827966" cy="2841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/>
              <a:t>Subjects identified the correct facility at above-random rates </a:t>
            </a:r>
            <a:r>
              <a:rPr lang="en-US" dirty="0" smtClean="0"/>
              <a:t>(p </a:t>
            </a:r>
            <a:r>
              <a:rPr lang="en-US" dirty="0"/>
              <a:t>&lt; </a:t>
            </a:r>
            <a:r>
              <a:rPr lang="en-US" dirty="0" smtClean="0"/>
              <a:t>0.00001).  </a:t>
            </a:r>
          </a:p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 smtClean="0"/>
              <a:t>&gt;</a:t>
            </a:r>
            <a:r>
              <a:rPr lang="en-US" dirty="0"/>
              <a:t>90% were above </a:t>
            </a:r>
            <a:r>
              <a:rPr lang="en-US" dirty="0" smtClean="0"/>
              <a:t>chance</a:t>
            </a:r>
            <a:r>
              <a:rPr lang="en-US" dirty="0"/>
              <a:t> </a:t>
            </a:r>
            <a:r>
              <a:rPr lang="en-US" dirty="0" smtClean="0"/>
              <a:t>(25%).</a:t>
            </a:r>
          </a:p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 smtClean="0"/>
              <a:t>3/19 </a:t>
            </a:r>
            <a:r>
              <a:rPr lang="en-US" dirty="0"/>
              <a:t>got nearly 60% of the facilities </a:t>
            </a:r>
            <a:r>
              <a:rPr lang="en-US" dirty="0" smtClean="0"/>
              <a:t>correct.</a:t>
            </a:r>
            <a:endParaRPr lang="en-US" dirty="0"/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6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9257" y="1639806"/>
            <a:ext cx="6339997" cy="475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participant performance using KLD/TVD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043" y="1489086"/>
            <a:ext cx="4045891" cy="4884738"/>
          </a:xfrm>
        </p:spPr>
        <p:txBody>
          <a:bodyPr/>
          <a:lstStyle/>
          <a:p>
            <a:r>
              <a:rPr lang="en-US" sz="1800" dirty="0" smtClean="0"/>
              <a:t>WTA proves that participants learned </a:t>
            </a:r>
            <a:r>
              <a:rPr lang="en-US" sz="1800" i="1" dirty="0" smtClean="0"/>
              <a:t>to categorize </a:t>
            </a:r>
            <a:r>
              <a:rPr lang="en-US" sz="1800" dirty="0" smtClean="0"/>
              <a:t>facilities</a:t>
            </a:r>
            <a:r>
              <a:rPr lang="en-US" sz="1800" i="1" dirty="0" smtClean="0"/>
              <a:t>, </a:t>
            </a:r>
            <a:r>
              <a:rPr lang="en-US" sz="1800" dirty="0" smtClean="0"/>
              <a:t>but responses were given as </a:t>
            </a:r>
            <a:r>
              <a:rPr lang="en-US" sz="1800" i="1" dirty="0" smtClean="0"/>
              <a:t>likelihoods</a:t>
            </a:r>
            <a:r>
              <a:rPr lang="en-US" sz="1800" dirty="0" smtClean="0"/>
              <a:t>.  Here, </a:t>
            </a:r>
            <a:r>
              <a:rPr lang="en-US" sz="1800" dirty="0"/>
              <a:t>w</a:t>
            </a:r>
            <a:r>
              <a:rPr lang="en-US" sz="1800" dirty="0" smtClean="0"/>
              <a:t>e compare:</a:t>
            </a:r>
          </a:p>
          <a:p>
            <a:pPr lvl="1"/>
            <a:r>
              <a:rPr lang="en-US" sz="1600" dirty="0" smtClean="0"/>
              <a:t>Humans’ divergence from normative (x-axis), to</a:t>
            </a:r>
          </a:p>
          <a:p>
            <a:pPr lvl="1"/>
            <a:r>
              <a:rPr lang="en-US" sz="1600" dirty="0" smtClean="0"/>
              <a:t>A random model’s divergence from normative (y-axis)</a:t>
            </a:r>
          </a:p>
          <a:p>
            <a:pPr lvl="1"/>
            <a:endParaRPr lang="en-US" sz="1600" dirty="0"/>
          </a:p>
          <a:p>
            <a:r>
              <a:rPr lang="en-US" sz="1800" i="1" dirty="0" smtClean="0"/>
              <a:t>Points above and to the left of the diagonal exceed random performance </a:t>
            </a:r>
            <a:endParaRPr lang="en-US" sz="1800" i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7867797" y="1091074"/>
            <a:ext cx="908309" cy="848290"/>
            <a:chOff x="1251759" y="3309983"/>
            <a:chExt cx="908309" cy="848290"/>
          </a:xfrm>
        </p:grpSpPr>
        <p:sp>
          <p:nvSpPr>
            <p:cNvPr id="26" name="Rectangle 25"/>
            <p:cNvSpPr/>
            <p:nvPr/>
          </p:nvSpPr>
          <p:spPr>
            <a:xfrm>
              <a:off x="1309463" y="3309983"/>
              <a:ext cx="148451" cy="54431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07397" y="3824612"/>
              <a:ext cx="148451" cy="2968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05331" y="3824612"/>
              <a:ext cx="148451" cy="2968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03266" y="3824612"/>
              <a:ext cx="148451" cy="296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51759" y="385049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A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49693" y="385049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B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47626" y="385049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C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45558" y="385049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D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4099" name="Group 4098"/>
          <p:cNvGrpSpPr/>
          <p:nvPr/>
        </p:nvGrpSpPr>
        <p:grpSpPr>
          <a:xfrm>
            <a:off x="4697992" y="2550504"/>
            <a:ext cx="1118379" cy="1168041"/>
            <a:chOff x="4970994" y="2738772"/>
            <a:chExt cx="1118379" cy="1168041"/>
          </a:xfrm>
        </p:grpSpPr>
        <p:sp>
          <p:nvSpPr>
            <p:cNvPr id="5" name="TextBox 4"/>
            <p:cNvSpPr txBox="1"/>
            <p:nvPr/>
          </p:nvSpPr>
          <p:spPr>
            <a:xfrm>
              <a:off x="4970994" y="2738772"/>
              <a:ext cx="1118379" cy="445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Perfect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085704" y="3058523"/>
              <a:ext cx="908309" cy="848290"/>
              <a:chOff x="1251759" y="3309983"/>
              <a:chExt cx="908309" cy="84829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309463" y="3309983"/>
                <a:ext cx="148451" cy="54431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507397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705331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903266" y="3824612"/>
                <a:ext cx="148451" cy="2969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</p:grpSp>
      <p:grpSp>
        <p:nvGrpSpPr>
          <p:cNvPr id="4097" name="Group 4096"/>
          <p:cNvGrpSpPr/>
          <p:nvPr/>
        </p:nvGrpSpPr>
        <p:grpSpPr>
          <a:xfrm>
            <a:off x="7453172" y="4349944"/>
            <a:ext cx="924878" cy="1177691"/>
            <a:chOff x="6397447" y="4135424"/>
            <a:chExt cx="924878" cy="1177691"/>
          </a:xfrm>
        </p:grpSpPr>
        <p:sp>
          <p:nvSpPr>
            <p:cNvPr id="8" name="TextBox 7"/>
            <p:cNvSpPr txBox="1"/>
            <p:nvPr/>
          </p:nvSpPr>
          <p:spPr>
            <a:xfrm>
              <a:off x="6410857" y="4135424"/>
              <a:ext cx="911468" cy="38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Wrong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6397447" y="4464825"/>
              <a:ext cx="908309" cy="848290"/>
              <a:chOff x="1251759" y="3309983"/>
              <a:chExt cx="908309" cy="84829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903823" y="3309983"/>
                <a:ext cx="148451" cy="54431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507397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705331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308906" y="3824612"/>
                <a:ext cx="148451" cy="2969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6493446" y="2886434"/>
            <a:ext cx="1281539" cy="990039"/>
            <a:chOff x="7247609" y="2612803"/>
            <a:chExt cx="1281539" cy="990039"/>
          </a:xfrm>
        </p:grpSpPr>
        <p:sp>
          <p:nvSpPr>
            <p:cNvPr id="7" name="TextBox 6"/>
            <p:cNvSpPr txBox="1"/>
            <p:nvPr/>
          </p:nvSpPr>
          <p:spPr>
            <a:xfrm>
              <a:off x="7247609" y="2612803"/>
              <a:ext cx="1281539" cy="445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Random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453624" y="3150128"/>
              <a:ext cx="908309" cy="452714"/>
              <a:chOff x="1251759" y="3705559"/>
              <a:chExt cx="908309" cy="45271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903823" y="3705559"/>
                <a:ext cx="148451" cy="14874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792280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73992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55704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 bwMode="auto">
          <a:xfrm>
            <a:off x="5245353" y="6084277"/>
            <a:ext cx="2774889" cy="242521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 rot="16200000">
            <a:off x="2858614" y="3883870"/>
            <a:ext cx="2957445" cy="298805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9126" y="6018723"/>
            <a:ext cx="2433680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Human </a:t>
            </a:r>
            <a:r>
              <a:rPr lang="en-US" sz="1400" b="0" dirty="0" smtClean="0"/>
              <a:t>KLD from normative</a:t>
            </a:r>
            <a:endParaRPr lang="en-US" sz="1400" b="0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2916593" y="3796526"/>
            <a:ext cx="2542683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Random </a:t>
            </a:r>
            <a:r>
              <a:rPr lang="en-US" sz="1400" b="0" dirty="0" smtClean="0"/>
              <a:t>KLD from normative</a:t>
            </a:r>
            <a:endParaRPr lang="en-US" sz="14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4798165" y="2230163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Human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6610010" y="2554552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Human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7510319" y="4032549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Human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7774373" y="678127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Normative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8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99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93741" y="1158080"/>
            <a:ext cx="5486401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3593" y="274638"/>
            <a:ext cx="7696200" cy="944562"/>
          </a:xfrm>
        </p:spPr>
        <p:txBody>
          <a:bodyPr/>
          <a:lstStyle/>
          <a:p>
            <a:r>
              <a:rPr lang="en-US" dirty="0" smtClean="0"/>
              <a:t>KLD/TVD, Mean performance</a:t>
            </a:r>
            <a:endParaRPr lang="en-US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9466" y="1158080"/>
            <a:ext cx="548640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94818" y="5272879"/>
            <a:ext cx="3542856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Average performance measured via TLD was greater than chance (p &lt; 0.0001)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3961" y="5272880"/>
            <a:ext cx="3619816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Average performance measured via KLD was </a:t>
            </a:r>
            <a:r>
              <a:rPr lang="en-US" i="1" dirty="0" smtClean="0"/>
              <a:t>not</a:t>
            </a:r>
            <a:r>
              <a:rPr lang="en-US" dirty="0" smtClean="0"/>
              <a:t> greater than chance (p &gt; 0.05).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097" y="843379"/>
            <a:ext cx="7479729" cy="560979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7068"/>
            <a:ext cx="7696200" cy="944562"/>
          </a:xfrm>
        </p:spPr>
        <p:txBody>
          <a:bodyPr/>
          <a:lstStyle/>
          <a:p>
            <a:r>
              <a:rPr lang="en-US" dirty="0" smtClean="0"/>
              <a:t>KLD, Individual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36453" y="6464595"/>
            <a:ext cx="533400" cy="152400"/>
          </a:xfrm>
        </p:spPr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4050212" y="1101025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7161" y="3589467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808264" y="4831413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97160" y="4831413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292158" y="2342971"/>
            <a:ext cx="1241947" cy="1241946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808263" y="2349795"/>
            <a:ext cx="1241947" cy="1241946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63102" y="5335242"/>
            <a:ext cx="620974" cy="229737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44470" y="5226058"/>
            <a:ext cx="1037465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 &lt; 0.05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5851726" y="5719658"/>
            <a:ext cx="620974" cy="229737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33094" y="5610474"/>
            <a:ext cx="1037465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 &lt; 0.10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33989" y="2863604"/>
            <a:ext cx="2501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/>
              <a:t>…but some participants performed better than chance (KLD)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19" y="779584"/>
            <a:ext cx="7479729" cy="560979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7068"/>
            <a:ext cx="7696200" cy="944562"/>
          </a:xfrm>
        </p:spPr>
        <p:txBody>
          <a:bodyPr/>
          <a:lstStyle/>
          <a:p>
            <a:r>
              <a:rPr lang="en-US" dirty="0" smtClean="0"/>
              <a:t>TVD, Individual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351128" y="1050878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997366" y="1050878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351127" y="3523397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353402" y="4765343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755419" y="4769893"/>
            <a:ext cx="1260144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862562" y="5271447"/>
            <a:ext cx="620974" cy="229737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43930" y="5162263"/>
            <a:ext cx="1037465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 &lt; 0.05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6851186" y="5655863"/>
            <a:ext cx="620974" cy="229737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32554" y="5546679"/>
            <a:ext cx="1037465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 &lt; 0.10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0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mcaywood\Documents\ICArUS\Matlab\CPD\results\correct_b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41" y="4761910"/>
            <a:ext cx="4337751" cy="72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3593" y="274638"/>
            <a:ext cx="7696200" cy="944562"/>
          </a:xfrm>
        </p:spPr>
        <p:txBody>
          <a:bodyPr/>
          <a:lstStyle/>
          <a:p>
            <a:r>
              <a:rPr lang="en-US" dirty="0" smtClean="0"/>
              <a:t>KLD </a:t>
            </a:r>
            <a:r>
              <a:rPr lang="en-US" dirty="0"/>
              <a:t>did not show </a:t>
            </a: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43426" y="1756785"/>
            <a:ext cx="4067661" cy="3005125"/>
          </a:xfrm>
        </p:spPr>
        <p:txBody>
          <a:bodyPr/>
          <a:lstStyle/>
          <a:p>
            <a:r>
              <a:rPr lang="en-US" b="0" dirty="0" smtClean="0"/>
              <a:t>When the normative solution is peaked (as it was here), KLD “exaggerates” mistakes due to its logarithmic nature.</a:t>
            </a:r>
          </a:p>
          <a:p>
            <a:endParaRPr lang="en-US" b="0" dirty="0"/>
          </a:p>
          <a:p>
            <a:r>
              <a:rPr lang="en-US" b="0" dirty="0" smtClean="0"/>
              <a:t>TVD is a linear metric (although less commonly used).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14492" y="1476880"/>
            <a:ext cx="4343400" cy="3257550"/>
            <a:chOff x="4038600" y="2438399"/>
            <a:chExt cx="5105400" cy="3829051"/>
          </a:xfrm>
        </p:grpSpPr>
        <p:pic>
          <p:nvPicPr>
            <p:cNvPr id="4098" name="Picture 2" descr="C:\Users\mcaywood\Documents\ICArUS\Matlab\CPA simulations\results\highlypeake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2438399"/>
              <a:ext cx="5105400" cy="382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4647817" y="4178491"/>
              <a:ext cx="4165631" cy="1394375"/>
              <a:chOff x="4647817" y="4178491"/>
              <a:chExt cx="4165631" cy="139437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553200" y="4309805"/>
                <a:ext cx="1582483" cy="4853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tx2"/>
                    </a:solidFill>
                  </a:rPr>
                  <a:t>underconfident</a:t>
                </a:r>
                <a:endParaRPr lang="en-US" sz="11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75602" y="5087487"/>
                <a:ext cx="937846" cy="485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00B050"/>
                    </a:solidFill>
                  </a:rPr>
                  <a:t>correct</a:t>
                </a:r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647817" y="4178491"/>
                <a:ext cx="1020177" cy="428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FF0000"/>
                    </a:solidFill>
                  </a:rPr>
                  <a:t>mistaken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1252458" y="5362359"/>
            <a:ext cx="2977097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Observed participant judgments in pilot study</a:t>
            </a:r>
            <a:endParaRPr lang="en-US" sz="1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246991" y="1720226"/>
            <a:ext cx="641105" cy="367858"/>
            <a:chOff x="5108104" y="2608812"/>
            <a:chExt cx="641105" cy="367858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5108104" y="2768352"/>
              <a:ext cx="200536" cy="149014"/>
            </a:xfrm>
            <a:prstGeom prst="rightArrow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48752" y="2608812"/>
              <a:ext cx="500457" cy="367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Helvetica" pitchFamily="34" charset="0"/>
                  <a:cs typeface="Helvetica" pitchFamily="34" charset="0"/>
                </a:rPr>
                <a:t>KLD</a:t>
              </a:r>
              <a:endParaRPr lang="en-US" sz="1200" dirty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endParaRPr>
            </a:p>
          </p:txBody>
        </p:sp>
      </p:grpSp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11886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types of training supported learning?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49215"/>
            <a:ext cx="7696200" cy="4884738"/>
          </a:xfrm>
        </p:spPr>
        <p:txBody>
          <a:bodyPr/>
          <a:lstStyle/>
          <a:p>
            <a:r>
              <a:rPr lang="en-US" dirty="0" smtClean="0"/>
              <a:t>While different training types were not part of the study (yet), participant questionnaires can provide insight.</a:t>
            </a:r>
          </a:p>
          <a:p>
            <a:endParaRPr lang="en-US" dirty="0" smtClean="0"/>
          </a:p>
          <a:p>
            <a:r>
              <a:rPr lang="en-US" dirty="0" smtClean="0"/>
              <a:t>Statistical </a:t>
            </a:r>
            <a:r>
              <a:rPr lang="en-US" dirty="0"/>
              <a:t>learning </a:t>
            </a:r>
            <a:r>
              <a:rPr lang="en-US" dirty="0" smtClean="0"/>
              <a:t>seemed to help participants focus on rules</a:t>
            </a:r>
          </a:p>
          <a:p>
            <a:pPr lvl="1"/>
            <a:r>
              <a:rPr lang="en-US" sz="1600" dirty="0"/>
              <a:t>Subjects reported using about 3-5 different rules or strategies to identify facilities.</a:t>
            </a:r>
          </a:p>
          <a:p>
            <a:pPr lvl="2"/>
            <a:r>
              <a:rPr lang="en-US" sz="1400" dirty="0"/>
              <a:t>e.g. “If red and green triangles, then mustard. Circles plus no water, then ketchup. Plus others I can't remember.”</a:t>
            </a:r>
          </a:p>
          <a:p>
            <a:pPr lvl="2"/>
            <a:r>
              <a:rPr lang="en-US" sz="1400" dirty="0"/>
              <a:t>e.g. “The chemicals were the most consistent. none = ketchup, both = mustard, green = salt, red = pepper</a:t>
            </a:r>
            <a:r>
              <a:rPr lang="en-US" sz="1400" dirty="0" smtClean="0"/>
              <a:t>”</a:t>
            </a:r>
            <a:endParaRPr lang="en-US" dirty="0" smtClean="0"/>
          </a:p>
          <a:p>
            <a:r>
              <a:rPr lang="en-US" dirty="0" smtClean="0"/>
              <a:t>For rule learning, memory limits were a big issue! </a:t>
            </a:r>
          </a:p>
          <a:p>
            <a:pPr lvl="1"/>
            <a:r>
              <a:rPr lang="en-US" sz="1600" dirty="0" smtClean="0"/>
              <a:t>Most participants reported that they forgot some of the rules they developed over the course of the experiment. </a:t>
            </a:r>
            <a:endParaRPr lang="en-US" sz="2000" dirty="0" smtClean="0"/>
          </a:p>
          <a:p>
            <a:pPr marL="227013" lvl="1">
              <a:lnSpc>
                <a:spcPts val="2200"/>
              </a:lnSpc>
              <a:buSzPct val="100000"/>
              <a:buFont typeface="Arial" pitchFamily="34" charset="0"/>
              <a:buChar char="■"/>
            </a:pPr>
            <a:r>
              <a:rPr lang="en-US" sz="2000" dirty="0" smtClean="0"/>
              <a:t>Several </a:t>
            </a:r>
            <a:r>
              <a:rPr lang="en-US" sz="2000" dirty="0"/>
              <a:t>reported that it was very difficult to learn the facilities due to the lack of feedback.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1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799" y="1295400"/>
            <a:ext cx="8043421" cy="48847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Methods</a:t>
            </a:r>
          </a:p>
          <a:p>
            <a:endParaRPr lang="en-US" dirty="0" smtClean="0"/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Metrics used for analysis</a:t>
            </a:r>
            <a:endParaRPr lang="en-US" dirty="0"/>
          </a:p>
          <a:p>
            <a:pPr lvl="1"/>
            <a:r>
              <a:rPr lang="en-US" dirty="0" smtClean="0"/>
              <a:t>Performance</a:t>
            </a:r>
          </a:p>
          <a:p>
            <a:pPr lvl="2"/>
            <a:r>
              <a:rPr lang="en-US" dirty="0" smtClean="0"/>
              <a:t>Subject underconfidence / conservatism</a:t>
            </a:r>
          </a:p>
          <a:p>
            <a:pPr lvl="1"/>
            <a:r>
              <a:rPr lang="en-US" dirty="0" smtClean="0"/>
              <a:t>Response strategies</a:t>
            </a:r>
          </a:p>
          <a:p>
            <a:pPr lvl="2"/>
            <a:r>
              <a:rPr lang="en-US" dirty="0" smtClean="0"/>
              <a:t>User interface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377" y="2532897"/>
            <a:ext cx="4721753" cy="354131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2386" y="274638"/>
            <a:ext cx="8821614" cy="944562"/>
          </a:xfrm>
        </p:spPr>
        <p:txBody>
          <a:bodyPr/>
          <a:lstStyle/>
          <a:p>
            <a:r>
              <a:rPr lang="en-US" dirty="0" smtClean="0"/>
              <a:t>Subject judgments were much less peaked than the normative solution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03866" y="2984102"/>
            <a:ext cx="3151370" cy="2918705"/>
            <a:chOff x="229235" y="1709341"/>
            <a:chExt cx="4429337" cy="3741090"/>
          </a:xfrm>
        </p:grpSpPr>
        <p:pic>
          <p:nvPicPr>
            <p:cNvPr id="6149" name="Picture 5" descr="C:\Users\mcaywood\Documents\ICArUS\Matlab\CPD\results\peakedness_normativ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235" y="1709341"/>
              <a:ext cx="4429337" cy="3322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808154" y="4927959"/>
              <a:ext cx="1393801" cy="522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Helvetica" pitchFamily="34" charset="0"/>
                  <a:cs typeface="Helvetica" pitchFamily="34" charset="0"/>
                </a:rPr>
                <a:t>1 line = 1 trial</a:t>
              </a:r>
              <a:endParaRPr lang="en-US" sz="1200" b="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110042" y="1377318"/>
            <a:ext cx="4969782" cy="1326190"/>
            <a:chOff x="2112402" y="1377317"/>
            <a:chExt cx="5904996" cy="1575753"/>
          </a:xfrm>
        </p:grpSpPr>
        <p:grpSp>
          <p:nvGrpSpPr>
            <p:cNvPr id="7" name="Group 6"/>
            <p:cNvGrpSpPr/>
            <p:nvPr/>
          </p:nvGrpSpPr>
          <p:grpSpPr>
            <a:xfrm>
              <a:off x="2112402" y="1377317"/>
              <a:ext cx="1315450" cy="1575753"/>
              <a:chOff x="5848151" y="705620"/>
              <a:chExt cx="1315450" cy="157575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865132" y="705620"/>
                <a:ext cx="1269042" cy="1102024"/>
                <a:chOff x="6125971" y="962353"/>
                <a:chExt cx="1269042" cy="1102024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6180992" y="1750785"/>
                  <a:ext cx="228600" cy="3135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6485792" y="1512277"/>
                  <a:ext cx="228600" cy="5521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6790592" y="1907581"/>
                  <a:ext cx="228600" cy="1567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7095392" y="1430215"/>
                  <a:ext cx="228600" cy="6341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125971" y="962353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Helvetica" pitchFamily="34" charset="0"/>
                      <a:cs typeface="Helvetica" pitchFamily="34" charset="0"/>
                    </a:rPr>
                    <a:t>3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430769" y="962354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2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735567" y="962354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4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7040365" y="962354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1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5848151" y="1830502"/>
                <a:ext cx="394644" cy="450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52950" y="1830502"/>
                <a:ext cx="394644" cy="450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64159" y="1830502"/>
                <a:ext cx="394644" cy="450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768957" y="1830503"/>
                <a:ext cx="394644" cy="45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490396" y="1400176"/>
              <a:ext cx="1269042" cy="1102024"/>
              <a:chOff x="5897374" y="2636914"/>
              <a:chExt cx="1269042" cy="110202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561990" y="3425346"/>
                <a:ext cx="228600" cy="3135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866792" y="3582142"/>
                <a:ext cx="228600" cy="1567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952400" y="3104776"/>
                <a:ext cx="228600" cy="6341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506969" y="2636914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Helvetica" pitchFamily="34" charset="0"/>
                    <a:cs typeface="Helvetica" pitchFamily="34" charset="0"/>
                  </a:rPr>
                  <a:t>3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202172" y="2636915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2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811768" y="2636915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4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897374" y="2636915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1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259676" y="3186837"/>
                <a:ext cx="228600" cy="552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748356" y="1400177"/>
              <a:ext cx="1269042" cy="918594"/>
              <a:chOff x="5966926" y="4263142"/>
              <a:chExt cx="1269042" cy="918594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5966926" y="4263142"/>
                <a:ext cx="1269042" cy="490641"/>
                <a:chOff x="5897374" y="2636914"/>
                <a:chExt cx="1269042" cy="490641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6506969" y="2636914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Helvetica" pitchFamily="34" charset="0"/>
                      <a:cs typeface="Helvetica" pitchFamily="34" charset="0"/>
                    </a:rPr>
                    <a:t>3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6202172" y="2636915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2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6811768" y="2636915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4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5897374" y="2636915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1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</p:grpSp>
          <p:cxnSp>
            <p:nvCxnSpPr>
              <p:cNvPr id="40" name="Straight Connector 39"/>
              <p:cNvCxnSpPr/>
              <p:nvPr/>
            </p:nvCxnSpPr>
            <p:spPr>
              <a:xfrm>
                <a:off x="6136252" y="4731004"/>
                <a:ext cx="264548" cy="7545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383468" y="4795310"/>
                <a:ext cx="353496" cy="23850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6728086" y="5024940"/>
                <a:ext cx="304802" cy="15679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ight Arrow 1"/>
            <p:cNvSpPr/>
            <p:nvPr/>
          </p:nvSpPr>
          <p:spPr bwMode="auto">
            <a:xfrm>
              <a:off x="3786282" y="1982759"/>
              <a:ext cx="315686" cy="316906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Right Arrow 47"/>
            <p:cNvSpPr/>
            <p:nvPr/>
          </p:nvSpPr>
          <p:spPr bwMode="auto">
            <a:xfrm>
              <a:off x="6137654" y="1982755"/>
              <a:ext cx="315686" cy="316906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53178" y="1565420"/>
            <a:ext cx="1491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smtClean="0"/>
              <a:t>Curves were rank-ordered: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485388" y="1680836"/>
            <a:ext cx="12857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100" dirty="0" smtClean="0"/>
              <a:t>This line is plotted below for each trial.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843890" y="5902807"/>
            <a:ext cx="3416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100" dirty="0" smtClean="0"/>
              <a:t>The normative solution was very peaked after all layers were revealed (the line is steeply sloped).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9410" y="5902806"/>
            <a:ext cx="3918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100" dirty="0" smtClean="0"/>
              <a:t>Few participants gave peaked responses (with notable exceptions).</a:t>
            </a:r>
            <a:endParaRPr lang="en-US" sz="1100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1727397" y="4370443"/>
            <a:ext cx="234248" cy="677332"/>
          </a:xfrm>
          <a:prstGeom prst="straightConnector1">
            <a:avLst/>
          </a:prstGeom>
          <a:solidFill>
            <a:srgbClr val="FFCC99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2578259" y="5122165"/>
            <a:ext cx="735940" cy="0"/>
          </a:xfrm>
          <a:prstGeom prst="straightConnector1">
            <a:avLst/>
          </a:prstGeom>
          <a:solidFill>
            <a:srgbClr val="FFCC99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6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Users\mcaywood\Documents\ICArUS\Matlab\CPD\results\assessment_mean_subjec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7163"/>
            <a:ext cx="4658092" cy="349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0178"/>
            <a:ext cx="7696200" cy="944562"/>
          </a:xfrm>
        </p:spPr>
        <p:txBody>
          <a:bodyPr/>
          <a:lstStyle/>
          <a:p>
            <a:r>
              <a:rPr lang="en-US" dirty="0" smtClean="0"/>
              <a:t>Participants learned conservatively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752792" y="4536144"/>
            <a:ext cx="1024995" cy="1009059"/>
            <a:chOff x="4939587" y="3727260"/>
            <a:chExt cx="1024995" cy="1009059"/>
          </a:xfrm>
        </p:grpSpPr>
        <p:sp>
          <p:nvSpPr>
            <p:cNvPr id="11" name="TextBox 10"/>
            <p:cNvSpPr txBox="1"/>
            <p:nvPr/>
          </p:nvSpPr>
          <p:spPr>
            <a:xfrm>
              <a:off x="4939587" y="3727260"/>
              <a:ext cx="1024995" cy="1009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 smtClean="0">
                  <a:latin typeface="+mn-lt"/>
                  <a:cs typeface="Helvetica" pitchFamily="34" charset="0"/>
                </a:rPr>
                <a:t>IMINT</a:t>
              </a:r>
              <a:br>
                <a:rPr lang="en-US" sz="1200" dirty="0" smtClean="0">
                  <a:latin typeface="+mn-lt"/>
                  <a:cs typeface="Helvetica" pitchFamily="34" charset="0"/>
                </a:rPr>
              </a:br>
              <a:r>
                <a:rPr lang="en-US" sz="1200" dirty="0" smtClean="0">
                  <a:latin typeface="+mn-lt"/>
                  <a:cs typeface="Helvetica" pitchFamily="34" charset="0"/>
                </a:rPr>
                <a:t>SIGINT</a:t>
              </a:r>
              <a:br>
                <a:rPr lang="en-US" sz="1200" dirty="0" smtClean="0">
                  <a:latin typeface="+mn-lt"/>
                  <a:cs typeface="Helvetica" pitchFamily="34" charset="0"/>
                </a:rPr>
              </a:br>
              <a:r>
                <a:rPr lang="en-US" sz="1200" dirty="0" smtClean="0">
                  <a:latin typeface="+mn-lt"/>
                  <a:cs typeface="Helvetica" pitchFamily="34" charset="0"/>
                </a:rPr>
                <a:t>MASINT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725800" y="3882173"/>
              <a:ext cx="100584" cy="10058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725800" y="4205026"/>
              <a:ext cx="100584" cy="100584"/>
            </a:xfrm>
            <a:prstGeom prst="ellipse">
              <a:avLst/>
            </a:prstGeom>
            <a:solidFill>
              <a:srgbClr val="FCAEF3"/>
            </a:solidFill>
            <a:ln w="127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5725800" y="4541364"/>
              <a:ext cx="100584" cy="100584"/>
            </a:xfrm>
            <a:prstGeom prst="ellipse">
              <a:avLst/>
            </a:prstGeom>
            <a:solidFill>
              <a:srgbClr val="30F035"/>
            </a:solidFill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981" y="4298656"/>
            <a:ext cx="2561972" cy="149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 flipV="1">
            <a:off x="979714" y="2863320"/>
            <a:ext cx="2841172" cy="281940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017893" y="5853900"/>
            <a:ext cx="792205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  <a:cs typeface="Helvetica" pitchFamily="34" charset="0"/>
              </a:rPr>
              <a:t>Human</a:t>
            </a:r>
            <a:endParaRPr lang="en-US" sz="1400" dirty="0">
              <a:latin typeface="+mn-lt"/>
              <a:cs typeface="Helvetic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-53535" y="4127132"/>
            <a:ext cx="1061508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  <a:cs typeface="Helvetica" pitchFamily="34" charset="0"/>
              </a:rPr>
              <a:t>Normative</a:t>
            </a:r>
            <a:endParaRPr lang="en-US" sz="1400" dirty="0">
              <a:latin typeface="+mn-lt"/>
              <a:cs typeface="Helvetica" pitchFamily="34" charset="0"/>
            </a:endParaRP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5679" y="6431703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6798" y="5720771"/>
            <a:ext cx="3244543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All results shown in ‘backup’ slides.</a:t>
            </a:r>
            <a:endParaRPr lang="en-US" sz="1400" dirty="0"/>
          </a:p>
        </p:txBody>
      </p:sp>
      <p:grpSp>
        <p:nvGrpSpPr>
          <p:cNvPr id="4105" name="Group 4104"/>
          <p:cNvGrpSpPr/>
          <p:nvPr/>
        </p:nvGrpSpPr>
        <p:grpSpPr>
          <a:xfrm>
            <a:off x="370905" y="937703"/>
            <a:ext cx="4275308" cy="1415822"/>
            <a:chOff x="400013" y="1017592"/>
            <a:chExt cx="4275308" cy="1415822"/>
          </a:xfrm>
        </p:grpSpPr>
        <p:grpSp>
          <p:nvGrpSpPr>
            <p:cNvPr id="8" name="Group 7"/>
            <p:cNvGrpSpPr/>
            <p:nvPr/>
          </p:nvGrpSpPr>
          <p:grpSpPr>
            <a:xfrm>
              <a:off x="400013" y="1019252"/>
              <a:ext cx="1089481" cy="1397147"/>
              <a:chOff x="400013" y="1019252"/>
              <a:chExt cx="1089481" cy="1397147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975481" y="1859348"/>
                <a:ext cx="192395" cy="1319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221374" y="1450501"/>
                <a:ext cx="192395" cy="5337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00013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A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56539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B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18459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C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174984" y="2003465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D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70559" y="1019252"/>
                <a:ext cx="80983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000" dirty="0" smtClean="0"/>
                  <a:t>Normative</a:t>
                </a:r>
                <a:endParaRPr lang="en-US" sz="1000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23827" y="1859348"/>
                <a:ext cx="192395" cy="1319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58002" y="1859348"/>
                <a:ext cx="192395" cy="1319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1726330" y="1017592"/>
              <a:ext cx="1089481" cy="1397146"/>
              <a:chOff x="400013" y="1019252"/>
              <a:chExt cx="1089481" cy="1397146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975481" y="1925328"/>
                <a:ext cx="192395" cy="659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221374" y="1545167"/>
                <a:ext cx="192395" cy="4390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00013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A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56539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B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918459" y="2003464"/>
                <a:ext cx="314510" cy="373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C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174984" y="2003465"/>
                <a:ext cx="314510" cy="373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D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29079" y="1019252"/>
                <a:ext cx="6190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000" dirty="0" smtClean="0"/>
                  <a:t>Human</a:t>
                </a:r>
                <a:endParaRPr lang="en-US" sz="1000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23827" y="1764696"/>
                <a:ext cx="192395" cy="2266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58002" y="1859348"/>
                <a:ext cx="192395" cy="1319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00" name="Group 4099"/>
            <p:cNvGrpSpPr/>
            <p:nvPr/>
          </p:nvGrpSpPr>
          <p:grpSpPr>
            <a:xfrm>
              <a:off x="3349239" y="1281962"/>
              <a:ext cx="1326082" cy="1151452"/>
              <a:chOff x="2836178" y="1263813"/>
              <a:chExt cx="1326082" cy="1151452"/>
            </a:xfrm>
          </p:grpSpPr>
          <p:cxnSp>
            <p:nvCxnSpPr>
              <p:cNvPr id="4096" name="Straight Connector 4095"/>
              <p:cNvCxnSpPr/>
              <p:nvPr/>
            </p:nvCxnSpPr>
            <p:spPr bwMode="auto">
              <a:xfrm>
                <a:off x="3253563" y="1263813"/>
                <a:ext cx="0" cy="852066"/>
              </a:xfrm>
              <a:prstGeom prst="line">
                <a:avLst/>
              </a:prstGeom>
              <a:solidFill>
                <a:srgbClr val="FFCC99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98" name="Straight Connector 4097"/>
              <p:cNvCxnSpPr/>
              <p:nvPr/>
            </p:nvCxnSpPr>
            <p:spPr bwMode="auto">
              <a:xfrm>
                <a:off x="3253563" y="2115879"/>
                <a:ext cx="908697" cy="0"/>
              </a:xfrm>
              <a:prstGeom prst="line">
                <a:avLst/>
              </a:prstGeom>
              <a:solidFill>
                <a:srgbClr val="FFCC99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099" name="TextBox 4098"/>
              <p:cNvSpPr txBox="1"/>
              <p:nvPr/>
            </p:nvSpPr>
            <p:spPr>
              <a:xfrm>
                <a:off x="3398371" y="2053306"/>
                <a:ext cx="619079" cy="361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Human</a:t>
                </a:r>
                <a:endParaRPr lang="en-US" sz="10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 rot="16200000">
                <a:off x="2612239" y="1508866"/>
                <a:ext cx="809837" cy="361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Normative</a:t>
                </a:r>
                <a:endParaRPr lang="en-US" sz="1000" dirty="0"/>
              </a:p>
            </p:txBody>
          </p:sp>
        </p:grpSp>
        <p:sp>
          <p:nvSpPr>
            <p:cNvPr id="4102" name="Oval 4101"/>
            <p:cNvSpPr/>
            <p:nvPr/>
          </p:nvSpPr>
          <p:spPr bwMode="auto">
            <a:xfrm>
              <a:off x="3955238" y="1948691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104" name="Straight Connector 4103"/>
            <p:cNvCxnSpPr/>
            <p:nvPr/>
          </p:nvCxnSpPr>
          <p:spPr bwMode="auto">
            <a:xfrm flipV="1">
              <a:off x="3766624" y="1450501"/>
              <a:ext cx="908697" cy="683527"/>
            </a:xfrm>
            <a:prstGeom prst="line">
              <a:avLst/>
            </a:prstGeom>
            <a:solidFill>
              <a:srgbClr val="FFCC99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Oval 88"/>
            <p:cNvSpPr/>
            <p:nvPr/>
          </p:nvSpPr>
          <p:spPr bwMode="auto">
            <a:xfrm>
              <a:off x="4118271" y="1948691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3820547" y="1948691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4373463" y="1486156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Right Arrow 91"/>
            <p:cNvSpPr/>
            <p:nvPr/>
          </p:nvSpPr>
          <p:spPr bwMode="auto">
            <a:xfrm>
              <a:off x="3025000" y="1629678"/>
              <a:ext cx="265689" cy="266715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107" name="TextBox 4106"/>
          <p:cNvSpPr txBox="1"/>
          <p:nvPr/>
        </p:nvSpPr>
        <p:spPr>
          <a:xfrm>
            <a:off x="4968715" y="1019979"/>
            <a:ext cx="4090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/>
              <a:t>Assessment answers (human) were compared to normative (below).  A perfect match falls on the diagonal (human = normative).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886587" y="2374482"/>
            <a:ext cx="884921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  <a:cs typeface="Helvetica" pitchFamily="34" charset="0"/>
              </a:rPr>
              <a:t>Average</a:t>
            </a:r>
            <a:endParaRPr lang="en-US" sz="1400" dirty="0">
              <a:latin typeface="+mn-lt"/>
              <a:cs typeface="Helvetica" pitchFamily="34" charset="0"/>
            </a:endParaRPr>
          </a:p>
        </p:txBody>
      </p:sp>
      <p:sp>
        <p:nvSpPr>
          <p:cNvPr id="4109" name="Rectangle 4108"/>
          <p:cNvSpPr/>
          <p:nvPr/>
        </p:nvSpPr>
        <p:spPr>
          <a:xfrm>
            <a:off x="4089163" y="2716072"/>
            <a:ext cx="5009117" cy="1451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600" dirty="0" smtClean="0"/>
              <a:t>Participants were </a:t>
            </a:r>
            <a:r>
              <a:rPr lang="en-US" sz="1600" dirty="0" err="1" smtClean="0"/>
              <a:t>underconfident</a:t>
            </a:r>
            <a:r>
              <a:rPr lang="en-US" sz="1600" dirty="0" smtClean="0"/>
              <a:t> </a:t>
            </a:r>
            <a:r>
              <a:rPr lang="en-US" sz="1600" dirty="0"/>
              <a:t>/ </a:t>
            </a:r>
            <a:r>
              <a:rPr lang="en-US" sz="1600" i="1" dirty="0" smtClean="0"/>
              <a:t>conservative</a:t>
            </a:r>
            <a:r>
              <a:rPr lang="en-US" sz="1600" dirty="0" smtClean="0"/>
              <a:t>.   On average, they did not learn feature-facility </a:t>
            </a:r>
            <a:r>
              <a:rPr lang="en-US" sz="1600" dirty="0"/>
              <a:t>correlations </a:t>
            </a:r>
            <a:r>
              <a:rPr lang="en-US" sz="1600" dirty="0" smtClean="0"/>
              <a:t>effectively.</a:t>
            </a:r>
          </a:p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600" dirty="0" smtClean="0"/>
              <a:t>But some participants did (given 48 training examples; see below)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042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smtClean="0"/>
              <a:t>Several participants </a:t>
            </a:r>
            <a:r>
              <a:rPr lang="en-US" sz="2400" dirty="0"/>
              <a:t>reported that they did not think “probabilistically” and that reporting their answers in percentages was challenging</a:t>
            </a:r>
          </a:p>
          <a:p>
            <a:pPr>
              <a:lnSpc>
                <a:spcPct val="100000"/>
              </a:lnSpc>
            </a:pP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 smtClean="0"/>
              <a:t>Some participants </a:t>
            </a:r>
            <a:r>
              <a:rPr lang="en-US" sz="2400" dirty="0"/>
              <a:t>may have ignored the effects of normalization on final </a:t>
            </a:r>
            <a:r>
              <a:rPr lang="en-US" sz="2400" dirty="0" smtClean="0"/>
              <a:t>judgment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/>
              <a:t>e.g</a:t>
            </a:r>
            <a:r>
              <a:rPr lang="en-US" sz="2200" dirty="0"/>
              <a:t>. adjusting the sliders to give rank order corresponding to the ‘most probable’ </a:t>
            </a:r>
            <a:r>
              <a:rPr lang="en-US" sz="2200" dirty="0" smtClean="0"/>
              <a:t>facility</a:t>
            </a:r>
          </a:p>
          <a:p>
            <a:pPr>
              <a:lnSpc>
                <a:spcPct val="100000"/>
              </a:lnSpc>
            </a:pP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 smtClean="0"/>
              <a:t>At </a:t>
            </a:r>
            <a:r>
              <a:rPr lang="en-US" sz="2400" dirty="0"/>
              <a:t>least one believed that answers were ~80/20 on account of test asking about probabilities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for eliciting probabilities may need refinement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9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8"/>
          <p:cNvSpPr>
            <a:spLocks noGrp="1"/>
          </p:cNvSpPr>
          <p:nvPr>
            <p:ph sz="half" idx="4294967295"/>
          </p:nvPr>
        </p:nvSpPr>
        <p:spPr>
          <a:xfrm>
            <a:off x="762000" y="4506684"/>
            <a:ext cx="3810000" cy="173082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 smtClean="0"/>
              <a:t>Participants who look longer on trials performed better.</a:t>
            </a:r>
            <a:endParaRPr lang="en-US" sz="1400" dirty="0"/>
          </a:p>
        </p:txBody>
      </p:sp>
      <p:sp>
        <p:nvSpPr>
          <p:cNvPr id="6" name="Content Placeholder 9"/>
          <p:cNvSpPr>
            <a:spLocks noGrp="1"/>
          </p:cNvSpPr>
          <p:nvPr>
            <p:ph sz="half" idx="4294967295"/>
          </p:nvPr>
        </p:nvSpPr>
        <p:spPr>
          <a:xfrm>
            <a:off x="4778830" y="4484912"/>
            <a:ext cx="3886200" cy="171994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 smtClean="0"/>
              <a:t>Some participants manually normalized their responses and performed slightly better.  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O</a:t>
            </a:r>
            <a:r>
              <a:rPr lang="en-US" sz="1400" dirty="0" smtClean="0"/>
              <a:t>thers relied on the automatic GUI normalization process and were adversely affected.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* see slide notes for details</a:t>
            </a:r>
            <a:endParaRPr lang="en-US" sz="14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498543"/>
              </p:ext>
            </p:extLst>
          </p:nvPr>
        </p:nvGraphicFramePr>
        <p:xfrm>
          <a:off x="446315" y="1148444"/>
          <a:ext cx="3842657" cy="3260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9039070"/>
              </p:ext>
            </p:extLst>
          </p:nvPr>
        </p:nvGraphicFramePr>
        <p:xfrm>
          <a:off x="4452256" y="1132113"/>
          <a:ext cx="4060374" cy="3276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942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799" y="1107831"/>
            <a:ext cx="8059615" cy="1377462"/>
          </a:xfrm>
        </p:spPr>
        <p:txBody>
          <a:bodyPr/>
          <a:lstStyle/>
          <a:p>
            <a:r>
              <a:rPr lang="en-US" dirty="0" smtClean="0"/>
              <a:t>Subjects were generally satisfied with clarity of directions and software usability</a:t>
            </a:r>
          </a:p>
          <a:p>
            <a:r>
              <a:rPr lang="en-US" dirty="0" smtClean="0"/>
              <a:t>Test question difficulty was rated as fairly high</a:t>
            </a:r>
          </a:p>
          <a:p>
            <a:r>
              <a:rPr lang="en-US" dirty="0" smtClean="0"/>
              <a:t>Engagement was rated slightly low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Subjects had mixed opinions </a:t>
            </a:r>
            <a:r>
              <a:rPr lang="en-US" sz="2400" smtClean="0"/>
              <a:t>about overall </a:t>
            </a:r>
            <a:r>
              <a:rPr lang="en-US" sz="2400" dirty="0"/>
              <a:t>study</a:t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163970"/>
              </p:ext>
            </p:extLst>
          </p:nvPr>
        </p:nvGraphicFramePr>
        <p:xfrm>
          <a:off x="633046" y="3019278"/>
          <a:ext cx="8229600" cy="2483179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6553200"/>
                <a:gridCol w="1676400"/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Question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Average</a:t>
                      </a:r>
                      <a:r>
                        <a:rPr lang="en-US" sz="1400" baseline="0" dirty="0" smtClean="0"/>
                        <a:t> Response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(Scale)* 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1417" marR="1141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I think the study instructions were easy to understand.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3.5</a:t>
                      </a: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I think the study test questions were easy to understand.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3.6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I think the study test questions were easy to answer.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2.4</a:t>
                      </a:r>
                    </a:p>
                  </a:txBody>
                  <a:tcPr marL="9525" marR="9525" marT="9525" marB="0"/>
                </a:tc>
              </a:tr>
              <a:tr h="2519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 I think it was easy to use the computer software during the study.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3.8</a:t>
                      </a:r>
                    </a:p>
                  </a:txBody>
                  <a:tcPr marL="9525" marR="9525" marT="9525" marB="0"/>
                </a:tc>
              </a:tr>
              <a:tr h="2420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5. I think it was easy to input my answers using the probability sliders in the study.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3.5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6. I felt like I was engaged or having fun during the study.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2.7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7. I felt like I was interested in the study. 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3.2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8. I felt bored throughout the study.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2.3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9. I felt tired throughout the study.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2.9</a:t>
                      </a: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087628"/>
              </p:ext>
            </p:extLst>
          </p:nvPr>
        </p:nvGraphicFramePr>
        <p:xfrm>
          <a:off x="5814646" y="5550876"/>
          <a:ext cx="3200400" cy="612901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888648"/>
                <a:gridCol w="577938"/>
                <a:gridCol w="577938"/>
                <a:gridCol w="546276"/>
                <a:gridCol w="609600"/>
              </a:tblGrid>
              <a:tr h="149099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  <a:ea typeface="Times New Roman"/>
                        </a:rPr>
                        <a:t>*Response Scale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</a:tr>
              <a:tr h="4605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Strongly Disagree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(1)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Disagree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(2)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Neutral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(3)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(4)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Strongly </a:t>
                      </a:r>
                      <a:r>
                        <a:rPr lang="en-US" sz="1000" dirty="0" smtClean="0">
                          <a:effectLst/>
                          <a:latin typeface="+mn-lt"/>
                        </a:rPr>
                        <a:t>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(5)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</a:tr>
            </a:tbl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3011" y="5650301"/>
            <a:ext cx="1229824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 smtClean="0"/>
              <a:t>n = </a:t>
            </a:r>
            <a:r>
              <a:rPr lang="en-US" sz="1000" b="0" dirty="0" smtClean="0"/>
              <a:t>19 </a:t>
            </a:r>
            <a:r>
              <a:rPr lang="en-US" sz="1000" b="0" dirty="0" smtClean="0"/>
              <a:t>participants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193672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Participants learned to identify/categorize the </a:t>
            </a:r>
            <a:r>
              <a:rPr lang="en-US" dirty="0"/>
              <a:t>correct </a:t>
            </a:r>
            <a:r>
              <a:rPr lang="en-US" dirty="0" smtClean="0"/>
              <a:t>facility, but, on average, did not learn the underlying probability distributions well.</a:t>
            </a:r>
          </a:p>
          <a:p>
            <a:pPr lvl="1"/>
            <a:r>
              <a:rPr lang="en-US" dirty="0" smtClean="0"/>
              <a:t>There was wide variation in participant performance.</a:t>
            </a:r>
          </a:p>
          <a:p>
            <a:pPr lvl="1"/>
            <a:r>
              <a:rPr lang="en-US" dirty="0" smtClean="0"/>
              <a:t>The training paradigm was sufficient for some participants, but not optimal.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Probability elicitation via the UI may have been an issue.</a:t>
            </a:r>
          </a:p>
          <a:p>
            <a:endParaRPr lang="en-US" dirty="0"/>
          </a:p>
          <a:p>
            <a:r>
              <a:rPr lang="en-US" dirty="0"/>
              <a:t>Many </a:t>
            </a:r>
            <a:r>
              <a:rPr lang="en-US" dirty="0" smtClean="0"/>
              <a:t>issues </a:t>
            </a:r>
            <a:r>
              <a:rPr lang="en-US" dirty="0"/>
              <a:t>of </a:t>
            </a:r>
            <a:r>
              <a:rPr lang="en-US" dirty="0" smtClean="0"/>
              <a:t>CP design, including testing protocols, </a:t>
            </a:r>
            <a:r>
              <a:rPr lang="en-US" dirty="0"/>
              <a:t>normative </a:t>
            </a:r>
            <a:r>
              <a:rPr lang="en-US" dirty="0" smtClean="0"/>
              <a:t>solution generation, </a:t>
            </a:r>
            <a:r>
              <a:rPr lang="en-US" dirty="0"/>
              <a:t>and </a:t>
            </a:r>
            <a:r>
              <a:rPr lang="en-US" dirty="0" smtClean="0"/>
              <a:t>data analysis </a:t>
            </a:r>
            <a:r>
              <a:rPr lang="en-US" dirty="0"/>
              <a:t>were </a:t>
            </a:r>
            <a:r>
              <a:rPr lang="en-US" dirty="0" smtClean="0"/>
              <a:t>successfully addressed.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2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197774"/>
            <a:ext cx="7932420" cy="5059998"/>
          </a:xfrm>
        </p:spPr>
        <p:txBody>
          <a:bodyPr/>
          <a:lstStyle/>
          <a:p>
            <a:r>
              <a:rPr lang="en-US" sz="2400" dirty="0" smtClean="0"/>
              <a:t>Test our ability to predict subject performance</a:t>
            </a:r>
          </a:p>
          <a:p>
            <a:pPr lvl="1"/>
            <a:r>
              <a:rPr lang="en-US" sz="2000" dirty="0" smtClean="0"/>
              <a:t>Correlate </a:t>
            </a:r>
            <a:r>
              <a:rPr lang="en-US" sz="2000" i="1" dirty="0"/>
              <a:t>probability learning</a:t>
            </a:r>
            <a:r>
              <a:rPr lang="en-US" sz="2000" dirty="0"/>
              <a:t> with performance </a:t>
            </a:r>
            <a:r>
              <a:rPr lang="en-US" sz="2000" dirty="0" smtClean="0"/>
              <a:t>by applying model from Phase 0 (“How humans forget”) to fit participant data</a:t>
            </a:r>
          </a:p>
          <a:p>
            <a:pPr lvl="1"/>
            <a:r>
              <a:rPr lang="en-US" sz="2000" dirty="0" smtClean="0"/>
              <a:t>Single trial difficulty analysis</a:t>
            </a:r>
          </a:p>
          <a:p>
            <a:pPr lvl="2"/>
            <a:r>
              <a:rPr lang="en-US" sz="1800" dirty="0" smtClean="0"/>
              <a:t>Are category-typical scenes easier for participants to classify?</a:t>
            </a:r>
          </a:p>
          <a:p>
            <a:pPr lvl="2"/>
            <a:r>
              <a:rPr lang="en-US" sz="1800" dirty="0" smtClean="0"/>
              <a:t>How do participants perform when questions have one dominant (peaked) answer vs. multiple valid answers</a:t>
            </a:r>
          </a:p>
          <a:p>
            <a:r>
              <a:rPr lang="en-US" sz="2400" dirty="0" smtClean="0"/>
              <a:t>Question type analyses</a:t>
            </a:r>
          </a:p>
          <a:p>
            <a:pPr lvl="1"/>
            <a:r>
              <a:rPr lang="en-US" sz="2000" dirty="0" smtClean="0"/>
              <a:t>Did answers in sequential questions approach normative?</a:t>
            </a:r>
          </a:p>
          <a:p>
            <a:pPr lvl="1"/>
            <a:r>
              <a:rPr lang="en-US" sz="2000" dirty="0" smtClean="0"/>
              <a:t>Were participant INT choices in user choice questions correct?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Different types of training</a:t>
            </a:r>
          </a:p>
          <a:p>
            <a:r>
              <a:rPr lang="en-US" sz="2400" dirty="0" smtClean="0"/>
              <a:t>Probability elicitation UI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7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3048000"/>
            <a:ext cx="1295400" cy="457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0496" y="2138431"/>
            <a:ext cx="3688173" cy="2466728"/>
          </a:xfrm>
        </p:spPr>
        <p:txBody>
          <a:bodyPr/>
          <a:lstStyle/>
          <a:p>
            <a:pPr lvl="0"/>
            <a:r>
              <a:rPr lang="en-US" sz="2200" dirty="0" smtClean="0"/>
              <a:t>Average </a:t>
            </a:r>
            <a:r>
              <a:rPr lang="en-US" sz="2200" dirty="0"/>
              <a:t>time spent </a:t>
            </a:r>
            <a:r>
              <a:rPr lang="en-US" sz="2200" dirty="0" smtClean="0"/>
              <a:t>training: 18 min (range 8.5 – 33 min)</a:t>
            </a:r>
          </a:p>
          <a:p>
            <a:pPr lvl="0"/>
            <a:endParaRPr lang="en-US" sz="2200" dirty="0" smtClean="0"/>
          </a:p>
          <a:p>
            <a:pPr lvl="0"/>
            <a:r>
              <a:rPr lang="en-US" sz="2200" dirty="0" smtClean="0"/>
              <a:t>Subjects sped up (time per phase) through training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013861" y="1732033"/>
            <a:ext cx="4843536" cy="3185303"/>
            <a:chOff x="1620203" y="1096650"/>
            <a:chExt cx="5987228" cy="393744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203" y="1096650"/>
              <a:ext cx="5987228" cy="3937441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 bwMode="auto">
            <a:xfrm>
              <a:off x="1676400" y="1143000"/>
              <a:ext cx="9906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676400" y="4648200"/>
              <a:ext cx="12192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97493" y="4917336"/>
            <a:ext cx="3159904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11/19 participants analyzed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1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Experiment 1: </a:t>
            </a:r>
            <a:r>
              <a:rPr lang="en-US" dirty="0" smtClean="0"/>
              <a:t>Detailed Structure</a:t>
            </a:r>
            <a:endParaRPr 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94688"/>
            <a:ext cx="4953000" cy="4323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69" name="Picture 16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94688"/>
            <a:ext cx="4955346" cy="432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44" name="TextBox 8743"/>
          <p:cNvSpPr txBox="1"/>
          <p:nvPr/>
        </p:nvSpPr>
        <p:spPr>
          <a:xfrm>
            <a:off x="457200" y="1111066"/>
            <a:ext cx="4386650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 1, Testing (Set 19 and 20)</a:t>
            </a:r>
            <a:endParaRPr lang="en-US" dirty="0"/>
          </a:p>
        </p:txBody>
      </p:sp>
      <p:sp>
        <p:nvSpPr>
          <p:cNvPr id="8745" name="TextBox 8744"/>
          <p:cNvSpPr txBox="1"/>
          <p:nvPr/>
        </p:nvSpPr>
        <p:spPr>
          <a:xfrm>
            <a:off x="6649266" y="5943600"/>
            <a:ext cx="1893467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Defined next slide…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219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ICArUS Program will employ a GEOINT-themed Challenge Problem to compare </a:t>
            </a:r>
            <a:r>
              <a:rPr lang="en-US" dirty="0" smtClean="0"/>
              <a:t>the models</a:t>
            </a:r>
            <a:r>
              <a:rPr lang="en-US" dirty="0"/>
              <a:t>’ performance with human performance. This study is designed </a:t>
            </a:r>
            <a:r>
              <a:rPr lang="en-US" dirty="0" smtClean="0"/>
              <a:t>to:</a:t>
            </a:r>
          </a:p>
          <a:p>
            <a:endParaRPr lang="en-US" b="0" dirty="0"/>
          </a:p>
          <a:p>
            <a:pPr lvl="1"/>
            <a:r>
              <a:rPr lang="en-US" b="0" dirty="0"/>
              <a:t>E</a:t>
            </a:r>
            <a:r>
              <a:rPr lang="en-US" b="0" dirty="0" smtClean="0"/>
              <a:t>nable </a:t>
            </a:r>
            <a:r>
              <a:rPr lang="en-US" b="0" dirty="0"/>
              <a:t>the T&amp;E Team to work through important conceptual issues related to </a:t>
            </a:r>
            <a:r>
              <a:rPr lang="en-US" b="0" dirty="0" smtClean="0"/>
              <a:t>CP design.</a:t>
            </a:r>
          </a:p>
          <a:p>
            <a:pPr lvl="1"/>
            <a:r>
              <a:rPr lang="en-US" b="0" dirty="0"/>
              <a:t>A</a:t>
            </a:r>
            <a:r>
              <a:rPr lang="en-US" b="0" dirty="0" smtClean="0"/>
              <a:t>ssess </a:t>
            </a:r>
            <a:r>
              <a:rPr lang="en-US" b="0" dirty="0"/>
              <a:t>the ability of human participants to perform nominal sensemaking tasks involving stimuli similar in format to </a:t>
            </a:r>
            <a:r>
              <a:rPr lang="en-US" b="0" dirty="0" smtClean="0"/>
              <a:t>the </a:t>
            </a:r>
            <a:r>
              <a:rPr lang="en-US" b="0" dirty="0"/>
              <a:t>final </a:t>
            </a:r>
            <a:r>
              <a:rPr lang="en-US" b="0" dirty="0" smtClean="0"/>
              <a:t>Ph. </a:t>
            </a:r>
            <a:r>
              <a:rPr lang="en-US" b="0" dirty="0"/>
              <a:t>1 </a:t>
            </a:r>
            <a:r>
              <a:rPr lang="en-US" b="0" dirty="0" smtClean="0"/>
              <a:t>CP.</a:t>
            </a:r>
          </a:p>
          <a:p>
            <a:pPr lvl="2"/>
            <a:r>
              <a:rPr lang="en-US" b="0" dirty="0" smtClean="0"/>
              <a:t>Can </a:t>
            </a:r>
            <a:r>
              <a:rPr lang="en-US" b="0" dirty="0"/>
              <a:t>people learn to recognize patterns/select a frame in a high-dimensional feature space</a:t>
            </a:r>
            <a:r>
              <a:rPr lang="en-US" b="0" dirty="0" smtClean="0"/>
              <a:t>?</a:t>
            </a:r>
          </a:p>
          <a:p>
            <a:pPr lvl="1"/>
            <a:r>
              <a:rPr lang="en-US" b="0" dirty="0"/>
              <a:t>P</a:t>
            </a:r>
            <a:r>
              <a:rPr lang="en-US" b="0" dirty="0" smtClean="0"/>
              <a:t>rovide performers with </a:t>
            </a:r>
            <a:r>
              <a:rPr lang="en-US" b="0" dirty="0"/>
              <a:t>initial sample data (Month 3 T&amp;E </a:t>
            </a:r>
            <a:r>
              <a:rPr lang="en-US" b="0" dirty="0" smtClean="0"/>
              <a:t>Deliverable</a:t>
            </a:r>
            <a:r>
              <a:rPr lang="en-US" b="0" dirty="0"/>
              <a:t>) to help support early modeling efforts</a:t>
            </a:r>
            <a:r>
              <a:rPr lang="en-US" b="0" dirty="0" smtClean="0"/>
              <a:t>.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11262"/>
            <a:ext cx="8305800" cy="48847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Question {Identify, Locate}</a:t>
            </a:r>
          </a:p>
          <a:p>
            <a:pPr lvl="1">
              <a:lnSpc>
                <a:spcPct val="100000"/>
              </a:lnSpc>
            </a:pPr>
            <a:r>
              <a:rPr lang="en-US" sz="1400" b="0" dirty="0"/>
              <a:t>The type of </a:t>
            </a:r>
            <a:r>
              <a:rPr lang="en-US" sz="1400" b="0" dirty="0" smtClean="0"/>
              <a:t>question.</a:t>
            </a:r>
            <a:endParaRPr lang="en-US" sz="1400" b="0" dirty="0"/>
          </a:p>
          <a:p>
            <a:pPr>
              <a:lnSpc>
                <a:spcPct val="100000"/>
              </a:lnSpc>
            </a:pPr>
            <a:r>
              <a:rPr lang="en-US" sz="1600" dirty="0"/>
              <a:t>Target {A, B, C, D}</a:t>
            </a:r>
          </a:p>
          <a:p>
            <a:pPr lvl="1">
              <a:lnSpc>
                <a:spcPct val="100000"/>
              </a:lnSpc>
            </a:pPr>
            <a:r>
              <a:rPr lang="en-US" sz="1400" b="0" dirty="0"/>
              <a:t>The target facility (</a:t>
            </a:r>
            <a:r>
              <a:rPr lang="en-US" sz="1400" b="0" i="1" dirty="0"/>
              <a:t>Identify/Locate</a:t>
            </a:r>
            <a:r>
              <a:rPr lang="en-US" sz="1400" b="0" dirty="0"/>
              <a:t> Facility A</a:t>
            </a:r>
            <a:r>
              <a:rPr lang="en-US" sz="1400" b="0" dirty="0" smtClean="0"/>
              <a:t>).</a:t>
            </a:r>
            <a:endParaRPr lang="en-US" sz="1400" b="0" dirty="0"/>
          </a:p>
          <a:p>
            <a:pPr>
              <a:lnSpc>
                <a:spcPct val="100000"/>
              </a:lnSpc>
            </a:pPr>
            <a:r>
              <a:rPr lang="en-US" sz="1600" dirty="0"/>
              <a:t>Presentation {Simultaneous, Sequential, Choice}</a:t>
            </a:r>
          </a:p>
          <a:p>
            <a:pPr lvl="1">
              <a:lnSpc>
                <a:spcPct val="100000"/>
              </a:lnSpc>
            </a:pPr>
            <a:r>
              <a:rPr lang="en-US" sz="1400" b="0" dirty="0"/>
              <a:t>The data was presented ‘</a:t>
            </a:r>
            <a:r>
              <a:rPr lang="en-US" sz="1400" b="0" i="1" dirty="0"/>
              <a:t>simultaneously’</a:t>
            </a:r>
            <a:r>
              <a:rPr lang="en-US" sz="1400" b="0" dirty="0"/>
              <a:t> (all at once), ‘</a:t>
            </a:r>
            <a:r>
              <a:rPr lang="en-US" sz="1400" b="0" i="1" dirty="0"/>
              <a:t>sequentially’</a:t>
            </a:r>
            <a:r>
              <a:rPr lang="en-US" sz="1400" b="0" dirty="0"/>
              <a:t> (one layer at a time), or ‘sequentially based on user </a:t>
            </a:r>
            <a:r>
              <a:rPr lang="en-US" sz="1400" b="0" i="1" dirty="0"/>
              <a:t>choice’</a:t>
            </a:r>
            <a:r>
              <a:rPr lang="en-US" sz="1400" b="0" dirty="0"/>
              <a:t> (participants were asked which layer they would like to see next).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Order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Simultaneous {ISM}</a:t>
            </a:r>
          </a:p>
          <a:p>
            <a:pPr lvl="2">
              <a:lnSpc>
                <a:spcPct val="100000"/>
              </a:lnSpc>
            </a:pPr>
            <a:r>
              <a:rPr lang="en-US" sz="1400" b="0" dirty="0" smtClean="0"/>
              <a:t>IMINT </a:t>
            </a:r>
            <a:r>
              <a:rPr lang="en-US" sz="1400" b="0" dirty="0"/>
              <a:t>(I), SIGINT (S), and MASINT (M) were presented </a:t>
            </a:r>
            <a:r>
              <a:rPr lang="en-US" sz="1400" b="0" dirty="0" smtClean="0"/>
              <a:t>simultaneously.</a:t>
            </a:r>
            <a:endParaRPr lang="en-US" sz="1400" b="0" dirty="0"/>
          </a:p>
          <a:p>
            <a:pPr lvl="1">
              <a:lnSpc>
                <a:spcPct val="100000"/>
              </a:lnSpc>
            </a:pPr>
            <a:r>
              <a:rPr lang="en-US" sz="1400" dirty="0"/>
              <a:t>Sequential {I-S-M, I-M-S}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Choice </a:t>
            </a:r>
            <a:r>
              <a:rPr lang="en-US" sz="1400" dirty="0"/>
              <a:t>{I-SM}</a:t>
            </a:r>
          </a:p>
          <a:p>
            <a:pPr lvl="2">
              <a:lnSpc>
                <a:spcPct val="100000"/>
              </a:lnSpc>
            </a:pPr>
            <a:r>
              <a:rPr lang="en-US" sz="1400" b="0" dirty="0"/>
              <a:t>IMINT was presented </a:t>
            </a:r>
            <a:r>
              <a:rPr lang="en-US" sz="1400" b="0" dirty="0" smtClean="0"/>
              <a:t>first.  Users </a:t>
            </a:r>
            <a:r>
              <a:rPr lang="en-US" sz="1400" b="0" dirty="0"/>
              <a:t>could choose to see SIGINT or MASINT.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Scene {1-16}</a:t>
            </a:r>
          </a:p>
          <a:p>
            <a:pPr lvl="1">
              <a:lnSpc>
                <a:spcPct val="100000"/>
              </a:lnSpc>
            </a:pPr>
            <a:r>
              <a:rPr lang="en-US" sz="1400" b="0" dirty="0" smtClean="0"/>
              <a:t>Scene number.  Multiple </a:t>
            </a:r>
            <a:r>
              <a:rPr lang="en-US" sz="1400" b="0" dirty="0"/>
              <a:t>questions were asked per scene.</a:t>
            </a:r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2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caywood\Documents\ICArUS\Matlab\CPD\results\assessment_all_facilities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75" y="588033"/>
            <a:ext cx="7685437" cy="576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Responses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6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Facilities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Participants were asked to identify 4 fictitious facilities (Ketchup-, Mustard-, Salt- and Pepper-producing Factories); 2-4 facilities appeared simultaneously in the </a:t>
            </a:r>
            <a:r>
              <a:rPr lang="en-US" dirty="0" smtClean="0"/>
              <a:t>scene.  </a:t>
            </a:r>
            <a:r>
              <a:rPr lang="en-US" dirty="0"/>
              <a:t>A facility was comprised of data from </a:t>
            </a:r>
            <a:r>
              <a:rPr lang="en-US" dirty="0" smtClean="0"/>
              <a:t>multiple layers. </a:t>
            </a:r>
            <a:endParaRPr lang="en-US" dirty="0"/>
          </a:p>
        </p:txBody>
      </p:sp>
      <p:pic>
        <p:nvPicPr>
          <p:cNvPr id="2050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24150"/>
            <a:ext cx="351639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0" y="4019550"/>
            <a:ext cx="2621294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A scene with 4 facilities.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863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smtClean="0"/>
              <a:t>Page  </a:t>
            </a:r>
            <a:fld id="{069B3A67-A36D-46FD-AD45-E21F2789BA4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Data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884738"/>
          </a:xfrm>
        </p:spPr>
        <p:txBody>
          <a:bodyPr/>
          <a:lstStyle/>
          <a:p>
            <a:r>
              <a:rPr lang="en-US" dirty="0" smtClean="0"/>
              <a:t>Three </a:t>
            </a:r>
            <a:r>
              <a:rPr lang="en-US" dirty="0"/>
              <a:t>categories of data were associated with the task (IMINT, SIGINT, and MASINT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sz="1600" b="0" dirty="0"/>
              <a:t>IMINT (Image Intelligence): the location and shape of a building, water features, and the presence or absence of rooftop </a:t>
            </a:r>
            <a:r>
              <a:rPr lang="en-US" sz="1600" b="0" dirty="0" smtClean="0"/>
              <a:t>hardware</a:t>
            </a:r>
            <a:r>
              <a:rPr lang="en-US" sz="1600" b="0" dirty="0"/>
              <a:t>, e.g., a satellite dish</a:t>
            </a:r>
            <a:r>
              <a:rPr lang="en-US" sz="1600" b="0" dirty="0" smtClean="0"/>
              <a:t>.</a:t>
            </a:r>
            <a:endParaRPr lang="en-US" sz="1600" b="0" dirty="0"/>
          </a:p>
          <a:p>
            <a:pPr lvl="1"/>
            <a:r>
              <a:rPr lang="en-US" sz="1600" b="0" dirty="0"/>
              <a:t>SIGINT (Signals Intelligence): intelligence gathered by the interception of signals; each ‘hit’ denotes an intercepted signal at that location (e.g., a government-issued cell phone</a:t>
            </a:r>
            <a:r>
              <a:rPr lang="en-US" sz="1600" b="0" dirty="0" smtClean="0"/>
              <a:t>).</a:t>
            </a:r>
            <a:endParaRPr lang="en-US" sz="1600" b="0" dirty="0"/>
          </a:p>
          <a:p>
            <a:pPr lvl="1"/>
            <a:r>
              <a:rPr lang="en-US" sz="1600" b="0" dirty="0"/>
              <a:t>MASINT (Measurement and Signature Intelligence): chemical intelligence; each ‘hit’ denotes that a chemical (e.g., green or red fungus) has been detected at that location.</a:t>
            </a:r>
          </a:p>
          <a:p>
            <a:endParaRPr lang="en-US" dirty="0"/>
          </a:p>
        </p:txBody>
      </p:sp>
      <p:pic>
        <p:nvPicPr>
          <p:cNvPr id="10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152900"/>
            <a:ext cx="1285875" cy="203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235110"/>
              </p:ext>
            </p:extLst>
          </p:nvPr>
        </p:nvGraphicFramePr>
        <p:xfrm>
          <a:off x="838200" y="4381500"/>
          <a:ext cx="60960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" name="Document" r:id="rId6" imgW="6091402" imgH="1964817" progId="Word.Document.12">
                  <p:embed/>
                </p:oleObj>
              </mc:Choice>
              <mc:Fallback>
                <p:oleObj name="Document" r:id="rId6" imgW="6091402" imgH="19648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200" y="4381500"/>
                        <a:ext cx="6096000" cy="186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466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Questions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8862"/>
            <a:ext cx="7696200" cy="4884738"/>
          </a:xfrm>
        </p:spPr>
        <p:txBody>
          <a:bodyPr/>
          <a:lstStyle/>
          <a:p>
            <a:r>
              <a:rPr lang="en-US" b="0" dirty="0" smtClean="0"/>
              <a:t>Data </a:t>
            </a:r>
            <a:r>
              <a:rPr lang="en-US" b="0" dirty="0"/>
              <a:t>was </a:t>
            </a:r>
            <a:r>
              <a:rPr lang="en-US" b="0" dirty="0" smtClean="0"/>
              <a:t>presented:</a:t>
            </a:r>
          </a:p>
          <a:p>
            <a:pPr lvl="1"/>
            <a:r>
              <a:rPr lang="en-US" dirty="0" smtClean="0"/>
              <a:t>simultaneously</a:t>
            </a:r>
            <a:r>
              <a:rPr lang="en-US" b="0" dirty="0" smtClean="0"/>
              <a:t> </a:t>
            </a:r>
            <a:r>
              <a:rPr lang="en-US" b="0" dirty="0"/>
              <a:t>(all at once</a:t>
            </a:r>
            <a:r>
              <a:rPr lang="en-US" b="0" dirty="0" smtClean="0"/>
              <a:t>)</a:t>
            </a:r>
          </a:p>
          <a:p>
            <a:pPr lvl="1"/>
            <a:r>
              <a:rPr lang="en-US" dirty="0" smtClean="0"/>
              <a:t>sequentially</a:t>
            </a:r>
            <a:r>
              <a:rPr lang="en-US" b="0" dirty="0" smtClean="0"/>
              <a:t> </a:t>
            </a:r>
            <a:r>
              <a:rPr lang="en-US" b="0" dirty="0"/>
              <a:t>(one layer at a time</a:t>
            </a:r>
            <a:r>
              <a:rPr lang="en-US" b="0" dirty="0" smtClean="0"/>
              <a:t>)</a:t>
            </a:r>
          </a:p>
          <a:p>
            <a:pPr lvl="1"/>
            <a:r>
              <a:rPr lang="en-US" b="0" dirty="0"/>
              <a:t>o</a:t>
            </a:r>
            <a:r>
              <a:rPr lang="en-US" b="0" dirty="0" smtClean="0"/>
              <a:t>r sequentially </a:t>
            </a:r>
            <a:r>
              <a:rPr lang="en-US" b="0" dirty="0"/>
              <a:t>based on </a:t>
            </a:r>
            <a:r>
              <a:rPr lang="en-US" dirty="0"/>
              <a:t>user </a:t>
            </a:r>
            <a:r>
              <a:rPr lang="en-US" dirty="0" smtClean="0"/>
              <a:t>choice</a:t>
            </a:r>
            <a:r>
              <a:rPr lang="en-US" b="0" dirty="0" smtClean="0"/>
              <a:t> </a:t>
            </a:r>
            <a:r>
              <a:rPr lang="en-US" b="0" dirty="0"/>
              <a:t>(participants were </a:t>
            </a:r>
            <a:r>
              <a:rPr lang="en-US" b="0" dirty="0" smtClean="0"/>
              <a:t>given a choice of which data to </a:t>
            </a:r>
            <a:r>
              <a:rPr lang="en-US" b="0" dirty="0"/>
              <a:t>see next).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5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Questions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371600"/>
            <a:ext cx="7696200" cy="4884738"/>
          </a:xfrm>
        </p:spPr>
        <p:txBody>
          <a:bodyPr/>
          <a:lstStyle/>
          <a:p>
            <a:r>
              <a:rPr lang="en-US" dirty="0"/>
              <a:t>The test comprised of a series of multiple-choice questions, and all responses were in the form of likelihoods (e.g., the probability that a particular sector contained a facility).  Participants were asked to either:</a:t>
            </a:r>
          </a:p>
          <a:p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485838"/>
              </p:ext>
            </p:extLst>
          </p:nvPr>
        </p:nvGraphicFramePr>
        <p:xfrm>
          <a:off x="-981074" y="3429000"/>
          <a:ext cx="60960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" name="Document" r:id="rId5" imgW="6091402" imgH="2631259" progId="Word.Document.12">
                  <p:embed/>
                </p:oleObj>
              </mc:Choice>
              <mc:Fallback>
                <p:oleObj name="Document" r:id="rId5" imgW="6091402" imgH="26312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981074" y="3429000"/>
                        <a:ext cx="6096000" cy="262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27202" y="2886075"/>
            <a:ext cx="2632452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 smtClean="0"/>
              <a:t>1. Locate a facility in the scene</a:t>
            </a:r>
            <a:endParaRPr lang="en-US" sz="1400" b="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3639135" y="2902972"/>
            <a:ext cx="2533065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 smtClean="0"/>
              <a:t>2. Identify a facility in a sector</a:t>
            </a:r>
            <a:endParaRPr lang="en-US" sz="1400" b="0" i="1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280910"/>
              </p:ext>
            </p:extLst>
          </p:nvPr>
        </p:nvGraphicFramePr>
        <p:xfrm>
          <a:off x="1681163" y="3429000"/>
          <a:ext cx="6091237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" name="Document" r:id="rId8" imgW="6091402" imgH="2483520" progId="Word.Document.12">
                  <p:embed/>
                </p:oleObj>
              </mc:Choice>
              <mc:Fallback>
                <p:oleObj name="Document" r:id="rId8" imgW="6091402" imgH="24835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1163" y="3429000"/>
                        <a:ext cx="6091237" cy="248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797123"/>
              </p:ext>
            </p:extLst>
          </p:nvPr>
        </p:nvGraphicFramePr>
        <p:xfrm>
          <a:off x="6477000" y="3429000"/>
          <a:ext cx="2219244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" name="Bitmap Image" r:id="rId10" imgW="6725589" imgH="6706536" progId="Paint.Picture">
                  <p:embed/>
                </p:oleObj>
              </mc:Choice>
              <mc:Fallback>
                <p:oleObj name="Bitmap Image" r:id="rId10" imgW="6725589" imgH="6706536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429000"/>
                        <a:ext cx="2219244" cy="2209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10400" y="5594792"/>
            <a:ext cx="1233030" cy="367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 smtClean="0"/>
              <a:t>Example scene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428622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2636" y="2742763"/>
            <a:ext cx="5417290" cy="48847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(1-7) </a:t>
            </a:r>
            <a:r>
              <a:rPr lang="en-US" sz="1400" dirty="0" smtClean="0"/>
              <a:t>When </a:t>
            </a:r>
            <a:r>
              <a:rPr lang="en-US" sz="1400" dirty="0"/>
              <a:t>a sector contains the building </a:t>
            </a:r>
            <a:r>
              <a:rPr lang="en-US" sz="1400" dirty="0" smtClean="0"/>
              <a:t>pictured (e.g.        ), </a:t>
            </a:r>
            <a:r>
              <a:rPr lang="en-US" sz="1400" dirty="0"/>
              <a:t>what is the probability of each facility type</a:t>
            </a:r>
            <a:r>
              <a:rPr lang="en-US" sz="140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(8</a:t>
            </a:r>
            <a:r>
              <a:rPr lang="en-US" sz="1400" dirty="0"/>
              <a:t>) </a:t>
            </a:r>
            <a:r>
              <a:rPr lang="en-US" sz="1400" dirty="0" smtClean="0"/>
              <a:t>When </a:t>
            </a:r>
            <a:r>
              <a:rPr lang="en-US" sz="1400" dirty="0"/>
              <a:t>a sector contains water, what is the probability of each facility type</a:t>
            </a:r>
            <a:r>
              <a:rPr lang="en-US" sz="140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(</a:t>
            </a:r>
            <a:r>
              <a:rPr lang="en-US" sz="1400" dirty="0" smtClean="0"/>
              <a:t>9) When </a:t>
            </a:r>
            <a:r>
              <a:rPr lang="en-US" sz="1400" dirty="0"/>
              <a:t>any building in a sector contains the hardware pictured, what is the probability of each facility type?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(10) </a:t>
            </a:r>
            <a:r>
              <a:rPr lang="en-US" sz="1400" dirty="0" smtClean="0"/>
              <a:t>When </a:t>
            </a:r>
            <a:r>
              <a:rPr lang="en-US" sz="1400" dirty="0"/>
              <a:t>a sector contains SIGINT, what is the probability of each facility type</a:t>
            </a:r>
            <a:r>
              <a:rPr lang="en-US" sz="140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(11) When </a:t>
            </a:r>
            <a:r>
              <a:rPr lang="en-US" sz="1400" dirty="0"/>
              <a:t>a sector contains MASINT1, what is the probability of each facility type?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(</a:t>
            </a:r>
            <a:r>
              <a:rPr lang="en-US" sz="1400" dirty="0" smtClean="0"/>
              <a:t>12) </a:t>
            </a:r>
            <a:r>
              <a:rPr lang="en-US" sz="1400" dirty="0"/>
              <a:t>When a sector contains </a:t>
            </a:r>
            <a:r>
              <a:rPr lang="en-US" sz="1400" dirty="0" smtClean="0"/>
              <a:t>MASINT2, </a:t>
            </a:r>
            <a:r>
              <a:rPr lang="en-US" sz="1400" dirty="0"/>
              <a:t>what is the probability of each facility type?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Assessment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 descr="IMINT.jpg"/>
          <p:cNvPicPr/>
          <p:nvPr/>
        </p:nvPicPr>
        <p:blipFill>
          <a:blip r:embed="rId3" cstate="print"/>
          <a:srcRect l="35475" t="35000" r="55805" b="51651"/>
          <a:stretch>
            <a:fillRect/>
          </a:stretch>
        </p:blipFill>
        <p:spPr>
          <a:xfrm>
            <a:off x="5393527" y="2702833"/>
            <a:ext cx="313430" cy="36041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64972" y="3780443"/>
            <a:ext cx="2030442" cy="137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464972" y="3204227"/>
            <a:ext cx="109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/>
              <a:t>Subject</a:t>
            </a:r>
            <a:br>
              <a:rPr lang="en-US" sz="1400" dirty="0" smtClean="0"/>
            </a:br>
            <a:r>
              <a:rPr lang="en-US" sz="1400" dirty="0" smtClean="0"/>
              <a:t>Response: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81910" y="1179861"/>
            <a:ext cx="8304890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dirty="0" smtClean="0"/>
              <a:t>In an attempt to separate </a:t>
            </a:r>
            <a:r>
              <a:rPr lang="en-US" i="1" dirty="0" smtClean="0"/>
              <a:t>learning </a:t>
            </a:r>
            <a:r>
              <a:rPr lang="en-US" dirty="0" smtClean="0"/>
              <a:t>from </a:t>
            </a:r>
            <a:r>
              <a:rPr lang="en-US" i="1" dirty="0" smtClean="0"/>
              <a:t>inference</a:t>
            </a:r>
            <a:r>
              <a:rPr lang="en-US" dirty="0" smtClean="0"/>
              <a:t>, we also asked each participant to explicitly state the likelihoods learned in a series of assessment questions.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7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smtClean="0"/>
              <a:t>Page  </a:t>
            </a:r>
            <a:fld id="{069B3A67-A36D-46FD-AD45-E21F2789BA4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Training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Participants were trained via statistical learning (partially-annotated examples of each facility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b="0" dirty="0"/>
              <a:t>Annotation: 48 examples of each facility were presented, 16 at a </a:t>
            </a:r>
            <a:r>
              <a:rPr lang="en-US" b="0" dirty="0" smtClean="0"/>
              <a:t>time.</a:t>
            </a:r>
            <a:endParaRPr lang="en-US" b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68331"/>
            <a:ext cx="4343400" cy="2951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867400" y="4038600"/>
            <a:ext cx="281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0" dirty="0"/>
              <a:t>Training via example (16 instances of a Ketchup Factory shown; IMINT only).</a:t>
            </a:r>
          </a:p>
        </p:txBody>
      </p:sp>
    </p:spTree>
    <p:extLst>
      <p:ext uri="{BB962C8B-B14F-4D97-AF65-F5344CB8AC3E}">
        <p14:creationId xmlns:p14="http://schemas.microsoft.com/office/powerpoint/2010/main" val="285164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trebriefing_2_2009">
  <a:themeElements>
    <a:clrScheme name="">
      <a:dk1>
        <a:srgbClr val="000000"/>
      </a:dk1>
      <a:lt1>
        <a:srgbClr val="FFFFFF"/>
      </a:lt1>
      <a:dk2>
        <a:srgbClr val="003399"/>
      </a:dk2>
      <a:lt2>
        <a:srgbClr val="808080"/>
      </a:lt2>
      <a:accent1>
        <a:srgbClr val="FFCC99"/>
      </a:accent1>
      <a:accent2>
        <a:srgbClr val="FF9999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8A8A"/>
      </a:accent6>
      <a:hlink>
        <a:srgbClr val="0000FF"/>
      </a:hlink>
      <a:folHlink>
        <a:srgbClr val="990099"/>
      </a:folHlink>
    </a:clrScheme>
    <a:fontScheme name="CCKS-Templat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CK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KS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8AB9E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640A4F0362EB43B440C1B0A276729E" ma:contentTypeVersion="0" ma:contentTypeDescription="Create a new document." ma:contentTypeScope="" ma:versionID="31d70e330d91d90f1ea1b5f89448dd3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011E5F6-85AB-45EB-8FFC-042EC0C55FC2}">
  <ds:schemaRefs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C52D0652-F5B6-417F-8844-4199DF1577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78B471-4FA0-4672-9341-5C387D4F1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mitrebriefing_2_2009</Template>
  <TotalTime>2317</TotalTime>
  <Words>2487</Words>
  <Application>Microsoft Office PowerPoint</Application>
  <PresentationFormat>On-screen Show (4:3)</PresentationFormat>
  <Paragraphs>371</Paragraphs>
  <Slides>31</Slides>
  <Notes>31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mitrebriefing_2_2009</vt:lpstr>
      <vt:lpstr>Document</vt:lpstr>
      <vt:lpstr>Bitmap Image</vt:lpstr>
      <vt:lpstr>ICArUS Pilot Study 1: Facility Identification</vt:lpstr>
      <vt:lpstr>Overview</vt:lpstr>
      <vt:lpstr>Goals</vt:lpstr>
      <vt:lpstr>Methods: Facilities</vt:lpstr>
      <vt:lpstr>Methods: Data</vt:lpstr>
      <vt:lpstr>Methods: Questions</vt:lpstr>
      <vt:lpstr>Methods: Questions</vt:lpstr>
      <vt:lpstr>Methods: Assessment Questions</vt:lpstr>
      <vt:lpstr>Methods: Training</vt:lpstr>
      <vt:lpstr>Methods: Structure</vt:lpstr>
      <vt:lpstr>What was analyzed?</vt:lpstr>
      <vt:lpstr>Metrics</vt:lpstr>
      <vt:lpstr>Subjects learned to categorize facilities </vt:lpstr>
      <vt:lpstr>Evaluating participant performance using KLD/TVD</vt:lpstr>
      <vt:lpstr>KLD/TVD, Mean performance</vt:lpstr>
      <vt:lpstr>KLD, Individual performance</vt:lpstr>
      <vt:lpstr>TVD, Individual performance</vt:lpstr>
      <vt:lpstr>KLD did not show learning</vt:lpstr>
      <vt:lpstr>What types of training supported learning?</vt:lpstr>
      <vt:lpstr>Subject judgments were much less peaked than the normative solution</vt:lpstr>
      <vt:lpstr>Participants learned conservatively</vt:lpstr>
      <vt:lpstr>User interface for eliciting probabilities may need refinement  </vt:lpstr>
      <vt:lpstr>Response strategies</vt:lpstr>
      <vt:lpstr>Subjects had mixed opinions about overall study </vt:lpstr>
      <vt:lpstr>Conclusions</vt:lpstr>
      <vt:lpstr>Future</vt:lpstr>
      <vt:lpstr>PowerPoint Presentation</vt:lpstr>
      <vt:lpstr>Training</vt:lpstr>
      <vt:lpstr>Experiment 1: Detailed Structure</vt:lpstr>
      <vt:lpstr>Structure Key</vt:lpstr>
      <vt:lpstr>Assessment Responses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ICArUS Pilot Study: Facility Identification</dc:title>
  <dc:creator>Michael S. Fine</dc:creator>
  <cp:lastModifiedBy>Matthew Caywood</cp:lastModifiedBy>
  <cp:revision>232</cp:revision>
  <dcterms:created xsi:type="dcterms:W3CDTF">2011-04-21T13:44:01Z</dcterms:created>
  <dcterms:modified xsi:type="dcterms:W3CDTF">2011-05-19T19:20:33Z</dcterms:modified>
</cp:coreProperties>
</file>