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1" r:id="rId4"/>
  </p:sldMasterIdLst>
  <p:notesMasterIdLst>
    <p:notesMasterId r:id="rId39"/>
  </p:notesMasterIdLst>
  <p:sldIdLst>
    <p:sldId id="256" r:id="rId5"/>
    <p:sldId id="284" r:id="rId6"/>
    <p:sldId id="257" r:id="rId7"/>
    <p:sldId id="259" r:id="rId8"/>
    <p:sldId id="258" r:id="rId9"/>
    <p:sldId id="264" r:id="rId10"/>
    <p:sldId id="260" r:id="rId11"/>
    <p:sldId id="300" r:id="rId12"/>
    <p:sldId id="261" r:id="rId13"/>
    <p:sldId id="262" r:id="rId14"/>
    <p:sldId id="282" r:id="rId15"/>
    <p:sldId id="269" r:id="rId16"/>
    <p:sldId id="270" r:id="rId17"/>
    <p:sldId id="281" r:id="rId18"/>
    <p:sldId id="288" r:id="rId19"/>
    <p:sldId id="290" r:id="rId20"/>
    <p:sldId id="287" r:id="rId21"/>
    <p:sldId id="274" r:id="rId22"/>
    <p:sldId id="303" r:id="rId23"/>
    <p:sldId id="302" r:id="rId24"/>
    <p:sldId id="299" r:id="rId25"/>
    <p:sldId id="286" r:id="rId26"/>
    <p:sldId id="266" r:id="rId27"/>
    <p:sldId id="272" r:id="rId28"/>
    <p:sldId id="305" r:id="rId29"/>
    <p:sldId id="273" r:id="rId30"/>
    <p:sldId id="265" r:id="rId31"/>
    <p:sldId id="267" r:id="rId32"/>
    <p:sldId id="307" r:id="rId33"/>
    <p:sldId id="308" r:id="rId34"/>
    <p:sldId id="304" r:id="rId35"/>
    <p:sldId id="297" r:id="rId36"/>
    <p:sldId id="301" r:id="rId37"/>
    <p:sldId id="306" r:id="rId3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F81668-9D77-4A97-B509-39E798597517}">
          <p14:sldIdLst>
            <p14:sldId id="256"/>
            <p14:sldId id="284"/>
            <p14:sldId id="257"/>
            <p14:sldId id="259"/>
            <p14:sldId id="258"/>
            <p14:sldId id="264"/>
            <p14:sldId id="260"/>
            <p14:sldId id="300"/>
            <p14:sldId id="261"/>
            <p14:sldId id="262"/>
            <p14:sldId id="282"/>
            <p14:sldId id="269"/>
            <p14:sldId id="270"/>
            <p14:sldId id="281"/>
            <p14:sldId id="288"/>
            <p14:sldId id="290"/>
            <p14:sldId id="287"/>
            <p14:sldId id="274"/>
            <p14:sldId id="303"/>
            <p14:sldId id="302"/>
            <p14:sldId id="299"/>
            <p14:sldId id="286"/>
            <p14:sldId id="266"/>
            <p14:sldId id="272"/>
            <p14:sldId id="305"/>
            <p14:sldId id="273"/>
            <p14:sldId id="265"/>
            <p14:sldId id="267"/>
            <p14:sldId id="307"/>
            <p14:sldId id="308"/>
            <p14:sldId id="304"/>
            <p14:sldId id="297"/>
            <p14:sldId id="301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F035"/>
    <a:srgbClr val="FCAEF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8" autoAdjust="0"/>
    <p:restoredTop sz="83564" autoAdjust="0"/>
  </p:normalViewPr>
  <p:slideViewPr>
    <p:cSldViewPr snapToGrid="0">
      <p:cViewPr varScale="1">
        <p:scale>
          <a:sx n="94" d="100"/>
          <a:sy n="94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 response times and performance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Sheet2!$M$1</c:f>
              <c:strCache>
                <c:ptCount val="1"/>
                <c:pt idx="0">
                  <c:v>KLDnh (mean)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trendline>
            <c:spPr>
              <a:ln>
                <a:solidFill>
                  <a:schemeClr val="tx2">
                    <a:lumMod val="75000"/>
                  </a:schemeClr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9.7601487314085744E-2"/>
                  <c:y val="0.16866630043337605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-.56,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.31,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Sheet2!$L$2:$L$20</c:f>
              <c:numCache>
                <c:formatCode>0.00</c:formatCode>
                <c:ptCount val="19"/>
                <c:pt idx="0">
                  <c:v>12.8654090909091</c:v>
                </c:pt>
                <c:pt idx="1">
                  <c:v>14.8147272727273</c:v>
                </c:pt>
                <c:pt idx="2">
                  <c:v>26.240977272727299</c:v>
                </c:pt>
                <c:pt idx="3">
                  <c:v>66.556840909090894</c:v>
                </c:pt>
                <c:pt idx="4">
                  <c:v>26.230818181818201</c:v>
                </c:pt>
                <c:pt idx="5">
                  <c:v>22.841068181818201</c:v>
                </c:pt>
                <c:pt idx="6">
                  <c:v>46.274500000000003</c:v>
                </c:pt>
                <c:pt idx="7">
                  <c:v>36.300340909090899</c:v>
                </c:pt>
                <c:pt idx="8">
                  <c:v>29.796954545454501</c:v>
                </c:pt>
                <c:pt idx="9">
                  <c:v>39.8066590909091</c:v>
                </c:pt>
                <c:pt idx="10">
                  <c:v>53.588204545454502</c:v>
                </c:pt>
                <c:pt idx="11">
                  <c:v>31.458090909090899</c:v>
                </c:pt>
                <c:pt idx="12">
                  <c:v>15.444750000000001</c:v>
                </c:pt>
                <c:pt idx="13">
                  <c:v>23.128863636363601</c:v>
                </c:pt>
                <c:pt idx="14">
                  <c:v>26.575659090909099</c:v>
                </c:pt>
                <c:pt idx="15">
                  <c:v>35.896613636363597</c:v>
                </c:pt>
                <c:pt idx="16">
                  <c:v>25.886477272727301</c:v>
                </c:pt>
                <c:pt idx="17">
                  <c:v>36.160249999999998</c:v>
                </c:pt>
                <c:pt idx="18">
                  <c:v>90.743431818181804</c:v>
                </c:pt>
              </c:numCache>
            </c:numRef>
          </c:xVal>
          <c:yVal>
            <c:numRef>
              <c:f>Sheet2!$M$2:$M$20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686848"/>
        <c:axId val="96688768"/>
      </c:scatterChart>
      <c:valAx>
        <c:axId val="96686848"/>
        <c:scaling>
          <c:orientation val="minMax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Average trial </a:t>
                </a:r>
                <a:r>
                  <a:rPr lang="en-US" dirty="0" smtClean="0"/>
                  <a:t>response time </a:t>
                </a:r>
                <a:r>
                  <a:rPr lang="en-US" dirty="0"/>
                  <a:t>(</a:t>
                </a:r>
                <a:r>
                  <a:rPr lang="en-US" dirty="0" err="1"/>
                  <a:t>secs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96688768"/>
        <c:crosses val="autoZero"/>
        <c:crossBetween val="midCat"/>
        <c:majorUnit val="10"/>
      </c:valAx>
      <c:valAx>
        <c:axId val="96688768"/>
        <c:scaling>
          <c:orientation val="minMax"/>
          <c:min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668684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Subjects’ reliance</a:t>
            </a:r>
            <a:r>
              <a:rPr lang="en-US" sz="1200" baseline="0" dirty="0" smtClean="0"/>
              <a:t> on GUI normalization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dPt>
            <c:idx val="14"/>
            <c:marker>
              <c:spPr>
                <a:solidFill>
                  <a:srgbClr val="C00000"/>
                </a:solidFill>
                <a:ln>
                  <a:noFill/>
                </a:ln>
              </c:spPr>
            </c:marker>
            <c:bubble3D val="0"/>
          </c:dPt>
          <c:trendline>
            <c:spPr>
              <a:ln>
                <a:solidFill>
                  <a:srgbClr val="00206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7.9954724409448813E-2"/>
                  <c:y val="0.44441707867911862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.16,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.03,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Sheet2!$O$2:$O$20</c:f>
              <c:numCache>
                <c:formatCode>0.00</c:formatCode>
                <c:ptCount val="19"/>
                <c:pt idx="0">
                  <c:v>0.422045454545454</c:v>
                </c:pt>
                <c:pt idx="1">
                  <c:v>0.34</c:v>
                </c:pt>
                <c:pt idx="2">
                  <c:v>0.234545454545455</c:v>
                </c:pt>
                <c:pt idx="3">
                  <c:v>2.27272727272727E-4</c:v>
                </c:pt>
                <c:pt idx="4">
                  <c:v>0.30545454545454598</c:v>
                </c:pt>
                <c:pt idx="5">
                  <c:v>0.212272727272727</c:v>
                </c:pt>
                <c:pt idx="6">
                  <c:v>0.16750000000000001</c:v>
                </c:pt>
                <c:pt idx="7">
                  <c:v>0.45500000000000002</c:v>
                </c:pt>
                <c:pt idx="8">
                  <c:v>0.27590909090909099</c:v>
                </c:pt>
                <c:pt idx="9">
                  <c:v>0</c:v>
                </c:pt>
                <c:pt idx="10">
                  <c:v>0.22750000000000001</c:v>
                </c:pt>
                <c:pt idx="11">
                  <c:v>0.140454545454545</c:v>
                </c:pt>
                <c:pt idx="12">
                  <c:v>0.45136363636363602</c:v>
                </c:pt>
                <c:pt idx="13">
                  <c:v>0</c:v>
                </c:pt>
                <c:pt idx="14">
                  <c:v>0</c:v>
                </c:pt>
                <c:pt idx="15">
                  <c:v>6.8181818181818198E-4</c:v>
                </c:pt>
                <c:pt idx="16">
                  <c:v>0.15613636363636399</c:v>
                </c:pt>
                <c:pt idx="17">
                  <c:v>0.201136363636364</c:v>
                </c:pt>
                <c:pt idx="18">
                  <c:v>5.9090909090909098E-3</c:v>
                </c:pt>
              </c:numCache>
            </c:numRef>
          </c:xVal>
          <c:yVal>
            <c:numRef>
              <c:f>Sheet2!$P$2:$P$20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714752"/>
        <c:axId val="96716672"/>
      </c:scatterChart>
      <c:valAx>
        <c:axId val="96714752"/>
        <c:scaling>
          <c:orientation val="minMax"/>
          <c:max val="0.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Normalization compensation %</a:t>
                </a: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crossAx val="96716672"/>
        <c:crosses val="autoZero"/>
        <c:crossBetween val="midCat"/>
      </c:valAx>
      <c:valAx>
        <c:axId val="967166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671475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0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Average </a:t>
            </a:r>
            <a:r>
              <a:rPr lang="en-US" b="1" dirty="0" err="1" smtClean="0"/>
              <a:t>Gini</a:t>
            </a:r>
            <a:r>
              <a:rPr lang="en-US" b="1" dirty="0" smtClean="0"/>
              <a:t> Coefficient</a:t>
            </a:r>
            <a:r>
              <a:rPr lang="en-US" b="1" baseline="0" dirty="0" smtClean="0"/>
              <a:t> per subject </a:t>
            </a:r>
          </a:p>
          <a:p>
            <a:r>
              <a:rPr lang="en-US" b="0" baseline="0" dirty="0" smtClean="0"/>
              <a:t>Sequential and simultaneous layer trials in phases 19 and 20</a:t>
            </a:r>
            <a:endParaRPr lang="en-US" baseline="0" dirty="0" smtClean="0"/>
          </a:p>
          <a:p>
            <a:r>
              <a:rPr lang="en-US" baseline="0" dirty="0" smtClean="0"/>
              <a:t>The average human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(mean = .41) is significantly less than the normative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(mean = .90) (p &lt; .01, t = -10.98, </a:t>
            </a:r>
            <a:r>
              <a:rPr lang="en-US" baseline="0" dirty="0" err="1" smtClean="0"/>
              <a:t>df</a:t>
            </a:r>
            <a:r>
              <a:rPr lang="en-US" baseline="0" dirty="0" smtClean="0"/>
              <a:t> = 18). Means drawn as dashed lines. </a:t>
            </a:r>
            <a:r>
              <a:rPr lang="en-US" baseline="0" smtClean="0"/>
              <a:t>Upper group: </a:t>
            </a:r>
            <a:r>
              <a:rPr lang="en-US" baseline="0" dirty="0" smtClean="0"/>
              <a:t>subjects 6, 13, 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6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6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65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1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7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sng" dirty="0" smtClean="0"/>
              <a:t>Subjects’ reliance on GUI normalization and performance</a:t>
            </a:r>
          </a:p>
          <a:p>
            <a:r>
              <a:rPr lang="en-US" i="1" dirty="0" smtClean="0"/>
              <a:t>Normalization</a:t>
            </a:r>
            <a:r>
              <a:rPr lang="en-US" i="1" baseline="0" dirty="0" smtClean="0"/>
              <a:t> compensation %: </a:t>
            </a:r>
            <a:r>
              <a:rPr lang="en-US" i="0" baseline="0" dirty="0" smtClean="0"/>
              <a:t>I</a:t>
            </a:r>
            <a:r>
              <a:rPr lang="en-US" baseline="0" dirty="0" smtClean="0"/>
              <a:t>s a measure of how much the graphical user interface (GUI) automatically normalized participants’ responses to 100%. This number is the average % per trial that the GUI “compensated” for the participants raw probability inputs. 0% represents participants who either a) manually normalized their responses to 100% or b) did not change the default GUI sliders on a trial. Values &gt; 0% represent the GUI reducing the participants’ raw inputs by x% on average. </a:t>
            </a:r>
          </a:p>
          <a:p>
            <a:endParaRPr lang="en-US" dirty="0" smtClean="0"/>
          </a:p>
          <a:p>
            <a:r>
              <a:rPr lang="en-US" dirty="0" smtClean="0"/>
              <a:t>Things to note: </a:t>
            </a:r>
          </a:p>
          <a:p>
            <a:r>
              <a:rPr lang="en-US" dirty="0" smtClean="0"/>
              <a:t>Five participants had normalization values ~ 0% . Of those five, four</a:t>
            </a:r>
            <a:r>
              <a:rPr lang="en-US" baseline="0" dirty="0" smtClean="0"/>
              <a:t> </a:t>
            </a:r>
            <a:r>
              <a:rPr lang="en-US" dirty="0" smtClean="0"/>
              <a:t>participants did actually move the sliders on</a:t>
            </a:r>
            <a:r>
              <a:rPr lang="en-US" baseline="0" dirty="0" smtClean="0"/>
              <a:t> all trials so they manually normalized their responses. </a:t>
            </a:r>
            <a:r>
              <a:rPr lang="en-US" dirty="0" smtClean="0"/>
              <a:t> The fifth participant (the red dot, S18) had a KLD = 3.58 and also had the</a:t>
            </a:r>
            <a:r>
              <a:rPr lang="en-US" baseline="0" dirty="0" smtClean="0"/>
              <a:t> highest percent of trials (23%) that they did not change the default slider values. This participant, therefore, “did not know” an answer for roughly a quarter of all their trials and might be considered an outlier.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2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8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417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*Analyzed the sequential trials of phases 19 and 20. Each trial contained three likelihood distributions </a:t>
            </a:r>
            <a:r>
              <a:rPr lang="en-US" baseline="0" dirty="0" smtClean="0"/>
              <a:t>at t1, t2, and t3. </a:t>
            </a:r>
          </a:p>
          <a:p>
            <a:r>
              <a:rPr lang="en-US" baseline="0" dirty="0" smtClean="0"/>
              <a:t>The highest % option for a given distribution was considered the subjects ‘most likely’ answer (e.g. for the distribution [.20 .60 .10 .10.] , option B was the subjects most likely). </a:t>
            </a:r>
          </a:p>
          <a:p>
            <a:r>
              <a:rPr lang="en-US" baseline="0" dirty="0" smtClean="0"/>
              <a:t>The subjects’ ‘most likely’ responses were compared to the actual test ‘specified answer’ to determine if the subject was “correct” or “wrong”. (i.e. Correct if ‘most likely’ answer= ‘specified answer’. Wrong if most likely != specified answer)</a:t>
            </a:r>
          </a:p>
          <a:p>
            <a:r>
              <a:rPr lang="en-US" baseline="0" dirty="0" smtClean="0"/>
              <a:t>The patterns of ‘most likely’ responses across t1, t2, and t3 were categorized as </a:t>
            </a:r>
          </a:p>
          <a:p>
            <a:r>
              <a:rPr lang="en-US" baseline="0" dirty="0" smtClean="0"/>
              <a:t>	all correct: t1 = correct t2 = correct t3 = correct</a:t>
            </a:r>
          </a:p>
          <a:p>
            <a:r>
              <a:rPr lang="en-US" baseline="0" dirty="0" smtClean="0"/>
              <a:t>	all wrong: t1 = wrong t2 = wrong t3 = wrong</a:t>
            </a:r>
          </a:p>
          <a:p>
            <a:r>
              <a:rPr lang="en-US" baseline="0" dirty="0" smtClean="0"/>
              <a:t>	correct to wrong: t1 = correct, t2 = correct, t3 = wrong OR t1 = correct, t2 = wrong, t3 = wrong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wrong to correct : t1 = wrong, t2 = correct, t3 = correct OR t1 = wrong, t2 = wrong, t3 = correct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flip flop : t1 = correct, t2 = wrong, t3 = correct OR t1 = wrong, t2 = correct, t3 = wrong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2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0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participants did select the “strongly” options (1 or 5) on some questions so the entire scale was used. </a:t>
            </a:r>
          </a:p>
          <a:p>
            <a:r>
              <a:rPr lang="en-US" dirty="0" smtClean="0"/>
              <a:t>No statistical</a:t>
            </a:r>
            <a:r>
              <a:rPr lang="en-US" baseline="0" dirty="0" smtClean="0"/>
              <a:t> power or confidence to these numbers. They are simply rough guidelines as to what direction participants were leaning in their opinions. </a:t>
            </a:r>
            <a:endParaRPr lang="en-US" dirty="0" smtClean="0"/>
          </a:p>
          <a:p>
            <a:r>
              <a:rPr lang="en-US" dirty="0" smtClean="0"/>
              <a:t>Subjects</a:t>
            </a:r>
            <a:r>
              <a:rPr lang="en-US" baseline="0" dirty="0" smtClean="0"/>
              <a:t> usually did not feel engaged or like they were having fun. </a:t>
            </a:r>
          </a:p>
          <a:p>
            <a:r>
              <a:rPr lang="en-US" baseline="0" dirty="0" smtClean="0"/>
              <a:t>Test questions were easy to understand…not so easy to answer</a:t>
            </a:r>
          </a:p>
          <a:p>
            <a:r>
              <a:rPr lang="en-US" baseline="0" dirty="0" smtClean="0"/>
              <a:t>Computer software and sliders were slightly positive and neutral respectively</a:t>
            </a:r>
          </a:p>
          <a:p>
            <a:r>
              <a:rPr lang="en-US" baseline="0" dirty="0" smtClean="0"/>
              <a:t>Subjects felt slightly tired, but not overly bored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932241" y="6535579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861241" y="6553200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ICArUS Pilot Study 1: Facility Identification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624943"/>
            <a:ext cx="5453968" cy="1504950"/>
          </a:xfrm>
        </p:spPr>
        <p:txBody>
          <a:bodyPr/>
          <a:lstStyle/>
          <a:p>
            <a:r>
              <a:rPr lang="en-US" dirty="0" smtClean="0"/>
              <a:t>Matt Caywood, Brandon Beltz, Michael Fine</a:t>
            </a:r>
          </a:p>
          <a:p>
            <a:endParaRPr lang="en-US" dirty="0"/>
          </a:p>
          <a:p>
            <a:r>
              <a:rPr lang="en-US" sz="1600" dirty="0" smtClean="0"/>
              <a:t>May 6, 2011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286000" y="5334000"/>
            <a:ext cx="586740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Distribution restriction:</a:t>
            </a:r>
          </a:p>
          <a:p>
            <a:pPr algn="l">
              <a:lnSpc>
                <a:spcPct val="100000"/>
              </a:lnSpc>
            </a:pPr>
            <a:r>
              <a:rPr lang="en-US" sz="1200" b="0" dirty="0"/>
              <a:t>Information in this document, in whole or in part, cannot be released outside of the ICArUS Program without the prior written permission of the ICArUS Program Manager and Contracting Officer.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Structure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5413772"/>
            <a:ext cx="74371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Exp. 1 was divided </a:t>
            </a:r>
            <a:r>
              <a:rPr lang="en-US" sz="1400" dirty="0"/>
              <a:t>into 2 sections: training and testing.  The number of training examples (training) or questions (testing) is given in the upper-left corner of each box.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12777" y="898332"/>
            <a:ext cx="163378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676400"/>
            <a:ext cx="5317172" cy="345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from </a:t>
            </a:r>
            <a:r>
              <a:rPr lang="en-US" dirty="0" smtClean="0"/>
              <a:t>19 </a:t>
            </a:r>
            <a:r>
              <a:rPr lang="en-US" dirty="0"/>
              <a:t>participants</a:t>
            </a:r>
          </a:p>
          <a:p>
            <a:endParaRPr lang="en-US" dirty="0"/>
          </a:p>
          <a:p>
            <a:r>
              <a:rPr lang="en-US" dirty="0"/>
              <a:t>50 </a:t>
            </a:r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and </a:t>
            </a:r>
            <a:r>
              <a:rPr lang="en-US" dirty="0" smtClean="0"/>
              <a:t>Locate</a:t>
            </a:r>
          </a:p>
          <a:p>
            <a:pPr lvl="1"/>
            <a:endParaRPr lang="en-US" dirty="0"/>
          </a:p>
          <a:p>
            <a:r>
              <a:rPr lang="en-US" dirty="0" smtClean="0"/>
              <a:t>Subject’s final </a:t>
            </a:r>
            <a:r>
              <a:rPr lang="en-US" dirty="0"/>
              <a:t>answer to all question </a:t>
            </a:r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(Simultaneous</a:t>
            </a:r>
            <a:r>
              <a:rPr lang="en-US" dirty="0"/>
              <a:t>, Sequential and User Choice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Performance was not significantly different across question types; averaged for evaluation.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analyzed?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840740"/>
                <a:ext cx="8071701" cy="48847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Winner-take-all (WTA)</a:t>
                </a:r>
                <a:endParaRPr lang="en-US" dirty="0"/>
              </a:p>
              <a:p>
                <a:pPr lvl="1"/>
                <a:r>
                  <a:rPr lang="en-US" sz="1600" dirty="0"/>
                  <a:t>Did </a:t>
                </a:r>
                <a:r>
                  <a:rPr lang="en-US" sz="1600" dirty="0" smtClean="0"/>
                  <a:t>participant </a:t>
                </a:r>
                <a:r>
                  <a:rPr lang="en-US" sz="1600" dirty="0"/>
                  <a:t>pick most probable facility/sector?</a:t>
                </a:r>
              </a:p>
              <a:p>
                <a:pPr lvl="1"/>
                <a:r>
                  <a:rPr lang="en-US" sz="1600" dirty="0" smtClean="0"/>
                  <a:t>Very coarse measure of learning; does not address the probabilistic nature of the task.</a:t>
                </a:r>
                <a:endParaRPr lang="en-US" sz="1600" dirty="0"/>
              </a:p>
              <a:p>
                <a:endParaRPr lang="en-US" dirty="0" smtClean="0"/>
              </a:p>
              <a:p>
                <a:r>
                  <a:rPr lang="en-US" dirty="0" smtClean="0"/>
                  <a:t>KLD (Kullback-Leibler divergence): </a:t>
                </a:r>
              </a:p>
              <a:p>
                <a:pPr lvl="1"/>
                <a:r>
                  <a:rPr lang="en-US" sz="1600" dirty="0" smtClean="0"/>
                  <a:t>Nonlinear divergence between the normative and human distribution.</a:t>
                </a:r>
                <a:endParaRPr lang="en-US" sz="1600" dirty="0"/>
              </a:p>
              <a:p>
                <a:pPr lvl="1"/>
                <a:r>
                  <a:rPr lang="en-US" sz="1600" dirty="0" smtClean="0"/>
                  <a:t>In BAA; we used more robust symmetric form KLD-S</a:t>
                </a:r>
                <a:br>
                  <a:rPr lang="en-US" sz="1600" dirty="0" smtClean="0"/>
                </a:br>
                <a:r>
                  <a:rPr lang="en-US" sz="1600" dirty="0" smtClean="0"/>
                  <a:t>(mean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𝑲𝑳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𝑷</m:t>
                    </m:r>
                    <m:r>
                      <a:rPr lang="en-US" sz="1600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𝑸</m:t>
                        </m:r>
                      </m:e>
                    </m:d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𝑲𝑳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latin typeface="Cambria Math"/>
                      </a:rPr>
                      <m:t>𝑸</m:t>
                    </m:r>
                    <m:r>
                      <a:rPr lang="en-US" sz="1600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 smtClean="0"/>
                  <a:t>).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TVD (total variation distance):</a:t>
                </a:r>
              </a:p>
              <a:p>
                <a:pPr lvl="1"/>
                <a:r>
                  <a:rPr lang="en-US" sz="1600" dirty="0" smtClean="0"/>
                  <a:t>Absolute value distance between the normative </a:t>
                </a:r>
                <a:r>
                  <a:rPr lang="en-US" sz="1600" dirty="0"/>
                  <a:t>and </a:t>
                </a:r>
                <a:r>
                  <a:rPr lang="en-US" sz="1600" dirty="0" smtClean="0"/>
                  <a:t>human distribution</a:t>
                </a:r>
                <a:r>
                  <a:rPr lang="en-US" sz="1600" dirty="0" smtClean="0"/>
                  <a:t>.</a:t>
                </a:r>
                <a:endParaRPr lang="en-US" sz="160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840740"/>
                <a:ext cx="8071701" cy="4884738"/>
              </a:xfrm>
              <a:blipFill rotWithShape="1">
                <a:blip r:embed="rId3"/>
                <a:stretch>
                  <a:fillRect l="-604" r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507006" y="2909068"/>
                <a:ext cx="3026598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𝑲𝑳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006" y="2909068"/>
                <a:ext cx="3026598" cy="541174"/>
              </a:xfrm>
              <a:prstGeom prst="rect">
                <a:avLst/>
              </a:prstGeom>
              <a:blipFill rotWithShape="1">
                <a:blip r:embed="rId4"/>
                <a:stretch>
                  <a:fillRect t="-178652" r="-3421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507006" y="4623081"/>
                <a:ext cx="3147400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𝑻𝑽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006" y="4623081"/>
                <a:ext cx="3147400" cy="541174"/>
              </a:xfrm>
              <a:prstGeom prst="rect">
                <a:avLst/>
              </a:prstGeom>
              <a:blipFill rotWithShape="1">
                <a:blip r:embed="rId5"/>
                <a:stretch>
                  <a:fillRect t="-178652" r="-4062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1759" y="5548179"/>
            <a:ext cx="77976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 smtClean="0"/>
              <a:t>Note: these metrics were considered to elucidate how and what participants learned in the Pilot Study.  They will not necessarily be used in the final, Phase I evaluation.</a:t>
            </a:r>
            <a:endParaRPr lang="en-US" sz="1600" i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9454" y="339969"/>
            <a:ext cx="7687098" cy="1348154"/>
          </a:xfrm>
        </p:spPr>
        <p:txBody>
          <a:bodyPr/>
          <a:lstStyle/>
          <a:p>
            <a:r>
              <a:rPr lang="en-US" dirty="0" smtClean="0"/>
              <a:t>Subjects learned to categorize facilities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0171" y="1443726"/>
            <a:ext cx="6543349" cy="4770305"/>
            <a:chOff x="1524003" y="1792231"/>
            <a:chExt cx="6543349" cy="4770305"/>
          </a:xfrm>
        </p:grpSpPr>
        <p:grpSp>
          <p:nvGrpSpPr>
            <p:cNvPr id="2" name="Group 1"/>
            <p:cNvGrpSpPr/>
            <p:nvPr/>
          </p:nvGrpSpPr>
          <p:grpSpPr>
            <a:xfrm>
              <a:off x="1524003" y="1792231"/>
              <a:ext cx="6543349" cy="4770305"/>
              <a:chOff x="1143002" y="1400413"/>
              <a:chExt cx="7121385" cy="5191712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143002" y="1400413"/>
                <a:ext cx="6571395" cy="4928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77246" y="6020153"/>
                <a:ext cx="954107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latin typeface="Helvetica" pitchFamily="34" charset="0"/>
                    <a:cs typeface="Helvetica" pitchFamily="34" charset="0"/>
                  </a:rPr>
                  <a:t>Subject</a:t>
                </a:r>
                <a:endParaRPr lang="en-US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 flipV="1">
                <a:off x="6161316" y="5815674"/>
                <a:ext cx="758175" cy="5132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5995454" y="6110594"/>
                <a:ext cx="217715" cy="29133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7786867">
                <a:off x="5836832" y="5800922"/>
                <a:ext cx="68772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Mean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7786867">
                <a:off x="5877193" y="5920206"/>
                <a:ext cx="93720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Random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 flipV="1">
                <a:off x="7068575" y="1784440"/>
                <a:ext cx="0" cy="398417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7164406" y="5659384"/>
                <a:ext cx="1099981" cy="412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Helvetica" pitchFamily="34" charset="0"/>
                    <a:cs typeface="Helvetica" pitchFamily="34" charset="0"/>
                  </a:rPr>
                  <a:t>error bars SEM</a:t>
                </a:r>
                <a:endParaRPr lang="en-US" sz="10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45875" y="3001108"/>
              <a:ext cx="188926" cy="1841118"/>
              <a:chOff x="6245875" y="3001108"/>
              <a:chExt cx="188926" cy="1841118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flipV="1">
                <a:off x="6245875" y="3001108"/>
                <a:ext cx="0" cy="1055374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434801" y="3001108"/>
                <a:ext cx="0" cy="1841118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6245875" y="3001108"/>
                <a:ext cx="188926" cy="0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5721049" y="2611619"/>
              <a:ext cx="1143262" cy="373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p &lt; 0.00001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841044" y="2152260"/>
            <a:ext cx="2827966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Subjects identified the correct facility at above-random rates </a:t>
            </a:r>
            <a:r>
              <a:rPr lang="en-US" dirty="0" smtClean="0"/>
              <a:t>(p </a:t>
            </a:r>
            <a:r>
              <a:rPr lang="en-US" dirty="0"/>
              <a:t>&lt; </a:t>
            </a:r>
            <a:r>
              <a:rPr lang="en-US" dirty="0" smtClean="0"/>
              <a:t>0.00001).  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&gt;</a:t>
            </a:r>
            <a:r>
              <a:rPr lang="en-US" dirty="0"/>
              <a:t>90% were above </a:t>
            </a:r>
            <a:r>
              <a:rPr lang="en-US" dirty="0" smtClean="0"/>
              <a:t>chance</a:t>
            </a:r>
            <a:r>
              <a:rPr lang="en-US" dirty="0"/>
              <a:t> </a:t>
            </a:r>
            <a:r>
              <a:rPr lang="en-US" dirty="0" smtClean="0"/>
              <a:t>(25%).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3/19 </a:t>
            </a:r>
            <a:r>
              <a:rPr lang="en-US" dirty="0"/>
              <a:t>got nearly 60% of the facilities </a:t>
            </a:r>
            <a:r>
              <a:rPr lang="en-US" dirty="0" smtClean="0"/>
              <a:t>correct.</a:t>
            </a:r>
            <a:endParaRPr lang="en-US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7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participant performance using KLD/TVD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sz="1800" dirty="0" smtClean="0"/>
              <a:t>WTA proves that participants learned </a:t>
            </a:r>
            <a:r>
              <a:rPr lang="en-US" sz="1800" i="1" dirty="0" smtClean="0"/>
              <a:t>to categorize </a:t>
            </a:r>
            <a:r>
              <a:rPr lang="en-US" sz="1800" dirty="0" smtClean="0"/>
              <a:t>facilities</a:t>
            </a:r>
            <a:r>
              <a:rPr lang="en-US" sz="1800" i="1" dirty="0" smtClean="0"/>
              <a:t>, </a:t>
            </a:r>
            <a:r>
              <a:rPr lang="en-US" sz="1800" dirty="0" smtClean="0"/>
              <a:t>but responses were given as </a:t>
            </a:r>
            <a:r>
              <a:rPr lang="en-US" sz="1800" i="1" dirty="0" smtClean="0"/>
              <a:t>likelihoods</a:t>
            </a:r>
            <a:r>
              <a:rPr lang="en-US" sz="1800" dirty="0" smtClean="0"/>
              <a:t>.  Here, </a:t>
            </a:r>
            <a:r>
              <a:rPr lang="en-US" sz="1800" dirty="0"/>
              <a:t>w</a:t>
            </a:r>
            <a:r>
              <a:rPr lang="en-US" sz="1800" dirty="0" smtClean="0"/>
              <a:t>e compare:</a:t>
            </a:r>
          </a:p>
          <a:p>
            <a:pPr lvl="1"/>
            <a:r>
              <a:rPr lang="en-US" sz="1600" dirty="0" smtClean="0"/>
              <a:t>Humans’ divergence from normative (x-axis), to</a:t>
            </a:r>
          </a:p>
          <a:p>
            <a:pPr lvl="1"/>
            <a:r>
              <a:rPr lang="en-US" sz="1600" dirty="0" smtClean="0"/>
              <a:t>A random model’s divergence from normative (y-axis)</a:t>
            </a:r>
          </a:p>
          <a:p>
            <a:pPr lvl="1"/>
            <a:endParaRPr lang="en-US" sz="1600" dirty="0"/>
          </a:p>
          <a:p>
            <a:r>
              <a:rPr lang="en-US" sz="1800" i="1" dirty="0" smtClean="0"/>
              <a:t>Points to the left of the diagonal exceed random performance </a:t>
            </a:r>
            <a:endParaRPr lang="en-US" sz="18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2395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785811" y="2549882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7522453" y="4413951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105920" y="3469583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9126" y="6018723"/>
            <a:ext cx="2433680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Human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916593" y="3796526"/>
            <a:ext cx="2542683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885984" y="222954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222484" y="313770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579600" y="4096556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766306" y="1205593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Normative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766306" y="873760"/>
            <a:ext cx="1765960" cy="106560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93741" y="115808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KLD/TVD, Median performance</a:t>
            </a:r>
            <a:endParaRPr lang="en-US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467" y="115808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94818" y="5272879"/>
            <a:ext cx="354285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Average performance measured via TLD was greater than random with p &lt; 0.0001.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3961" y="5272880"/>
            <a:ext cx="361981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Average performance measured via KLD was greater than random with p  = 0.05</a:t>
            </a:r>
            <a:r>
              <a:rPr lang="en-US" dirty="0"/>
              <a:t>5</a:t>
            </a:r>
            <a:r>
              <a:rPr lang="en-US" dirty="0" smtClean="0"/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097" y="843379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KLD,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6453" y="6464595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050212" y="1101025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7161" y="358946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08264" y="483141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73879" y="4811552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92158" y="2342971"/>
            <a:ext cx="1241947" cy="124194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469000" y="4982323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5584" y="5226058"/>
            <a:ext cx="2287806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better than random</a:t>
            </a:r>
            <a:br>
              <a:rPr lang="en-US" dirty="0" smtClean="0"/>
            </a:br>
            <a:r>
              <a:rPr lang="en-US" dirty="0" smtClean="0"/>
              <a:t>with p &lt; 0.05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11886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types of training supported learning?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9215"/>
            <a:ext cx="7696200" cy="4884738"/>
          </a:xfrm>
        </p:spPr>
        <p:txBody>
          <a:bodyPr/>
          <a:lstStyle/>
          <a:p>
            <a:r>
              <a:rPr lang="en-US" dirty="0" smtClean="0"/>
              <a:t>While different training types were not part of the study (yet), participant questionnaires can provide insight.</a:t>
            </a:r>
          </a:p>
          <a:p>
            <a:endParaRPr lang="en-US" dirty="0" smtClean="0"/>
          </a:p>
          <a:p>
            <a:r>
              <a:rPr lang="en-US" dirty="0" smtClean="0"/>
              <a:t>Statistical </a:t>
            </a:r>
            <a:r>
              <a:rPr lang="en-US" dirty="0"/>
              <a:t>learning </a:t>
            </a:r>
            <a:r>
              <a:rPr lang="en-US" dirty="0" smtClean="0"/>
              <a:t>seemed to help participants focus on rules</a:t>
            </a:r>
          </a:p>
          <a:p>
            <a:pPr lvl="1"/>
            <a:r>
              <a:rPr lang="en-US" sz="1600" dirty="0"/>
              <a:t>Subjects reported using about 3-5 different rules or strategies to identify facilities.</a:t>
            </a:r>
          </a:p>
          <a:p>
            <a:pPr lvl="2"/>
            <a:r>
              <a:rPr lang="en-US" sz="1400" dirty="0"/>
              <a:t>e.g. “If red and green triangles, then mustard. Circles plus no water, then ketchup. Plus others I can't remember.”</a:t>
            </a:r>
          </a:p>
          <a:p>
            <a:pPr lvl="2"/>
            <a:r>
              <a:rPr lang="en-US" sz="1400" dirty="0"/>
              <a:t>e.g. “The chemicals were the most consistent. none = ketchup, both = mustard, green = salt, red = pepper</a:t>
            </a:r>
            <a:r>
              <a:rPr lang="en-US" sz="1400" dirty="0" smtClean="0"/>
              <a:t>”</a:t>
            </a:r>
            <a:endParaRPr lang="en-US" dirty="0" smtClean="0"/>
          </a:p>
          <a:p>
            <a:r>
              <a:rPr lang="en-US" dirty="0" smtClean="0"/>
              <a:t>For rule learning, memory limits were a big issue! </a:t>
            </a:r>
          </a:p>
          <a:p>
            <a:pPr lvl="1"/>
            <a:r>
              <a:rPr lang="en-US" sz="1600" dirty="0" smtClean="0"/>
              <a:t>All participants reported that they forgot some of the rules they developed over the course of the experiment. </a:t>
            </a:r>
            <a:endParaRPr lang="en-US" sz="2000" dirty="0" smtClean="0"/>
          </a:p>
          <a:p>
            <a:pPr marL="227013" lvl="1">
              <a:lnSpc>
                <a:spcPts val="2200"/>
              </a:lnSpc>
              <a:buSzPct val="100000"/>
              <a:buFont typeface="Arial" pitchFamily="34" charset="0"/>
              <a:buChar char="■"/>
            </a:pPr>
            <a:r>
              <a:rPr lang="en-US" sz="2000" dirty="0" smtClean="0"/>
              <a:t>Several </a:t>
            </a:r>
            <a:r>
              <a:rPr lang="en-US" sz="2000" dirty="0"/>
              <a:t>reported that it was very difficult to learn the facilities due to the lack of feedback.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77" y="2532897"/>
            <a:ext cx="4721753" cy="35413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386" y="274638"/>
            <a:ext cx="8821614" cy="944562"/>
          </a:xfrm>
        </p:spPr>
        <p:txBody>
          <a:bodyPr/>
          <a:lstStyle/>
          <a:p>
            <a:r>
              <a:rPr lang="en-US" dirty="0" smtClean="0"/>
              <a:t>Subject judgments were much less peaked than the normative solution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03866" y="2984102"/>
            <a:ext cx="3151370" cy="2918705"/>
            <a:chOff x="229235" y="1709341"/>
            <a:chExt cx="4429337" cy="3741090"/>
          </a:xfrm>
        </p:grpSpPr>
        <p:pic>
          <p:nvPicPr>
            <p:cNvPr id="6149" name="Picture 5" descr="C:\Users\mcaywood\Documents\ICArUS\Matlab\CPD\results\peakedness_normativ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5" y="1709341"/>
              <a:ext cx="4429337" cy="3322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08154" y="4927959"/>
              <a:ext cx="1393801" cy="522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Helvetica" pitchFamily="34" charset="0"/>
                  <a:cs typeface="Helvetica" pitchFamily="34" charset="0"/>
                </a:rPr>
                <a:t>1 line = 1 trial</a:t>
              </a:r>
              <a:endParaRPr lang="en-US" sz="1200" b="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10042" y="1377318"/>
            <a:ext cx="4969782" cy="1326190"/>
            <a:chOff x="2112402" y="1377317"/>
            <a:chExt cx="5904996" cy="1575753"/>
          </a:xfrm>
        </p:grpSpPr>
        <p:grpSp>
          <p:nvGrpSpPr>
            <p:cNvPr id="7" name="Group 6"/>
            <p:cNvGrpSpPr/>
            <p:nvPr/>
          </p:nvGrpSpPr>
          <p:grpSpPr>
            <a:xfrm>
              <a:off x="2112402" y="1377317"/>
              <a:ext cx="1315450" cy="1575753"/>
              <a:chOff x="5848151" y="705620"/>
              <a:chExt cx="1315450" cy="157575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865132" y="705620"/>
                <a:ext cx="1269042" cy="1102024"/>
                <a:chOff x="6125971" y="962353"/>
                <a:chExt cx="1269042" cy="110202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6180992" y="1750785"/>
                  <a:ext cx="228600" cy="3135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485792" y="1512277"/>
                  <a:ext cx="228600" cy="5521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790592" y="1907581"/>
                  <a:ext cx="228600" cy="1567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095392" y="1430215"/>
                  <a:ext cx="228600" cy="6341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125971" y="962353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430769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35567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040365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848151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2950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64159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68957" y="1830503"/>
                <a:ext cx="394644" cy="45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490396" y="1400176"/>
              <a:ext cx="1269042" cy="1102024"/>
              <a:chOff x="5897374" y="2636914"/>
              <a:chExt cx="1269042" cy="11020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1990" y="3425346"/>
                <a:ext cx="228600" cy="313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866792" y="3582142"/>
                <a:ext cx="228600" cy="156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952400" y="3104776"/>
                <a:ext cx="228600" cy="6341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506969" y="263691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202172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11768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897374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59676" y="3186837"/>
                <a:ext cx="228600" cy="552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748356" y="1400177"/>
              <a:ext cx="1269042" cy="918594"/>
              <a:chOff x="5966926" y="4263142"/>
              <a:chExt cx="1269042" cy="91859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966926" y="4263142"/>
                <a:ext cx="1269042" cy="490641"/>
                <a:chOff x="5897374" y="2636914"/>
                <a:chExt cx="1269042" cy="490641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6506969" y="263691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202172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811768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897374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6136252" y="4731004"/>
                <a:ext cx="264548" cy="7545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83468" y="4795310"/>
                <a:ext cx="353496" cy="23850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728086" y="5024940"/>
                <a:ext cx="304802" cy="1567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ight Arrow 1"/>
            <p:cNvSpPr/>
            <p:nvPr/>
          </p:nvSpPr>
          <p:spPr bwMode="auto">
            <a:xfrm>
              <a:off x="3786282" y="1982759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ight Arrow 47"/>
            <p:cNvSpPr/>
            <p:nvPr/>
          </p:nvSpPr>
          <p:spPr bwMode="auto">
            <a:xfrm>
              <a:off x="6137654" y="1982755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3178" y="1565420"/>
            <a:ext cx="149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/>
              <a:t>Curves were rank-ordered: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485388" y="1680836"/>
            <a:ext cx="1285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This line is plotted below for each trial.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843890" y="5902807"/>
            <a:ext cx="3416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The normative solution was very peaked after all layers were revealed (the line is steeply sloped).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9410" y="5902806"/>
            <a:ext cx="3918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Few participants gave peaked responses (with notable exceptions).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727397" y="4370443"/>
            <a:ext cx="234248" cy="677332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578259" y="5122165"/>
            <a:ext cx="735940" cy="0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28800" y="853440"/>
            <a:ext cx="5334000" cy="4000500"/>
            <a:chOff x="1828800" y="1600200"/>
            <a:chExt cx="5334000" cy="40005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600200"/>
              <a:ext cx="5334000" cy="400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6238875" y="2057400"/>
              <a:ext cx="0" cy="312420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5090160"/>
            <a:ext cx="7726680" cy="1089978"/>
          </a:xfrm>
        </p:spPr>
        <p:txBody>
          <a:bodyPr/>
          <a:lstStyle/>
          <a:p>
            <a:r>
              <a:rPr lang="en-US" dirty="0" smtClean="0"/>
              <a:t>All subjects received the same directions, but a small number of subjects gave highly peaked answers.</a:t>
            </a:r>
          </a:p>
          <a:p>
            <a:r>
              <a:rPr lang="en-US" dirty="0" smtClean="0"/>
              <a:t>Highly peaked responding subjects were not necessarily the best performers.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 fell into two response groups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03720" y="1311717"/>
            <a:ext cx="1313180" cy="385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Normative</a:t>
            </a:r>
            <a:endParaRPr lang="en-US" dirty="0"/>
          </a:p>
        </p:txBody>
      </p:sp>
      <p:cxnSp>
        <p:nvCxnSpPr>
          <p:cNvPr id="11" name="Curved Connector 10"/>
          <p:cNvCxnSpPr/>
          <p:nvPr/>
        </p:nvCxnSpPr>
        <p:spPr bwMode="auto">
          <a:xfrm rot="10800000">
            <a:off x="6238876" y="1517098"/>
            <a:ext cx="664845" cy="0"/>
          </a:xfrm>
          <a:prstGeom prst="curvedConnector3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 rot="16200000">
            <a:off x="1283238" y="2519132"/>
            <a:ext cx="1715963" cy="4129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# subjects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94633" y="4572000"/>
            <a:ext cx="1851790" cy="38536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coefficient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62660" y="3701306"/>
            <a:ext cx="1595309" cy="73353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More peaked</a:t>
            </a:r>
            <a:br>
              <a:rPr lang="en-US" dirty="0" smtClean="0"/>
            </a:br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6746" y="3701306"/>
            <a:ext cx="1569661" cy="73353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Less peaked</a:t>
            </a:r>
            <a:br>
              <a:rPr lang="en-US" dirty="0" smtClean="0"/>
            </a:br>
            <a:r>
              <a:rPr lang="en-US" dirty="0" smtClean="0"/>
              <a:t>responses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530475" y="1291590"/>
            <a:ext cx="0" cy="312420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9813" y="1258735"/>
            <a:ext cx="1107997" cy="385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cxnSp>
        <p:nvCxnSpPr>
          <p:cNvPr id="21" name="Curved Connector 20"/>
          <p:cNvCxnSpPr>
            <a:stCxn id="19" idx="3"/>
          </p:cNvCxnSpPr>
          <p:nvPr/>
        </p:nvCxnSpPr>
        <p:spPr bwMode="auto">
          <a:xfrm>
            <a:off x="1827810" y="1451416"/>
            <a:ext cx="657898" cy="0"/>
          </a:xfrm>
          <a:prstGeom prst="curvedConnector3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27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95400"/>
            <a:ext cx="8043421" cy="48847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Methods</a:t>
            </a:r>
          </a:p>
          <a:p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Metrics used for analysis</a:t>
            </a:r>
            <a:endParaRPr lang="en-US" dirty="0"/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Correct answers (Winner-take-all)</a:t>
            </a:r>
          </a:p>
          <a:p>
            <a:pPr lvl="2"/>
            <a:r>
              <a:rPr lang="en-US" dirty="0" smtClean="0"/>
              <a:t>Correct distributions (K-L divergence)</a:t>
            </a:r>
          </a:p>
          <a:p>
            <a:pPr lvl="1"/>
            <a:r>
              <a:rPr lang="en-US" dirty="0" smtClean="0"/>
              <a:t>Subject response strategies</a:t>
            </a:r>
          </a:p>
          <a:p>
            <a:pPr lvl="1"/>
            <a:r>
              <a:rPr lang="en-US" dirty="0" smtClean="0"/>
              <a:t>Subject learning of individual features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68" y="1640840"/>
            <a:ext cx="5651712" cy="42387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user choice trials, almost all subjects chose the more informative layer, but multiple strategies were </a:t>
            </a:r>
            <a:r>
              <a:rPr lang="en-US" dirty="0"/>
              <a:t>employed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mcaywood\Documents\ICArUS\Matlab\CPD\results\assessment_mean_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7163"/>
            <a:ext cx="4658092" cy="34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0178"/>
            <a:ext cx="7696200" cy="944562"/>
          </a:xfrm>
        </p:spPr>
        <p:txBody>
          <a:bodyPr/>
          <a:lstStyle/>
          <a:p>
            <a:r>
              <a:rPr lang="en-US" dirty="0" smtClean="0"/>
              <a:t>Participants learned conservatively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52792" y="4536144"/>
            <a:ext cx="1024995" cy="1009059"/>
            <a:chOff x="4939587" y="3727260"/>
            <a:chExt cx="1024995" cy="1009059"/>
          </a:xfrm>
        </p:grpSpPr>
        <p:sp>
          <p:nvSpPr>
            <p:cNvPr id="11" name="TextBox 10"/>
            <p:cNvSpPr txBox="1"/>
            <p:nvPr/>
          </p:nvSpPr>
          <p:spPr>
            <a:xfrm>
              <a:off x="4939587" y="3727260"/>
              <a:ext cx="1024995" cy="1009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>
                  <a:latin typeface="+mn-lt"/>
                  <a:cs typeface="Helvetica" pitchFamily="34" charset="0"/>
                </a:rPr>
                <a:t>IMINT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SIGINT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MASINT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5800" y="3882173"/>
              <a:ext cx="100584" cy="10058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25800" y="4205026"/>
              <a:ext cx="100584" cy="100584"/>
            </a:xfrm>
            <a:prstGeom prst="ellipse">
              <a:avLst/>
            </a:prstGeom>
            <a:solidFill>
              <a:srgbClr val="FCAEF3"/>
            </a:solidFill>
            <a:ln w="127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25800" y="4541364"/>
              <a:ext cx="100584" cy="100584"/>
            </a:xfrm>
            <a:prstGeom prst="ellipse">
              <a:avLst/>
            </a:prstGeom>
            <a:solidFill>
              <a:srgbClr val="30F035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81" y="4298656"/>
            <a:ext cx="2561972" cy="149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979714" y="2863320"/>
            <a:ext cx="2841172" cy="28194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17893" y="5853900"/>
            <a:ext cx="79220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Human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3535" y="4127132"/>
            <a:ext cx="1061508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Normative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5679" y="6431703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4105" name="Group 4104"/>
          <p:cNvGrpSpPr/>
          <p:nvPr/>
        </p:nvGrpSpPr>
        <p:grpSpPr>
          <a:xfrm>
            <a:off x="370905" y="937703"/>
            <a:ext cx="4275308" cy="1415822"/>
            <a:chOff x="400013" y="1017592"/>
            <a:chExt cx="4275308" cy="1415822"/>
          </a:xfrm>
        </p:grpSpPr>
        <p:grpSp>
          <p:nvGrpSpPr>
            <p:cNvPr id="8" name="Group 7"/>
            <p:cNvGrpSpPr/>
            <p:nvPr/>
          </p:nvGrpSpPr>
          <p:grpSpPr>
            <a:xfrm>
              <a:off x="400013" y="1019252"/>
              <a:ext cx="1089481" cy="1397147"/>
              <a:chOff x="400013" y="1019252"/>
              <a:chExt cx="1089481" cy="139714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75481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221374" y="1450501"/>
                <a:ext cx="192395" cy="533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845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74984" y="2003465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0559" y="1019252"/>
                <a:ext cx="8098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23827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726330" y="1017592"/>
              <a:ext cx="1089481" cy="1397146"/>
              <a:chOff x="400013" y="1019252"/>
              <a:chExt cx="1089481" cy="139714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975481" y="1925328"/>
                <a:ext cx="192395" cy="65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21374" y="1545167"/>
                <a:ext cx="192395" cy="439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8459" y="2003464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74984" y="2003465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29079" y="1019252"/>
                <a:ext cx="6190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23827" y="1764696"/>
                <a:ext cx="192395" cy="226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0" name="Group 4099"/>
            <p:cNvGrpSpPr/>
            <p:nvPr/>
          </p:nvGrpSpPr>
          <p:grpSpPr>
            <a:xfrm>
              <a:off x="3349239" y="1281962"/>
              <a:ext cx="1326082" cy="1151452"/>
              <a:chOff x="2836178" y="1263813"/>
              <a:chExt cx="1326082" cy="1151452"/>
            </a:xfrm>
          </p:grpSpPr>
          <p:cxnSp>
            <p:nvCxnSpPr>
              <p:cNvPr id="4096" name="Straight Connector 4095"/>
              <p:cNvCxnSpPr/>
              <p:nvPr/>
            </p:nvCxnSpPr>
            <p:spPr bwMode="auto">
              <a:xfrm>
                <a:off x="3253563" y="1263813"/>
                <a:ext cx="0" cy="852066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8" name="Straight Connector 4097"/>
              <p:cNvCxnSpPr/>
              <p:nvPr/>
            </p:nvCxnSpPr>
            <p:spPr bwMode="auto">
              <a:xfrm>
                <a:off x="3253563" y="2115879"/>
                <a:ext cx="908697" cy="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99" name="TextBox 4098"/>
              <p:cNvSpPr txBox="1"/>
              <p:nvPr/>
            </p:nvSpPr>
            <p:spPr>
              <a:xfrm>
                <a:off x="3398371" y="2053306"/>
                <a:ext cx="619079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2612239" y="1508866"/>
                <a:ext cx="809837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</p:grpSp>
        <p:sp>
          <p:nvSpPr>
            <p:cNvPr id="4102" name="Oval 4101"/>
            <p:cNvSpPr/>
            <p:nvPr/>
          </p:nvSpPr>
          <p:spPr bwMode="auto">
            <a:xfrm>
              <a:off x="3955238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04" name="Straight Connector 4103"/>
            <p:cNvCxnSpPr/>
            <p:nvPr/>
          </p:nvCxnSpPr>
          <p:spPr bwMode="auto">
            <a:xfrm flipV="1">
              <a:off x="3766624" y="1450501"/>
              <a:ext cx="908697" cy="683527"/>
            </a:xfrm>
            <a:prstGeom prst="line">
              <a:avLst/>
            </a:prstGeom>
            <a:solidFill>
              <a:srgbClr val="FFCC99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Oval 88"/>
            <p:cNvSpPr/>
            <p:nvPr/>
          </p:nvSpPr>
          <p:spPr bwMode="auto">
            <a:xfrm>
              <a:off x="4118271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3820547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73463" y="1486156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ight Arrow 91"/>
            <p:cNvSpPr/>
            <p:nvPr/>
          </p:nvSpPr>
          <p:spPr bwMode="auto">
            <a:xfrm>
              <a:off x="3025000" y="1629678"/>
              <a:ext cx="265689" cy="26671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07" name="TextBox 4106"/>
          <p:cNvSpPr txBox="1"/>
          <p:nvPr/>
        </p:nvSpPr>
        <p:spPr>
          <a:xfrm>
            <a:off x="4968715" y="1019979"/>
            <a:ext cx="4090222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>Feature learning assessment responses (human) were compared to normative responses (below). </a:t>
            </a:r>
          </a:p>
          <a:p>
            <a:pPr algn="l">
              <a:lnSpc>
                <a:spcPct val="100000"/>
              </a:lnSpc>
            </a:pPr>
            <a:r>
              <a:rPr lang="en-US" dirty="0" smtClean="0"/>
              <a:t>A perfect match falls on the diagonal (human = normative).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886587" y="2374482"/>
            <a:ext cx="884921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Average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4109" name="Rectangle 4108"/>
          <p:cNvSpPr/>
          <p:nvPr/>
        </p:nvSpPr>
        <p:spPr>
          <a:xfrm>
            <a:off x="4089163" y="2716072"/>
            <a:ext cx="5009117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/>
              <a:t>Participants were </a:t>
            </a:r>
            <a:r>
              <a:rPr lang="en-US" sz="1600" dirty="0" err="1" smtClean="0"/>
              <a:t>underconfident</a:t>
            </a:r>
            <a:r>
              <a:rPr lang="en-US" sz="1600" dirty="0" smtClean="0"/>
              <a:t> </a:t>
            </a:r>
            <a:r>
              <a:rPr lang="en-US" sz="1600" dirty="0"/>
              <a:t>/ </a:t>
            </a:r>
            <a:r>
              <a:rPr lang="en-US" sz="1600" i="1" dirty="0" smtClean="0"/>
              <a:t>conservative</a:t>
            </a:r>
            <a:r>
              <a:rPr lang="en-US" sz="1600" dirty="0" smtClean="0"/>
              <a:t>.   On average, they did not learn feature-facility </a:t>
            </a:r>
            <a:r>
              <a:rPr lang="en-US" sz="1600" dirty="0"/>
              <a:t>correlations </a:t>
            </a:r>
            <a:r>
              <a:rPr lang="en-US" sz="1600" dirty="0" smtClean="0"/>
              <a:t>effectively.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/>
              <a:t>But some participants did (given 48 training examples; see below)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04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Participants learned to identify/categorize the </a:t>
            </a:r>
            <a:r>
              <a:rPr lang="en-US" dirty="0"/>
              <a:t>correct </a:t>
            </a:r>
            <a:r>
              <a:rPr lang="en-US" dirty="0" smtClean="0"/>
              <a:t>facility, but, on average, did not learn the underlying probability distributions well.</a:t>
            </a:r>
          </a:p>
          <a:p>
            <a:pPr lvl="1"/>
            <a:r>
              <a:rPr lang="en-US" dirty="0" smtClean="0"/>
              <a:t>There was wide variation in participant performance.</a:t>
            </a:r>
          </a:p>
          <a:p>
            <a:pPr lvl="1"/>
            <a:r>
              <a:rPr lang="en-US" dirty="0" smtClean="0"/>
              <a:t>The training paradigm was sufficient for some participants, but not optimal.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Probability elicitation via the UI may have been an issue.</a:t>
            </a:r>
          </a:p>
          <a:p>
            <a:endParaRPr lang="en-US" dirty="0"/>
          </a:p>
          <a:p>
            <a:r>
              <a:rPr lang="en-US" dirty="0"/>
              <a:t>Many </a:t>
            </a:r>
            <a:r>
              <a:rPr lang="en-US" dirty="0" smtClean="0"/>
              <a:t>issues </a:t>
            </a:r>
            <a:r>
              <a:rPr lang="en-US" dirty="0"/>
              <a:t>of </a:t>
            </a:r>
            <a:r>
              <a:rPr lang="en-US" dirty="0" smtClean="0"/>
              <a:t>CP design, including testing protocols, </a:t>
            </a:r>
            <a:r>
              <a:rPr lang="en-US" dirty="0"/>
              <a:t>normative </a:t>
            </a:r>
            <a:r>
              <a:rPr lang="en-US" dirty="0" smtClean="0"/>
              <a:t>solution generation, </a:t>
            </a:r>
            <a:r>
              <a:rPr lang="en-US" dirty="0"/>
              <a:t>and </a:t>
            </a:r>
            <a:r>
              <a:rPr lang="en-US" dirty="0" smtClean="0"/>
              <a:t>data analysis </a:t>
            </a:r>
            <a:r>
              <a:rPr lang="en-US" dirty="0"/>
              <a:t>were </a:t>
            </a:r>
            <a:r>
              <a:rPr lang="en-US" dirty="0" smtClean="0"/>
              <a:t>successfully addressed.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3048000"/>
            <a:ext cx="1295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3647" y="1868056"/>
            <a:ext cx="2573403" cy="3925592"/>
          </a:xfrm>
        </p:spPr>
        <p:txBody>
          <a:bodyPr/>
          <a:lstStyle/>
          <a:p>
            <a:pPr lvl="0"/>
            <a:r>
              <a:rPr lang="en-US" sz="1600" dirty="0" smtClean="0"/>
              <a:t>Average </a:t>
            </a:r>
            <a:r>
              <a:rPr lang="en-US" sz="1600" dirty="0"/>
              <a:t>time spent </a:t>
            </a:r>
            <a:r>
              <a:rPr lang="en-US" sz="1600" dirty="0" smtClean="0"/>
              <a:t>training: 24 min </a:t>
            </a:r>
          </a:p>
          <a:p>
            <a:pPr lvl="1"/>
            <a:r>
              <a:rPr lang="en-US" sz="1400" dirty="0" smtClean="0"/>
              <a:t>(range 8.5 – 73 min)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Subjects sped up (time per phase) through training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t="24616" r="46146" b="13654"/>
          <a:stretch/>
        </p:blipFill>
        <p:spPr bwMode="auto">
          <a:xfrm>
            <a:off x="3086100" y="1451015"/>
            <a:ext cx="5734050" cy="436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6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8"/>
          <p:cNvSpPr>
            <a:spLocks noGrp="1"/>
          </p:cNvSpPr>
          <p:nvPr>
            <p:ph sz="half" idx="4294967295"/>
          </p:nvPr>
        </p:nvSpPr>
        <p:spPr>
          <a:xfrm>
            <a:off x="762000" y="4506684"/>
            <a:ext cx="3810000" cy="17308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Participants who look longer on trials performed better.</a:t>
            </a:r>
            <a:endParaRPr lang="en-US" sz="1400" dirty="0"/>
          </a:p>
        </p:txBody>
      </p:sp>
      <p:sp>
        <p:nvSpPr>
          <p:cNvPr id="6" name="Content Placeholder 9"/>
          <p:cNvSpPr>
            <a:spLocks noGrp="1"/>
          </p:cNvSpPr>
          <p:nvPr>
            <p:ph sz="half" idx="4294967295"/>
          </p:nvPr>
        </p:nvSpPr>
        <p:spPr>
          <a:xfrm>
            <a:off x="4778830" y="4484912"/>
            <a:ext cx="3886200" cy="17199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Some participants manually normalized their responses and performed slightly better. 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</a:t>
            </a:r>
            <a:r>
              <a:rPr lang="en-US" sz="1400" dirty="0" smtClean="0"/>
              <a:t>thers relied on the automatic GUI normalization process and were adversely affected.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* see slide notes for details</a:t>
            </a:r>
            <a:endParaRPr lang="en-U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883389"/>
              </p:ext>
            </p:extLst>
          </p:nvPr>
        </p:nvGraphicFramePr>
        <p:xfrm>
          <a:off x="446315" y="1148444"/>
          <a:ext cx="3842657" cy="326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787097"/>
              </p:ext>
            </p:extLst>
          </p:nvPr>
        </p:nvGraphicFramePr>
        <p:xfrm>
          <a:off x="4452256" y="1132113"/>
          <a:ext cx="4060374" cy="327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17709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mcaywood\Documents\ICArUS\Matlab\CPD\results\correct_b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1" y="4761910"/>
            <a:ext cx="4337751" cy="7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 exaggerated the effect of mistakes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3426" y="1756785"/>
            <a:ext cx="4067661" cy="3005125"/>
          </a:xfrm>
        </p:spPr>
        <p:txBody>
          <a:bodyPr/>
          <a:lstStyle/>
          <a:p>
            <a:r>
              <a:rPr lang="en-US" b="0" dirty="0" smtClean="0"/>
              <a:t>When the normative solution is peaked (as it was here), KLD “exaggerates” mistakes due to its logarithmic nature.</a:t>
            </a:r>
          </a:p>
          <a:p>
            <a:endParaRPr lang="en-US" b="0" dirty="0"/>
          </a:p>
        </p:txBody>
      </p:sp>
      <p:grpSp>
        <p:nvGrpSpPr>
          <p:cNvPr id="7" name="Group 6"/>
          <p:cNvGrpSpPr/>
          <p:nvPr/>
        </p:nvGrpSpPr>
        <p:grpSpPr>
          <a:xfrm>
            <a:off x="414492" y="1476880"/>
            <a:ext cx="4343400" cy="3257550"/>
            <a:chOff x="4038600" y="2438399"/>
            <a:chExt cx="5105400" cy="3829051"/>
          </a:xfrm>
        </p:grpSpPr>
        <p:pic>
          <p:nvPicPr>
            <p:cNvPr id="4098" name="Picture 2" descr="C:\Users\mcaywood\Documents\ICArUS\Matlab\CPA simulations\results\highlypea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438399"/>
              <a:ext cx="5105400" cy="382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47817" y="4178491"/>
              <a:ext cx="4165631" cy="1394375"/>
              <a:chOff x="4647817" y="4178491"/>
              <a:chExt cx="4165631" cy="13943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53200" y="4309805"/>
                <a:ext cx="1582483" cy="48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2"/>
                    </a:solidFill>
                  </a:rPr>
                  <a:t>underconfident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5602" y="5087487"/>
                <a:ext cx="937846" cy="48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B050"/>
                    </a:solidFill>
                  </a:rPr>
                  <a:t>correct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47817" y="4178491"/>
                <a:ext cx="1020177" cy="42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mistaken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52458" y="5362359"/>
            <a:ext cx="2977097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Observed participant judgments in pilot study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46991" y="1720226"/>
            <a:ext cx="641105" cy="367858"/>
            <a:chOff x="5108104" y="2608812"/>
            <a:chExt cx="641105" cy="367858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108104" y="2768352"/>
              <a:ext cx="200536" cy="149014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48752" y="2608812"/>
              <a:ext cx="500457" cy="36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Helvetica" pitchFamily="34" charset="0"/>
                  <a:cs typeface="Helvetica" pitchFamily="34" charset="0"/>
                </a:rPr>
                <a:t>KLD</a:t>
              </a:r>
              <a:endParaRPr lang="en-US" sz="12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Experiment 1: </a:t>
            </a:r>
            <a:r>
              <a:rPr lang="en-US" dirty="0" smtClean="0"/>
              <a:t>Detailed Structure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4688"/>
            <a:ext cx="4953000" cy="432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9" name="Picture 16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4688"/>
            <a:ext cx="4955346" cy="43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44" name="TextBox 8743"/>
          <p:cNvSpPr txBox="1"/>
          <p:nvPr/>
        </p:nvSpPr>
        <p:spPr>
          <a:xfrm>
            <a:off x="457200" y="1111066"/>
            <a:ext cx="4386650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1, Testing (Set 19 and 20)</a:t>
            </a:r>
            <a:endParaRPr lang="en-US" dirty="0"/>
          </a:p>
        </p:txBody>
      </p:sp>
      <p:sp>
        <p:nvSpPr>
          <p:cNvPr id="8745" name="TextBox 8744"/>
          <p:cNvSpPr txBox="1"/>
          <p:nvPr/>
        </p:nvSpPr>
        <p:spPr>
          <a:xfrm>
            <a:off x="6649266" y="5943600"/>
            <a:ext cx="1893467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Defined next slide…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1262"/>
            <a:ext cx="8305800" cy="4884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Question {Identify, Locate}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type of </a:t>
            </a:r>
            <a:r>
              <a:rPr lang="en-US" sz="1400" b="0" dirty="0" smtClean="0"/>
              <a:t>question.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Target {A, B, C, D}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target facility (</a:t>
            </a:r>
            <a:r>
              <a:rPr lang="en-US" sz="1400" b="0" i="1" dirty="0"/>
              <a:t>Identify/Locate</a:t>
            </a:r>
            <a:r>
              <a:rPr lang="en-US" sz="1400" b="0" dirty="0"/>
              <a:t> Facility A</a:t>
            </a:r>
            <a:r>
              <a:rPr lang="en-US" sz="1400" b="0" dirty="0" smtClean="0"/>
              <a:t>).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Presentation {Simultaneous, Sequential, Choice}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data was presented ‘</a:t>
            </a:r>
            <a:r>
              <a:rPr lang="en-US" sz="1400" b="0" i="1" dirty="0"/>
              <a:t>simultaneously’</a:t>
            </a:r>
            <a:r>
              <a:rPr lang="en-US" sz="1400" b="0" dirty="0"/>
              <a:t> (all at once), ‘</a:t>
            </a:r>
            <a:r>
              <a:rPr lang="en-US" sz="1400" b="0" i="1" dirty="0"/>
              <a:t>sequentially’</a:t>
            </a:r>
            <a:r>
              <a:rPr lang="en-US" sz="1400" b="0" dirty="0"/>
              <a:t> (one layer at a time), or ‘sequentially based on user </a:t>
            </a:r>
            <a:r>
              <a:rPr lang="en-US" sz="1400" b="0" i="1" dirty="0"/>
              <a:t>choice’</a:t>
            </a:r>
            <a:r>
              <a:rPr lang="en-US" sz="1400" b="0" dirty="0"/>
              <a:t> (participants were asked which layer they would like to see next).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Order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Simultaneous {ISM}</a:t>
            </a:r>
          </a:p>
          <a:p>
            <a:pPr lvl="2">
              <a:lnSpc>
                <a:spcPct val="100000"/>
              </a:lnSpc>
            </a:pPr>
            <a:r>
              <a:rPr lang="en-US" sz="1400" b="0" dirty="0" smtClean="0"/>
              <a:t>IMINT </a:t>
            </a:r>
            <a:r>
              <a:rPr lang="en-US" sz="1400" b="0" dirty="0"/>
              <a:t>(I), SIGINT (S), and MASINT (M) were presented </a:t>
            </a:r>
            <a:r>
              <a:rPr lang="en-US" sz="1400" b="0" dirty="0" smtClean="0"/>
              <a:t>simultaneously.</a:t>
            </a:r>
            <a:endParaRPr lang="en-US" sz="1400" b="0" dirty="0"/>
          </a:p>
          <a:p>
            <a:pPr lvl="1">
              <a:lnSpc>
                <a:spcPct val="100000"/>
              </a:lnSpc>
            </a:pPr>
            <a:r>
              <a:rPr lang="en-US" sz="1400" dirty="0"/>
              <a:t>Sequential {I-S-M, I-M-S}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Choice </a:t>
            </a:r>
            <a:r>
              <a:rPr lang="en-US" sz="1400" dirty="0"/>
              <a:t>{I-SM}</a:t>
            </a:r>
          </a:p>
          <a:p>
            <a:pPr lvl="2">
              <a:lnSpc>
                <a:spcPct val="100000"/>
              </a:lnSpc>
            </a:pPr>
            <a:r>
              <a:rPr lang="en-US" sz="1400" b="0" dirty="0"/>
              <a:t>IMINT was presented </a:t>
            </a:r>
            <a:r>
              <a:rPr lang="en-US" sz="1400" b="0" dirty="0" smtClean="0"/>
              <a:t>first.  Users </a:t>
            </a:r>
            <a:r>
              <a:rPr lang="en-US" sz="1400" b="0" dirty="0"/>
              <a:t>could choose to see SIGINT or MASINT.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Scene {1-16}</a:t>
            </a:r>
          </a:p>
          <a:p>
            <a:pPr lvl="1">
              <a:lnSpc>
                <a:spcPct val="100000"/>
              </a:lnSpc>
            </a:pPr>
            <a:r>
              <a:rPr lang="en-US" sz="1400" b="0" dirty="0" smtClean="0"/>
              <a:t>Scene number.  Multiple </a:t>
            </a:r>
            <a:r>
              <a:rPr lang="en-US" sz="1400" b="0" dirty="0"/>
              <a:t>questions were asked per scene.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5616256"/>
            <a:ext cx="7818120" cy="5638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970520" cy="944562"/>
          </a:xfrm>
        </p:spPr>
        <p:txBody>
          <a:bodyPr/>
          <a:lstStyle/>
          <a:p>
            <a:r>
              <a:rPr lang="en-US" dirty="0" smtClean="0"/>
              <a:t>Performance in sequential trials was not significantly different from simultaneous or user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7563" y="1592659"/>
            <a:ext cx="5364796" cy="402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7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ICArUS Program will employ a GEOINT-themed Challenge Problem to compare </a:t>
            </a:r>
            <a:r>
              <a:rPr lang="en-US" dirty="0" smtClean="0"/>
              <a:t>the models</a:t>
            </a:r>
            <a:r>
              <a:rPr lang="en-US" dirty="0"/>
              <a:t>’ performance with human performance. This study is designed </a:t>
            </a:r>
            <a:r>
              <a:rPr lang="en-US" dirty="0" smtClean="0"/>
              <a:t>to:</a:t>
            </a:r>
          </a:p>
          <a:p>
            <a:endParaRPr lang="en-US" b="0" dirty="0"/>
          </a:p>
          <a:p>
            <a:pPr lvl="1"/>
            <a:r>
              <a:rPr lang="en-US" b="0" dirty="0"/>
              <a:t>E</a:t>
            </a:r>
            <a:r>
              <a:rPr lang="en-US" b="0" dirty="0" smtClean="0"/>
              <a:t>nable </a:t>
            </a:r>
            <a:r>
              <a:rPr lang="en-US" b="0" dirty="0"/>
              <a:t>the T&amp;E Team to work through important conceptual issues related to </a:t>
            </a:r>
            <a:r>
              <a:rPr lang="en-US" b="0" dirty="0" smtClean="0"/>
              <a:t>CP design.</a:t>
            </a:r>
          </a:p>
          <a:p>
            <a:pPr lvl="1"/>
            <a:r>
              <a:rPr lang="en-US" b="0" dirty="0"/>
              <a:t>A</a:t>
            </a:r>
            <a:r>
              <a:rPr lang="en-US" b="0" dirty="0" smtClean="0"/>
              <a:t>ssess </a:t>
            </a:r>
            <a:r>
              <a:rPr lang="en-US" b="0" dirty="0"/>
              <a:t>the ability of human participants to perform nominal sensemaking tasks involving stimuli similar in format to </a:t>
            </a:r>
            <a:r>
              <a:rPr lang="en-US" b="0" dirty="0" smtClean="0"/>
              <a:t>the </a:t>
            </a:r>
            <a:r>
              <a:rPr lang="en-US" b="0" dirty="0"/>
              <a:t>final </a:t>
            </a:r>
            <a:r>
              <a:rPr lang="en-US" b="0" dirty="0" smtClean="0"/>
              <a:t>Ph. </a:t>
            </a:r>
            <a:r>
              <a:rPr lang="en-US" b="0" dirty="0"/>
              <a:t>1 </a:t>
            </a:r>
            <a:r>
              <a:rPr lang="en-US" b="0" dirty="0" smtClean="0"/>
              <a:t>CP.</a:t>
            </a:r>
          </a:p>
          <a:p>
            <a:pPr lvl="2"/>
            <a:r>
              <a:rPr lang="en-US" b="0" dirty="0" smtClean="0"/>
              <a:t>Can </a:t>
            </a:r>
            <a:r>
              <a:rPr lang="en-US" b="0" dirty="0"/>
              <a:t>people learn to recognize patterns/select a frame in a high-dimensional feature space</a:t>
            </a:r>
            <a:r>
              <a:rPr lang="en-US" b="0" dirty="0" smtClean="0"/>
              <a:t>?</a:t>
            </a:r>
          </a:p>
          <a:p>
            <a:pPr lvl="1"/>
            <a:r>
              <a:rPr lang="en-US" b="0" dirty="0"/>
              <a:t>P</a:t>
            </a:r>
            <a:r>
              <a:rPr lang="en-US" b="0" dirty="0" smtClean="0"/>
              <a:t>rovide performers with </a:t>
            </a:r>
            <a:r>
              <a:rPr lang="en-US" b="0" dirty="0"/>
              <a:t>initial sample data (Month 3 T&amp;E </a:t>
            </a:r>
            <a:r>
              <a:rPr lang="en-US" b="0" dirty="0" smtClean="0"/>
              <a:t>Deliverable</a:t>
            </a:r>
            <a:r>
              <a:rPr lang="en-US" b="0" dirty="0"/>
              <a:t>) to help support early modeling efforts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5257800"/>
            <a:ext cx="7696200" cy="922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283" y="1191974"/>
            <a:ext cx="6233477" cy="467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 did not improve significantly over sequential trials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1841" y="4434840"/>
            <a:ext cx="26597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Layer 1 -  2 - 3</a:t>
            </a:r>
          </a:p>
          <a:p>
            <a:pPr algn="l"/>
            <a:r>
              <a:rPr lang="en-US" dirty="0" smtClean="0"/>
              <a:t>Medians over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78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Subjects’ responses across sequential trials. 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784955"/>
              </p:ext>
            </p:extLst>
          </p:nvPr>
        </p:nvGraphicFramePr>
        <p:xfrm>
          <a:off x="2057400" y="2057400"/>
          <a:ext cx="6477001" cy="299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889"/>
                <a:gridCol w="2398889"/>
                <a:gridCol w="1679223"/>
              </a:tblGrid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Trial response pattern</a:t>
                      </a:r>
                      <a:endParaRPr lang="en-US" b="1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Percent of trials*</a:t>
                      </a:r>
                      <a:endParaRPr lang="en-US" b="1" dirty="0">
                        <a:latin typeface="+mj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all correct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CCC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24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all</a:t>
                      </a:r>
                      <a:r>
                        <a:rPr lang="en-US" b="0" baseline="0" dirty="0" smtClean="0">
                          <a:latin typeface="+mj-lt"/>
                        </a:rPr>
                        <a:t> incorrect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WWW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54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</a:tr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correct to wrong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CCW, CWW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10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</a:tr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wrong to</a:t>
                      </a:r>
                      <a:r>
                        <a:rPr lang="en-US" b="0" baseline="0" dirty="0" smtClean="0">
                          <a:latin typeface="+mj-lt"/>
                        </a:rPr>
                        <a:t> correct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WCC, WWC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08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flip flop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CWC, WCW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03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29400" y="510540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+mj-lt"/>
              </a:rPr>
              <a:t>*323 total trials</a:t>
            </a:r>
          </a:p>
          <a:p>
            <a:pPr algn="ctr"/>
            <a:r>
              <a:rPr lang="en-US" sz="1050" dirty="0" smtClean="0">
                <a:latin typeface="+mj-lt"/>
              </a:rPr>
              <a:t>See notes for details</a:t>
            </a:r>
            <a:endParaRPr 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0086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caywood\Documents\ICArUS\Matlab\CPD\results\assessment_all_facilitie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5" y="588033"/>
            <a:ext cx="7685437" cy="57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Learning Assessment 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4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9" y="779584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TVD,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997366" y="1050878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51127" y="352339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997365" y="476989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55419" y="4769893"/>
            <a:ext cx="1260144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62562" y="5271447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930" y="5162263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799" y="1107831"/>
            <a:ext cx="8059615" cy="1377462"/>
          </a:xfrm>
        </p:spPr>
        <p:txBody>
          <a:bodyPr/>
          <a:lstStyle/>
          <a:p>
            <a:r>
              <a:rPr lang="en-US" dirty="0" smtClean="0"/>
              <a:t>Subjects were generally satisfied with clarity of directions and software usability</a:t>
            </a:r>
          </a:p>
          <a:p>
            <a:r>
              <a:rPr lang="en-US" dirty="0" smtClean="0"/>
              <a:t>Test question difficulty was rated as fairly high</a:t>
            </a:r>
          </a:p>
          <a:p>
            <a:r>
              <a:rPr lang="en-US" dirty="0" smtClean="0"/>
              <a:t>Engagement was rated slightly low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Subjects had mixed opinions </a:t>
            </a:r>
            <a:r>
              <a:rPr lang="en-US" sz="2400" smtClean="0"/>
              <a:t>about overall </a:t>
            </a:r>
            <a:r>
              <a:rPr lang="en-US" sz="2400" dirty="0"/>
              <a:t>study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83662"/>
              </p:ext>
            </p:extLst>
          </p:nvPr>
        </p:nvGraphicFramePr>
        <p:xfrm>
          <a:off x="633046" y="3019278"/>
          <a:ext cx="8229600" cy="248317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65532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Question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Response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(Scale)*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1417" marR="114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I think the study instructions were easy to understand.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I think the study test questions were easy to understand.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3.6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I think the study test questions were easy to answer.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2.4</a:t>
                      </a:r>
                    </a:p>
                  </a:txBody>
                  <a:tcPr marL="9525" marR="9525" marT="9525" marB="0"/>
                </a:tc>
              </a:tr>
              <a:tr h="2519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I think it was easy to use the computer software during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3.8</a:t>
                      </a:r>
                    </a:p>
                  </a:txBody>
                  <a:tcPr marL="9525" marR="9525" marT="9525" marB="0"/>
                </a:tc>
              </a:tr>
              <a:tr h="24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I think it was easy to input my answers using the probability sliders in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I felt like I was engaged or having fun during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2.7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I felt like I was interested in the study. 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3.2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 I felt bored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2.3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 I felt tired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2.9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99669"/>
              </p:ext>
            </p:extLst>
          </p:nvPr>
        </p:nvGraphicFramePr>
        <p:xfrm>
          <a:off x="5814646" y="5550876"/>
          <a:ext cx="3200400" cy="61290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88648"/>
                <a:gridCol w="577938"/>
                <a:gridCol w="577938"/>
                <a:gridCol w="546276"/>
                <a:gridCol w="609600"/>
              </a:tblGrid>
              <a:tr h="149099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Times New Roman"/>
                        </a:rPr>
                        <a:t>*Response Scale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  <a:tr h="460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Strongly 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(1)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(2)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Neutral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(3)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(4)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Strongly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(5)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Facilities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asked to identify 4 fictitious facilities (Ketchup-, Mustard-, Salt- and Pepper-producing Factories); 2-4 facilities appeared simultaneously in the </a:t>
            </a:r>
            <a:r>
              <a:rPr lang="en-US" dirty="0" smtClean="0"/>
              <a:t>scene.  </a:t>
            </a:r>
            <a:r>
              <a:rPr lang="en-US" dirty="0"/>
              <a:t>A facility was comprised of data from </a:t>
            </a:r>
            <a:r>
              <a:rPr lang="en-US" dirty="0" smtClean="0"/>
              <a:t>multiple layers. </a:t>
            </a:r>
            <a:endParaRPr lang="en-US" dirty="0"/>
          </a:p>
        </p:txBody>
      </p:sp>
      <p:pic>
        <p:nvPicPr>
          <p:cNvPr id="2050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351639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4019550"/>
            <a:ext cx="2621294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 scene with 4 facilities.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86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Data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84738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categories of data were associated with the task (IMINT, SIGINT, and MASINT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sz="1600" b="0" dirty="0"/>
              <a:t>IMINT (Image Intelligence): the location and shape of a building, water features, and the presence or absence of rooftop </a:t>
            </a:r>
            <a:r>
              <a:rPr lang="en-US" sz="1600" b="0" dirty="0" smtClean="0"/>
              <a:t>hardware</a:t>
            </a:r>
            <a:r>
              <a:rPr lang="en-US" sz="1600" b="0" dirty="0"/>
              <a:t>, e.g., a satellite dish</a:t>
            </a:r>
            <a:r>
              <a:rPr lang="en-US" sz="1600" b="0" dirty="0" smtClean="0"/>
              <a:t>.</a:t>
            </a:r>
            <a:endParaRPr lang="en-US" sz="1600" b="0" dirty="0"/>
          </a:p>
          <a:p>
            <a:pPr lvl="1"/>
            <a:r>
              <a:rPr lang="en-US" sz="1600" b="0" dirty="0"/>
              <a:t>SIGINT (Signals Intelligence): intelligence gathered by the interception of signals; each ‘hit’ denotes an intercepted signal at that location (e.g., a government-issued cell phone</a:t>
            </a:r>
            <a:r>
              <a:rPr lang="en-US" sz="1600" b="0" dirty="0" smtClean="0"/>
              <a:t>).</a:t>
            </a:r>
            <a:endParaRPr lang="en-US" sz="1600" b="0" dirty="0"/>
          </a:p>
          <a:p>
            <a:pPr lvl="1"/>
            <a:r>
              <a:rPr lang="en-US" sz="1600" b="0" dirty="0"/>
              <a:t>MASINT (Measurement and Signature Intelligence): chemical intelligence; each ‘hit’ denotes that a chemical (e.g., green or red fungus) has been detected at that location.</a:t>
            </a:r>
          </a:p>
          <a:p>
            <a:endParaRPr lang="en-US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52900"/>
            <a:ext cx="1285875" cy="20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235110"/>
              </p:ext>
            </p:extLst>
          </p:nvPr>
        </p:nvGraphicFramePr>
        <p:xfrm>
          <a:off x="838200" y="4381500"/>
          <a:ext cx="6096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" name="Document" r:id="rId5" imgW="6091402" imgH="1964817" progId="Word.Document.12">
                  <p:embed/>
                </p:oleObj>
              </mc:Choice>
              <mc:Fallback>
                <p:oleObj name="Document" r:id="rId5" imgW="6091402" imgH="1964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381500"/>
                        <a:ext cx="60960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8862"/>
            <a:ext cx="7696200" cy="4884738"/>
          </a:xfrm>
        </p:spPr>
        <p:txBody>
          <a:bodyPr/>
          <a:lstStyle/>
          <a:p>
            <a:r>
              <a:rPr lang="en-US" b="0" dirty="0" smtClean="0"/>
              <a:t>Data </a:t>
            </a:r>
            <a:r>
              <a:rPr lang="en-US" b="0" dirty="0"/>
              <a:t>was </a:t>
            </a:r>
            <a:r>
              <a:rPr lang="en-US" b="0" dirty="0" smtClean="0"/>
              <a:t>presented:</a:t>
            </a:r>
          </a:p>
          <a:p>
            <a:pPr lvl="1"/>
            <a:r>
              <a:rPr lang="en-US" dirty="0" smtClean="0"/>
              <a:t>simultaneously</a:t>
            </a:r>
            <a:r>
              <a:rPr lang="en-US" b="0" dirty="0" smtClean="0"/>
              <a:t> </a:t>
            </a:r>
            <a:r>
              <a:rPr lang="en-US" b="0" dirty="0"/>
              <a:t>(all at once</a:t>
            </a:r>
            <a:r>
              <a:rPr lang="en-US" b="0" dirty="0" smtClean="0"/>
              <a:t>)</a:t>
            </a:r>
          </a:p>
          <a:p>
            <a:pPr lvl="1"/>
            <a:r>
              <a:rPr lang="en-US" dirty="0" smtClean="0"/>
              <a:t>sequentially</a:t>
            </a:r>
            <a:r>
              <a:rPr lang="en-US" b="0" dirty="0" smtClean="0"/>
              <a:t> </a:t>
            </a:r>
            <a:r>
              <a:rPr lang="en-US" b="0" dirty="0"/>
              <a:t>(one layer at a time</a:t>
            </a:r>
            <a:r>
              <a:rPr lang="en-US" b="0" dirty="0" smtClean="0"/>
              <a:t>)</a:t>
            </a:r>
          </a:p>
          <a:p>
            <a:pPr lvl="1"/>
            <a:r>
              <a:rPr lang="en-US" b="0" dirty="0"/>
              <a:t>o</a:t>
            </a:r>
            <a:r>
              <a:rPr lang="en-US" b="0" dirty="0" smtClean="0"/>
              <a:t>r sequentially </a:t>
            </a:r>
            <a:r>
              <a:rPr lang="en-US" b="0" dirty="0"/>
              <a:t>based on </a:t>
            </a:r>
            <a:r>
              <a:rPr lang="en-US" dirty="0"/>
              <a:t>user </a:t>
            </a:r>
            <a:r>
              <a:rPr lang="en-US" dirty="0" smtClean="0"/>
              <a:t>choice</a:t>
            </a:r>
            <a:r>
              <a:rPr lang="en-US" b="0" dirty="0" smtClean="0"/>
              <a:t> </a:t>
            </a:r>
            <a:r>
              <a:rPr lang="en-US" b="0" dirty="0"/>
              <a:t>(participants were </a:t>
            </a:r>
            <a:r>
              <a:rPr lang="en-US" b="0" dirty="0" smtClean="0"/>
              <a:t>given a choice of which data to </a:t>
            </a:r>
            <a:r>
              <a:rPr lang="en-US" b="0" dirty="0"/>
              <a:t>see next).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71600"/>
            <a:ext cx="7696200" cy="4884738"/>
          </a:xfrm>
        </p:spPr>
        <p:txBody>
          <a:bodyPr/>
          <a:lstStyle/>
          <a:p>
            <a:r>
              <a:rPr lang="en-US" dirty="0"/>
              <a:t>The test comprised of a series of multiple-choice questions, and all responses were in the form of likelihoods (e.g., the probability that a particular sector contained a facility).  Participants were asked to either:</a:t>
            </a:r>
          </a:p>
          <a:p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85838"/>
              </p:ext>
            </p:extLst>
          </p:nvPr>
        </p:nvGraphicFramePr>
        <p:xfrm>
          <a:off x="-981074" y="3429000"/>
          <a:ext cx="60960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4" name="Document" r:id="rId4" imgW="6091402" imgH="2631259" progId="Word.Document.12">
                  <p:embed/>
                </p:oleObj>
              </mc:Choice>
              <mc:Fallback>
                <p:oleObj name="Document" r:id="rId4" imgW="6091402" imgH="2631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981074" y="3429000"/>
                        <a:ext cx="6096000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7202" y="2886075"/>
            <a:ext cx="2632452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1. Locate a facility in the scene</a:t>
            </a:r>
            <a:endParaRPr lang="en-US" sz="1400" b="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39135" y="2902972"/>
            <a:ext cx="253306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2. Identify a facility in a sector</a:t>
            </a:r>
            <a:endParaRPr lang="en-US" sz="1400" b="0" i="1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280910"/>
              </p:ext>
            </p:extLst>
          </p:nvPr>
        </p:nvGraphicFramePr>
        <p:xfrm>
          <a:off x="1681163" y="3429000"/>
          <a:ext cx="6091237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5" name="Document" r:id="rId6" imgW="6091402" imgH="2483520" progId="Word.Document.12">
                  <p:embed/>
                </p:oleObj>
              </mc:Choice>
              <mc:Fallback>
                <p:oleObj name="Document" r:id="rId6" imgW="6091402" imgH="2483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1163" y="3429000"/>
                        <a:ext cx="6091237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97123"/>
              </p:ext>
            </p:extLst>
          </p:nvPr>
        </p:nvGraphicFramePr>
        <p:xfrm>
          <a:off x="6477000" y="3429000"/>
          <a:ext cx="2219244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6" name="Bitmap Image" r:id="rId8" imgW="6725589" imgH="6706536" progId="Paint.Picture">
                  <p:embed/>
                </p:oleObj>
              </mc:Choice>
              <mc:Fallback>
                <p:oleObj name="Bitmap Image" r:id="rId8" imgW="6725589" imgH="670653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29000"/>
                        <a:ext cx="2219244" cy="220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5594792"/>
            <a:ext cx="1233030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/>
              <a:t>Example scene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2862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2636" y="2742763"/>
            <a:ext cx="5417290" cy="48847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(1-7) </a:t>
            </a:r>
            <a:r>
              <a:rPr lang="en-US" sz="1400" dirty="0" smtClean="0"/>
              <a:t>When </a:t>
            </a:r>
            <a:r>
              <a:rPr lang="en-US" sz="1400" dirty="0"/>
              <a:t>a sector contains the building </a:t>
            </a:r>
            <a:r>
              <a:rPr lang="en-US" sz="1400" dirty="0" smtClean="0"/>
              <a:t>pictured (e.g.        ), </a:t>
            </a:r>
            <a:r>
              <a:rPr lang="en-US" sz="1400" dirty="0"/>
              <a:t>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(8</a:t>
            </a:r>
            <a:r>
              <a:rPr lang="en-US" sz="1400" dirty="0"/>
              <a:t>) </a:t>
            </a:r>
            <a:r>
              <a:rPr lang="en-US" sz="1400" dirty="0" smtClean="0"/>
              <a:t>When </a:t>
            </a:r>
            <a:r>
              <a:rPr lang="en-US" sz="1400" dirty="0"/>
              <a:t>a sector contains water,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</a:t>
            </a:r>
            <a:r>
              <a:rPr lang="en-US" sz="1400" dirty="0" smtClean="0"/>
              <a:t>9) When </a:t>
            </a:r>
            <a:r>
              <a:rPr lang="en-US" sz="1400" dirty="0"/>
              <a:t>any building in a sector contains the hardware pictured,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(10) </a:t>
            </a:r>
            <a:r>
              <a:rPr lang="en-US" sz="1400" dirty="0" smtClean="0"/>
              <a:t>When </a:t>
            </a:r>
            <a:r>
              <a:rPr lang="en-US" sz="1400" dirty="0"/>
              <a:t>a sector contains SIGINT,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(11) When </a:t>
            </a:r>
            <a:r>
              <a:rPr lang="en-US" sz="1400" dirty="0"/>
              <a:t>a sector contains MASINT1,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</a:t>
            </a:r>
            <a:r>
              <a:rPr lang="en-US" sz="1400" dirty="0" smtClean="0"/>
              <a:t>12) </a:t>
            </a:r>
            <a:r>
              <a:rPr lang="en-US" sz="1400" dirty="0"/>
              <a:t>When a sector contains </a:t>
            </a:r>
            <a:r>
              <a:rPr lang="en-US" sz="1400" dirty="0" smtClean="0"/>
              <a:t>MASINT2, </a:t>
            </a:r>
            <a:r>
              <a:rPr lang="en-US" sz="1400" dirty="0"/>
              <a:t>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IMINT.jpg"/>
          <p:cNvPicPr/>
          <p:nvPr/>
        </p:nvPicPr>
        <p:blipFill>
          <a:blip r:embed="rId3" cstate="print"/>
          <a:srcRect l="35475" t="35000" r="55805" b="51651"/>
          <a:stretch>
            <a:fillRect/>
          </a:stretch>
        </p:blipFill>
        <p:spPr>
          <a:xfrm>
            <a:off x="5393527" y="2702833"/>
            <a:ext cx="313430" cy="3604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4972" y="3780443"/>
            <a:ext cx="2030442" cy="13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64972" y="3204227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Subject</a:t>
            </a:r>
            <a:br>
              <a:rPr lang="en-US" sz="1400" dirty="0" smtClean="0"/>
            </a:br>
            <a:r>
              <a:rPr lang="en-US" sz="1400" dirty="0" smtClean="0"/>
              <a:t>Response: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910" y="1179861"/>
            <a:ext cx="830489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/>
              <a:t>In an attempt to separate </a:t>
            </a:r>
            <a:r>
              <a:rPr lang="en-US" i="1" dirty="0" smtClean="0"/>
              <a:t>learning </a:t>
            </a:r>
            <a:r>
              <a:rPr lang="en-US" dirty="0" smtClean="0"/>
              <a:t>from </a:t>
            </a:r>
            <a:r>
              <a:rPr lang="en-US" i="1" dirty="0" smtClean="0"/>
              <a:t>inference</a:t>
            </a:r>
            <a:r>
              <a:rPr lang="en-US" dirty="0" smtClean="0"/>
              <a:t>, we also asked each participant to explicitly state feature-category relationships in a series of learning assessment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7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Training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trained via statistical learning (partially-annotated examples of each facility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0" dirty="0"/>
              <a:t>Annotation: 48 examples of each facility were presented, 16 at a </a:t>
            </a:r>
            <a:r>
              <a:rPr lang="en-US" b="0" dirty="0" smtClean="0"/>
              <a:t>time.</a:t>
            </a:r>
            <a:endParaRPr lang="en-US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8331"/>
            <a:ext cx="4343400" cy="295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7400" y="4038600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Training via example (16 instances of a Ketchup Factory shown; IMINT only).</a:t>
            </a:r>
          </a:p>
        </p:txBody>
      </p:sp>
    </p:spTree>
    <p:extLst>
      <p:ext uri="{BB962C8B-B14F-4D97-AF65-F5344CB8AC3E}">
        <p14:creationId xmlns:p14="http://schemas.microsoft.com/office/powerpoint/2010/main" val="28516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40A4F0362EB43B440C1B0A276729E" ma:contentTypeVersion="0" ma:contentTypeDescription="Create a new document." ma:contentTypeScope="" ma:versionID="31d70e330d91d90f1ea1b5f89448dd3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1E5F6-85AB-45EB-8FFC-042EC0C55FC2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8B471-4FA0-4672-9341-5C387D4F1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2434</TotalTime>
  <Words>2601</Words>
  <Application>Microsoft Office PowerPoint</Application>
  <PresentationFormat>On-screen Show (4:3)</PresentationFormat>
  <Paragraphs>396</Paragraphs>
  <Slides>34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mitrebriefing_2_2009</vt:lpstr>
      <vt:lpstr>Document</vt:lpstr>
      <vt:lpstr>Bitmap Image</vt:lpstr>
      <vt:lpstr>ICArUS Pilot Study 1: Facility Identification</vt:lpstr>
      <vt:lpstr>Overview</vt:lpstr>
      <vt:lpstr>Goals</vt:lpstr>
      <vt:lpstr>Methods: Facilities</vt:lpstr>
      <vt:lpstr>Methods: Data</vt:lpstr>
      <vt:lpstr>Methods: Questions</vt:lpstr>
      <vt:lpstr>Methods: Questions</vt:lpstr>
      <vt:lpstr>Methods: Questions</vt:lpstr>
      <vt:lpstr>Methods: Training</vt:lpstr>
      <vt:lpstr>Methods: Structure</vt:lpstr>
      <vt:lpstr>What was analyzed?</vt:lpstr>
      <vt:lpstr>Metrics</vt:lpstr>
      <vt:lpstr>Subjects learned to categorize facilities </vt:lpstr>
      <vt:lpstr>Evaluating participant performance using KLD/TVD</vt:lpstr>
      <vt:lpstr>KLD/TVD, Median performance</vt:lpstr>
      <vt:lpstr>KLD, Individual performance</vt:lpstr>
      <vt:lpstr>What types of training supported learning?</vt:lpstr>
      <vt:lpstr>Subject judgments were much less peaked than the normative solution</vt:lpstr>
      <vt:lpstr>Subjects fell into two response groups</vt:lpstr>
      <vt:lpstr>In user choice trials, almost all subjects chose the more informative layer, but multiple strategies were employed </vt:lpstr>
      <vt:lpstr>Participants learned conservatively</vt:lpstr>
      <vt:lpstr>Conclusions</vt:lpstr>
      <vt:lpstr>PowerPoint Presentation</vt:lpstr>
      <vt:lpstr>Training</vt:lpstr>
      <vt:lpstr>Response strategies</vt:lpstr>
      <vt:lpstr>KLD exaggerated the effect of mistakes</vt:lpstr>
      <vt:lpstr>Experiment 1: Detailed Structure</vt:lpstr>
      <vt:lpstr>Structure Key</vt:lpstr>
      <vt:lpstr>Performance in sequential trials was not significantly different from simultaneous or user choice</vt:lpstr>
      <vt:lpstr>Subjects did not improve significantly over sequential trials</vt:lpstr>
      <vt:lpstr>Subjects’ responses across sequential trials. </vt:lpstr>
      <vt:lpstr>Feature Learning Assessment Responses</vt:lpstr>
      <vt:lpstr>TVD, Individual performance</vt:lpstr>
      <vt:lpstr>Subjects had mixed opinions about overall study 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ICArUS Pilot Study: Facility Identification</dc:title>
  <dc:creator>Michael S. Fine</dc:creator>
  <cp:lastModifiedBy>Michael S. Fine</cp:lastModifiedBy>
  <cp:revision>263</cp:revision>
  <dcterms:created xsi:type="dcterms:W3CDTF">2011-04-21T13:44:01Z</dcterms:created>
  <dcterms:modified xsi:type="dcterms:W3CDTF">2011-06-07T13:03:46Z</dcterms:modified>
</cp:coreProperties>
</file>