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1" r:id="rId4"/>
  </p:sldMasterIdLst>
  <p:notesMasterIdLst>
    <p:notesMasterId r:id="rId41"/>
  </p:notesMasterIdLst>
  <p:sldIdLst>
    <p:sldId id="256" r:id="rId5"/>
    <p:sldId id="284" r:id="rId6"/>
    <p:sldId id="257" r:id="rId7"/>
    <p:sldId id="259" r:id="rId8"/>
    <p:sldId id="258" r:id="rId9"/>
    <p:sldId id="264" r:id="rId10"/>
    <p:sldId id="316" r:id="rId11"/>
    <p:sldId id="300" r:id="rId12"/>
    <p:sldId id="261" r:id="rId13"/>
    <p:sldId id="262" r:id="rId14"/>
    <p:sldId id="282" r:id="rId15"/>
    <p:sldId id="269" r:id="rId16"/>
    <p:sldId id="270" r:id="rId17"/>
    <p:sldId id="281" r:id="rId18"/>
    <p:sldId id="288" r:id="rId19"/>
    <p:sldId id="290" r:id="rId20"/>
    <p:sldId id="274" r:id="rId21"/>
    <p:sldId id="314" r:id="rId22"/>
    <p:sldId id="302" r:id="rId23"/>
    <p:sldId id="299" r:id="rId24"/>
    <p:sldId id="315" r:id="rId25"/>
    <p:sldId id="28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F81668-9D77-4A97-B509-39E798597517}">
          <p14:sldIdLst>
            <p14:sldId id="256"/>
            <p14:sldId id="284"/>
            <p14:sldId id="257"/>
          </p14:sldIdLst>
        </p14:section>
        <p14:section name="Methods" id="{A9DB2EFE-0824-4FDE-80A0-E4D54D1E44C2}">
          <p14:sldIdLst>
            <p14:sldId id="259"/>
            <p14:sldId id="258"/>
            <p14:sldId id="264"/>
            <p14:sldId id="316"/>
            <p14:sldId id="300"/>
            <p14:sldId id="261"/>
            <p14:sldId id="262"/>
          </p14:sldIdLst>
        </p14:section>
        <p14:section name="Results" id="{2C958BF0-D9B4-43EB-A671-B30BA99249C7}">
          <p14:sldIdLst>
            <p14:sldId id="282"/>
            <p14:sldId id="269"/>
            <p14:sldId id="270"/>
            <p14:sldId id="281"/>
            <p14:sldId id="288"/>
            <p14:sldId id="290"/>
            <p14:sldId id="274"/>
            <p14:sldId id="314"/>
            <p14:sldId id="302"/>
            <p14:sldId id="299"/>
            <p14:sldId id="315"/>
            <p14:sldId id="286"/>
          </p14:sldIdLst>
        </p14:section>
        <p14:section name="Backup" id="{7D6117F1-838F-4C48-B7C1-E088F64C897B}">
          <p14:sldIdLst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F035"/>
    <a:srgbClr val="FCAEF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8" autoAdjust="0"/>
    <p:restoredTop sz="90366" autoAdjust="0"/>
  </p:normalViewPr>
  <p:slideViewPr>
    <p:cSldViewPr snapToGrid="0">
      <p:cViewPr varScale="1">
        <p:scale>
          <a:sx n="69" d="100"/>
          <a:sy n="69" d="100"/>
        </p:scale>
        <p:origin x="-62" y="-16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beltz\Documents\PROJECTS\ICARUS\Challenge%20Problem%20Design%20(CPD)\PilotStudy\Data%20Analysis\allscores_5May201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beltz\Documents\PROJECTS\ICARUS\Challenge%20Problem%20Design%20(CPD)\PilotStudy\Data%20Analysis\allscores_5May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Subject response time and performance</a:t>
            </a:r>
            <a:endParaRPr lang="en-US" sz="12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Sheet2!$M$1</c:f>
              <c:strCache>
                <c:ptCount val="1"/>
                <c:pt idx="0">
                  <c:v>KLDnh (mean)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trendline>
            <c:spPr>
              <a:ln>
                <a:solidFill>
                  <a:schemeClr val="tx2">
                    <a:lumMod val="75000"/>
                  </a:schemeClr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9.7601487314085744E-2"/>
                  <c:y val="0.16866630043337605"/>
                </c:manualLayout>
              </c:layout>
              <c:tx>
                <c:rich>
                  <a:bodyPr/>
                  <a:lstStyle/>
                  <a:p>
                    <a:pPr>
                      <a:defRPr sz="800"/>
                    </a:pPr>
                    <a:r>
                      <a:rPr lang="en-US" sz="800"/>
                      <a:t>r = -.56, R</a:t>
                    </a:r>
                    <a:r>
                      <a:rPr lang="en-US" sz="800" baseline="30000"/>
                      <a:t>2</a:t>
                    </a:r>
                    <a:r>
                      <a:rPr lang="en-US" sz="800"/>
                      <a:t> = .31, p &lt; .01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Sheet2!$L$2:$L$20</c:f>
              <c:numCache>
                <c:formatCode>0.00</c:formatCode>
                <c:ptCount val="19"/>
                <c:pt idx="0">
                  <c:v>12.8654090909091</c:v>
                </c:pt>
                <c:pt idx="1">
                  <c:v>14.8147272727273</c:v>
                </c:pt>
                <c:pt idx="2">
                  <c:v>26.240977272727299</c:v>
                </c:pt>
                <c:pt idx="3">
                  <c:v>66.556840909090894</c:v>
                </c:pt>
                <c:pt idx="4">
                  <c:v>26.230818181818201</c:v>
                </c:pt>
                <c:pt idx="5">
                  <c:v>22.841068181818201</c:v>
                </c:pt>
                <c:pt idx="6">
                  <c:v>46.274500000000003</c:v>
                </c:pt>
                <c:pt idx="7">
                  <c:v>36.300340909090899</c:v>
                </c:pt>
                <c:pt idx="8">
                  <c:v>29.796954545454501</c:v>
                </c:pt>
                <c:pt idx="9">
                  <c:v>39.8066590909091</c:v>
                </c:pt>
                <c:pt idx="10">
                  <c:v>53.588204545454502</c:v>
                </c:pt>
                <c:pt idx="11">
                  <c:v>31.458090909090899</c:v>
                </c:pt>
                <c:pt idx="12">
                  <c:v>15.444750000000001</c:v>
                </c:pt>
                <c:pt idx="13">
                  <c:v>23.128863636363601</c:v>
                </c:pt>
                <c:pt idx="14">
                  <c:v>26.575659090909099</c:v>
                </c:pt>
                <c:pt idx="15">
                  <c:v>35.896613636363597</c:v>
                </c:pt>
                <c:pt idx="16">
                  <c:v>25.886477272727301</c:v>
                </c:pt>
                <c:pt idx="17">
                  <c:v>36.160249999999998</c:v>
                </c:pt>
                <c:pt idx="18">
                  <c:v>90.743431818181804</c:v>
                </c:pt>
              </c:numCache>
            </c:numRef>
          </c:xVal>
          <c:yVal>
            <c:numRef>
              <c:f>Sheet2!$M$2:$M$20</c:f>
              <c:numCache>
                <c:formatCode>General</c:formatCode>
                <c:ptCount val="19"/>
                <c:pt idx="0">
                  <c:v>3.53773860227273</c:v>
                </c:pt>
                <c:pt idx="1">
                  <c:v>2.9554149999999999</c:v>
                </c:pt>
                <c:pt idx="2">
                  <c:v>3.2609386343181801</c:v>
                </c:pt>
                <c:pt idx="3">
                  <c:v>2.0802136363636401</c:v>
                </c:pt>
                <c:pt idx="4">
                  <c:v>3.0678547727272698</c:v>
                </c:pt>
                <c:pt idx="5">
                  <c:v>3.0245313636363602</c:v>
                </c:pt>
                <c:pt idx="6">
                  <c:v>2.44631681818182</c:v>
                </c:pt>
                <c:pt idx="7">
                  <c:v>3.13423032318182</c:v>
                </c:pt>
                <c:pt idx="8">
                  <c:v>2.88229863636364</c:v>
                </c:pt>
                <c:pt idx="9">
                  <c:v>2.65895833886364</c:v>
                </c:pt>
                <c:pt idx="10">
                  <c:v>1.9222645909090901</c:v>
                </c:pt>
                <c:pt idx="11">
                  <c:v>2.6901343415909098</c:v>
                </c:pt>
                <c:pt idx="12">
                  <c:v>4.05090752931818</c:v>
                </c:pt>
                <c:pt idx="13">
                  <c:v>3.2201043181818201</c:v>
                </c:pt>
                <c:pt idx="14">
                  <c:v>3.5804305418181799</c:v>
                </c:pt>
                <c:pt idx="15">
                  <c:v>3.5775151590909098</c:v>
                </c:pt>
                <c:pt idx="16">
                  <c:v>2.8439000000000001</c:v>
                </c:pt>
                <c:pt idx="17">
                  <c:v>2.9373014590909099</c:v>
                </c:pt>
                <c:pt idx="18">
                  <c:v>2.92605022727273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121472"/>
        <c:axId val="168123392"/>
      </c:scatterChart>
      <c:valAx>
        <c:axId val="168121472"/>
        <c:scaling>
          <c:orientation val="minMax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Average trial </a:t>
                </a:r>
                <a:r>
                  <a:rPr lang="en-US" dirty="0" smtClean="0"/>
                  <a:t>response time </a:t>
                </a:r>
                <a:r>
                  <a:rPr lang="en-US" dirty="0"/>
                  <a:t>(</a:t>
                </a:r>
                <a:r>
                  <a:rPr lang="en-US" dirty="0" err="1"/>
                  <a:t>secs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168123392"/>
        <c:crosses val="autoZero"/>
        <c:crossBetween val="midCat"/>
        <c:majorUnit val="10"/>
      </c:valAx>
      <c:valAx>
        <c:axId val="168123392"/>
        <c:scaling>
          <c:orientation val="minMax"/>
          <c:min val="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8121472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Subject reliance</a:t>
            </a:r>
            <a:r>
              <a:rPr lang="en-US" sz="1200" baseline="0" dirty="0" smtClean="0"/>
              <a:t> on GUI normalization</a:t>
            </a:r>
            <a:endParaRPr lang="en-US" sz="12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dPt>
            <c:idx val="14"/>
            <c:marker>
              <c:spPr>
                <a:solidFill>
                  <a:srgbClr val="C00000"/>
                </a:solidFill>
                <a:ln>
                  <a:noFill/>
                </a:ln>
              </c:spPr>
            </c:marker>
            <c:bubble3D val="0"/>
          </c:dPt>
          <c:trendline>
            <c:spPr>
              <a:ln>
                <a:solidFill>
                  <a:srgbClr val="00206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7.9954724409448813E-2"/>
                  <c:y val="0.44441707867911862"/>
                </c:manualLayout>
              </c:layout>
              <c:tx>
                <c:rich>
                  <a:bodyPr/>
                  <a:lstStyle/>
                  <a:p>
                    <a:pPr>
                      <a:defRPr sz="800"/>
                    </a:pPr>
                    <a:r>
                      <a:rPr lang="en-US" sz="800"/>
                      <a:t>r = .16, R</a:t>
                    </a:r>
                    <a:r>
                      <a:rPr lang="en-US" sz="800" baseline="30000"/>
                      <a:t>2</a:t>
                    </a:r>
                    <a:r>
                      <a:rPr lang="en-US" sz="800"/>
                      <a:t> = .03, p &lt; .01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Sheet2!$O$2:$O$20</c:f>
              <c:numCache>
                <c:formatCode>0.00</c:formatCode>
                <c:ptCount val="19"/>
                <c:pt idx="0">
                  <c:v>0.422045454545454</c:v>
                </c:pt>
                <c:pt idx="1">
                  <c:v>0.34</c:v>
                </c:pt>
                <c:pt idx="2">
                  <c:v>0.234545454545455</c:v>
                </c:pt>
                <c:pt idx="3">
                  <c:v>2.27272727272727E-4</c:v>
                </c:pt>
                <c:pt idx="4">
                  <c:v>0.30545454545454598</c:v>
                </c:pt>
                <c:pt idx="5">
                  <c:v>0.212272727272727</c:v>
                </c:pt>
                <c:pt idx="6">
                  <c:v>0.16750000000000001</c:v>
                </c:pt>
                <c:pt idx="7">
                  <c:v>0.45500000000000002</c:v>
                </c:pt>
                <c:pt idx="8">
                  <c:v>0.27590909090909099</c:v>
                </c:pt>
                <c:pt idx="9">
                  <c:v>0</c:v>
                </c:pt>
                <c:pt idx="10">
                  <c:v>0.22750000000000001</c:v>
                </c:pt>
                <c:pt idx="11">
                  <c:v>0.140454545454545</c:v>
                </c:pt>
                <c:pt idx="12">
                  <c:v>0.45136363636363602</c:v>
                </c:pt>
                <c:pt idx="13">
                  <c:v>0</c:v>
                </c:pt>
                <c:pt idx="14">
                  <c:v>0</c:v>
                </c:pt>
                <c:pt idx="15">
                  <c:v>6.8181818181818198E-4</c:v>
                </c:pt>
                <c:pt idx="16">
                  <c:v>0.15613636363636399</c:v>
                </c:pt>
                <c:pt idx="17">
                  <c:v>0.201136363636364</c:v>
                </c:pt>
                <c:pt idx="18">
                  <c:v>5.9090909090909098E-3</c:v>
                </c:pt>
              </c:numCache>
            </c:numRef>
          </c:xVal>
          <c:yVal>
            <c:numRef>
              <c:f>Sheet2!$P$2:$P$20</c:f>
              <c:numCache>
                <c:formatCode>General</c:formatCode>
                <c:ptCount val="19"/>
                <c:pt idx="0">
                  <c:v>3.53773860227273</c:v>
                </c:pt>
                <c:pt idx="1">
                  <c:v>2.9554149999999999</c:v>
                </c:pt>
                <c:pt idx="2">
                  <c:v>3.2609386343181801</c:v>
                </c:pt>
                <c:pt idx="3">
                  <c:v>2.0802136363636401</c:v>
                </c:pt>
                <c:pt idx="4">
                  <c:v>3.0678547727272698</c:v>
                </c:pt>
                <c:pt idx="5">
                  <c:v>3.0245313636363602</c:v>
                </c:pt>
                <c:pt idx="6">
                  <c:v>2.44631681818182</c:v>
                </c:pt>
                <c:pt idx="7">
                  <c:v>3.13423032318182</c:v>
                </c:pt>
                <c:pt idx="8">
                  <c:v>2.88229863636364</c:v>
                </c:pt>
                <c:pt idx="9">
                  <c:v>2.65895833886364</c:v>
                </c:pt>
                <c:pt idx="10">
                  <c:v>1.9222645909090901</c:v>
                </c:pt>
                <c:pt idx="11">
                  <c:v>2.6901343415909098</c:v>
                </c:pt>
                <c:pt idx="12">
                  <c:v>4.05090752931818</c:v>
                </c:pt>
                <c:pt idx="13">
                  <c:v>3.2201043181818201</c:v>
                </c:pt>
                <c:pt idx="14">
                  <c:v>3.5804305418181799</c:v>
                </c:pt>
                <c:pt idx="15">
                  <c:v>3.5775151590909098</c:v>
                </c:pt>
                <c:pt idx="16">
                  <c:v>2.8439000000000001</c:v>
                </c:pt>
                <c:pt idx="17">
                  <c:v>2.9373014590909099</c:v>
                </c:pt>
                <c:pt idx="18">
                  <c:v>2.92605022727273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723904"/>
        <c:axId val="159725824"/>
      </c:scatterChart>
      <c:valAx>
        <c:axId val="159723904"/>
        <c:scaling>
          <c:orientation val="minMax"/>
          <c:max val="0.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Normalization compensation %</a:t>
                </a:r>
              </a:p>
            </c:rich>
          </c:tx>
          <c:layout/>
          <c:overlay val="0"/>
        </c:title>
        <c:numFmt formatCode="0.00" sourceLinked="0"/>
        <c:majorTickMark val="out"/>
        <c:minorTickMark val="none"/>
        <c:tickLblPos val="nextTo"/>
        <c:crossAx val="159725824"/>
        <c:crosses val="autoZero"/>
        <c:crossBetween val="midCat"/>
      </c:valAx>
      <c:valAx>
        <c:axId val="15972582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9723904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3BB4B371-47EF-4F94-805C-A1A2AA5EDD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2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9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0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4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8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8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Average </a:t>
            </a:r>
            <a:r>
              <a:rPr lang="en-US" b="1" dirty="0" err="1" smtClean="0"/>
              <a:t>Gini</a:t>
            </a:r>
            <a:r>
              <a:rPr lang="en-US" b="1" dirty="0" smtClean="0"/>
              <a:t> Coefficient</a:t>
            </a:r>
            <a:r>
              <a:rPr lang="en-US" b="1" baseline="0" dirty="0" smtClean="0"/>
              <a:t> per subject </a:t>
            </a:r>
          </a:p>
          <a:p>
            <a:r>
              <a:rPr lang="en-US" b="0" baseline="0" dirty="0" smtClean="0"/>
              <a:t>Sequential and simultaneous layer trials in phases 19 and 20</a:t>
            </a:r>
            <a:endParaRPr lang="en-US" baseline="0" dirty="0" smtClean="0"/>
          </a:p>
          <a:p>
            <a:r>
              <a:rPr lang="en-US" baseline="0" dirty="0" smtClean="0"/>
              <a:t>The average human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 (mean = .41) is significantly less than the normative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 (mean = .90) (p &lt; .01, t = -10.98, </a:t>
            </a:r>
            <a:r>
              <a:rPr lang="en-US" baseline="0" dirty="0" err="1" smtClean="0"/>
              <a:t>df</a:t>
            </a:r>
            <a:r>
              <a:rPr lang="en-US" baseline="0" dirty="0" smtClean="0"/>
              <a:t> = 18). Means drawn as dashed lines. </a:t>
            </a:r>
            <a:r>
              <a:rPr lang="en-US" baseline="0" smtClean="0"/>
              <a:t>Upper group: </a:t>
            </a:r>
            <a:r>
              <a:rPr lang="en-US" baseline="0" dirty="0" smtClean="0"/>
              <a:t>subjects 6, 13, 15.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AB2B-31B7-44D2-94CF-45524227B0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56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7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will be left at end</a:t>
            </a:r>
            <a:r>
              <a:rPr lang="en-US" baseline="0" dirty="0" smtClean="0"/>
              <a:t> for discussion and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56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1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97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667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48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*Analyzed the sequential trials of phases 19 and 20. Each trial contained three likelihood distributions </a:t>
            </a:r>
            <a:r>
              <a:rPr lang="en-US" baseline="0" dirty="0" smtClean="0"/>
              <a:t>at t1, t2, and t3. </a:t>
            </a:r>
          </a:p>
          <a:p>
            <a:r>
              <a:rPr lang="en-US" baseline="0" dirty="0" smtClean="0"/>
              <a:t>The highest % option for a given distribution was considered the subjects ‘most likely’ answer (e.g. for the distribution [.20 .60 .10 .10.] , option B was the subjects most likely). </a:t>
            </a:r>
          </a:p>
          <a:p>
            <a:r>
              <a:rPr lang="en-US" baseline="0" dirty="0" smtClean="0"/>
              <a:t>The subjects’ ‘most likely’ responses were compared to the actual test ‘specified answer’ to determine if the subject was “correct” or “wrong”. (i.e. Correct if ‘most likely’ answer= ‘specified answer’. Wrong if most likely != specified answer)</a:t>
            </a:r>
          </a:p>
          <a:p>
            <a:r>
              <a:rPr lang="en-US" baseline="0" dirty="0" smtClean="0"/>
              <a:t>The patterns of ‘most likely’ responses across t1, t2, and t3 were categorized as </a:t>
            </a:r>
          </a:p>
          <a:p>
            <a:r>
              <a:rPr lang="en-US" baseline="0" dirty="0" smtClean="0"/>
              <a:t>	all correct: t1 = correct t2 = correct t3 = correct</a:t>
            </a:r>
          </a:p>
          <a:p>
            <a:r>
              <a:rPr lang="en-US" baseline="0" dirty="0" smtClean="0"/>
              <a:t>	all wrong: t1 = wrong t2 = wrong t3 = wrong</a:t>
            </a:r>
          </a:p>
          <a:p>
            <a:r>
              <a:rPr lang="en-US" baseline="0" dirty="0" smtClean="0"/>
              <a:t>	correct to wrong: t1 = correct, t2 = correct, t3 = wrong OR t1 = correct, t2 = wrong, t3 = wrong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wrong to correct : t1 = wrong, t2 = correct, t3 = correct OR t1 = wrong, t2 = wrong, t3 = correct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flip flop : t1 = correct, t2 = wrong, t3 = correct OR t1 = wrong, t2 = correct, t3 = wrong</a:t>
            </a:r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AB2B-31B7-44D2-94CF-45524227B0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32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sng" dirty="0" smtClean="0"/>
              <a:t>Subjects’ reliance on GUI normalization and performance</a:t>
            </a:r>
          </a:p>
          <a:p>
            <a:r>
              <a:rPr lang="en-US" i="1" dirty="0" smtClean="0"/>
              <a:t>Normalization</a:t>
            </a:r>
            <a:r>
              <a:rPr lang="en-US" i="1" baseline="0" dirty="0" smtClean="0"/>
              <a:t> compensation %: </a:t>
            </a:r>
            <a:r>
              <a:rPr lang="en-US" i="0" baseline="0" dirty="0" smtClean="0"/>
              <a:t>I</a:t>
            </a:r>
            <a:r>
              <a:rPr lang="en-US" baseline="0" dirty="0" smtClean="0"/>
              <a:t>s a measure of how much the graphical user interface (GUI) automatically normalized participants’ responses to 100%. This number is the average % per trial that the GUI “compensated” for the participants raw probability inputs. 0% represents participants who either a) manually normalized their responses to 100% or b) did not change the default GUI sliders on a trial. Values &gt; 0% represent the GUI reducing the participants’ raw inputs by x% on average. </a:t>
            </a:r>
          </a:p>
          <a:p>
            <a:endParaRPr lang="en-US" dirty="0" smtClean="0"/>
          </a:p>
          <a:p>
            <a:r>
              <a:rPr lang="en-US" dirty="0" smtClean="0"/>
              <a:t>Things to note: </a:t>
            </a:r>
          </a:p>
          <a:p>
            <a:r>
              <a:rPr lang="en-US" dirty="0" smtClean="0"/>
              <a:t>Five participants had normalization values ~ 0% . Of those five, four</a:t>
            </a:r>
            <a:r>
              <a:rPr lang="en-US" baseline="0" dirty="0" smtClean="0"/>
              <a:t> </a:t>
            </a:r>
            <a:r>
              <a:rPr lang="en-US" dirty="0" smtClean="0"/>
              <a:t>participants did actually move the sliders on</a:t>
            </a:r>
            <a:r>
              <a:rPr lang="en-US" baseline="0" dirty="0" smtClean="0"/>
              <a:t> all trials so they manually normalized their responses. </a:t>
            </a:r>
            <a:r>
              <a:rPr lang="en-US" dirty="0" smtClean="0"/>
              <a:t> The fifth participant (the red dot, S18) had a KLD = 3.58 and also had the</a:t>
            </a:r>
            <a:r>
              <a:rPr lang="en-US" baseline="0" dirty="0" smtClean="0"/>
              <a:t> highest percent of trials (23%) that they did not change the default slider values. This participant, therefore, “did not know” an answer for roughly a quarter of all their trials and might be considered an outlier.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42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07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participants did select the “strongly” options (1 or 5) on some questions so the entire scale was used. </a:t>
            </a:r>
          </a:p>
          <a:p>
            <a:r>
              <a:rPr lang="en-US" dirty="0" smtClean="0"/>
              <a:t>No statistical</a:t>
            </a:r>
            <a:r>
              <a:rPr lang="en-US" baseline="0" dirty="0" smtClean="0"/>
              <a:t> power or confidence to these numbers. They are simply rough guidelines as to what direction participants were leaning in their opinions. </a:t>
            </a:r>
            <a:endParaRPr lang="en-US" dirty="0" smtClean="0"/>
          </a:p>
          <a:p>
            <a:r>
              <a:rPr lang="en-US" dirty="0" smtClean="0"/>
              <a:t>Subjects</a:t>
            </a:r>
            <a:r>
              <a:rPr lang="en-US" baseline="0" dirty="0" smtClean="0"/>
              <a:t> usually did not feel engaged or like they were having fun. </a:t>
            </a:r>
          </a:p>
          <a:p>
            <a:r>
              <a:rPr lang="en-US" baseline="0" dirty="0" smtClean="0"/>
              <a:t>Test questions were easy to understand…not so easy to answer</a:t>
            </a:r>
          </a:p>
          <a:p>
            <a:r>
              <a:rPr lang="en-US" baseline="0" dirty="0" smtClean="0"/>
              <a:t>Computer software and sliders were slightly positive and neutral respectively</a:t>
            </a:r>
          </a:p>
          <a:p>
            <a:r>
              <a:rPr lang="en-US" baseline="0" dirty="0" smtClean="0"/>
              <a:t>Subjects felt slightly tired, but not overly bored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45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2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020888" y="0"/>
            <a:ext cx="341312" cy="6858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362200" y="0"/>
            <a:ext cx="67818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55838" y="4189413"/>
            <a:ext cx="4602162" cy="763587"/>
          </a:xfrm>
        </p:spPr>
        <p:txBody>
          <a:bodyPr anchor="t" anchorCtr="0"/>
          <a:lstStyle>
            <a:lvl1pPr marL="0" indent="0">
              <a:buFont typeface="Monotype Sorts" pitchFamily="2" charset="2"/>
              <a:buNone/>
              <a:defRPr b="0">
                <a:latin typeface="+mn-lt"/>
              </a:defRPr>
            </a:lvl1pPr>
          </a:lstStyle>
          <a:p>
            <a:r>
              <a:rPr lang="en-US" altLang="en-US" dirty="0" smtClean="0"/>
              <a:t>Click to enter subtitle here</a:t>
            </a:r>
            <a:endParaRPr lang="en-US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6418262"/>
            <a:ext cx="1158875" cy="363538"/>
          </a:xfrm>
          <a:prstGeom prst="rect">
            <a:avLst/>
          </a:prstGeom>
          <a:noFill/>
        </p:spPr>
      </p:pic>
      <p:sp>
        <p:nvSpPr>
          <p:cNvPr id="9224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09800" y="2286000"/>
            <a:ext cx="6477000" cy="114300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800"/>
              </a:lnSpc>
              <a:defRPr sz="400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035619" y="6596063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932241" y="6535579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432550" y="381000"/>
            <a:ext cx="1924050" cy="5799138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60400" y="381000"/>
            <a:ext cx="5619750" cy="5799138"/>
          </a:xfrm>
        </p:spPr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1295400"/>
            <a:ext cx="7696200" cy="4884738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enter text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3400"/>
              </a:lnSpc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 </a:t>
            </a:r>
            <a:fld id="{B9AE4E6B-A92F-4F57-91B7-F22BFFFFB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04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847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90" y="1535113"/>
            <a:ext cx="38114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89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85800" y="2201862"/>
            <a:ext cx="38100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648200" y="2201862"/>
            <a:ext cx="38862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3008313" cy="7493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685800"/>
            <a:ext cx="5111750" cy="5440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dirty="0" smtClean="0"/>
              <a:t>Click To enter text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5913" y="64008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Aft>
                <a:spcPct val="0"/>
              </a:spcAft>
              <a:buClrTx/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Page  </a:t>
            </a:r>
            <a:fld id="{E40CCABB-9BBC-49C5-99B3-2E0B57D184A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670800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685800" y="6400800"/>
            <a:ext cx="7696200" cy="0"/>
          </a:xfrm>
          <a:prstGeom prst="line">
            <a:avLst/>
          </a:prstGeom>
          <a:noFill/>
          <a:ln w="63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825" y="6489700"/>
            <a:ext cx="804863" cy="252413"/>
          </a:xfrm>
          <a:prstGeom prst="rect">
            <a:avLst/>
          </a:prstGeom>
          <a:noFill/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886700" y="0"/>
            <a:ext cx="1257300" cy="220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594877" y="6629400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1" name="Rectangle 10"/>
          <p:cNvSpPr/>
          <p:nvPr/>
        </p:nvSpPr>
        <p:spPr>
          <a:xfrm>
            <a:off x="3861241" y="6553200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enter text 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 baseline="0">
          <a:solidFill>
            <a:srgbClr val="000099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9pPr>
    </p:titleStyle>
    <p:bodyStyle>
      <a:lvl1pPr marL="227013" indent="-227013" algn="l" rtl="0" eaLnBrk="1" fontAlgn="base" hangingPunct="1">
        <a:lnSpc>
          <a:spcPts val="22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FDAA03"/>
        </a:buClr>
        <a:buFont typeface="Arial" pitchFamily="34" charset="0"/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1" fontAlgn="base" hangingPunct="1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■"/>
        <a:defRPr sz="1600" b="1">
          <a:solidFill>
            <a:schemeClr val="tx1"/>
          </a:solidFill>
          <a:latin typeface="+mn-lt"/>
        </a:defRPr>
      </a:lvl3pPr>
      <a:lvl4pPr marL="1143000" indent="-114300" algn="l" rtl="0" eaLnBrk="1" fontAlgn="base" hangingPunct="1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●"/>
        <a:defRPr sz="1400" b="1">
          <a:solidFill>
            <a:schemeClr val="tx1"/>
          </a:solidFill>
          <a:latin typeface="+mn-lt"/>
        </a:defRPr>
      </a:lvl4pPr>
      <a:lvl5pPr marL="1371600" indent="-106363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-"/>
        <a:defRPr sz="1200" b="1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6pPr>
      <a:lvl7pPr marL="26860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7pPr>
      <a:lvl8pPr marL="31432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8pPr>
      <a:lvl9pPr marL="36004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944473"/>
            <a:ext cx="6477000" cy="1143000"/>
          </a:xfrm>
        </p:spPr>
        <p:txBody>
          <a:bodyPr/>
          <a:lstStyle/>
          <a:p>
            <a:r>
              <a:rPr lang="en-US" dirty="0" smtClean="0"/>
              <a:t>ICArUS Pilot Study 1: Facility Identification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8881" y="3624943"/>
            <a:ext cx="5453968" cy="1504950"/>
          </a:xfrm>
        </p:spPr>
        <p:txBody>
          <a:bodyPr/>
          <a:lstStyle/>
          <a:p>
            <a:r>
              <a:rPr lang="en-US" sz="2800" dirty="0" smtClean="0"/>
              <a:t>MITRE</a:t>
            </a:r>
          </a:p>
          <a:p>
            <a:endParaRPr lang="en-US" sz="2800" dirty="0"/>
          </a:p>
          <a:p>
            <a:r>
              <a:rPr lang="en-US" dirty="0" smtClean="0"/>
              <a:t>June 29, 2011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0" y="5334000"/>
            <a:ext cx="5867400" cy="1082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/>
              <a:t>Distribution restriction:</a:t>
            </a:r>
          </a:p>
          <a:p>
            <a:pPr algn="l">
              <a:lnSpc>
                <a:spcPct val="100000"/>
              </a:lnSpc>
            </a:pPr>
            <a:r>
              <a:rPr lang="en-US" sz="1400" b="0" dirty="0"/>
              <a:t>Information in this document, in whole or in part, cannot be released outside of the ICArUS Program without the prior written permission of the ICArUS Program Manager and Contracting Officer.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36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Structure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4822" y="4834611"/>
            <a:ext cx="7955280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 smtClean="0"/>
              <a:t>The experiment was divided into </a:t>
            </a:r>
            <a:r>
              <a:rPr lang="en-US" b="0" dirty="0"/>
              <a:t>2 sections: training and </a:t>
            </a:r>
            <a:r>
              <a:rPr lang="en-US" b="0" dirty="0" smtClean="0"/>
              <a:t>testing.</a:t>
            </a:r>
            <a:br>
              <a:rPr lang="en-US" b="0" dirty="0" smtClean="0"/>
            </a:br>
            <a:r>
              <a:rPr lang="en-US" b="0" dirty="0" smtClean="0"/>
              <a:t>The </a:t>
            </a:r>
            <a:r>
              <a:rPr lang="en-US" b="0" dirty="0"/>
              <a:t>number of training examples (training) or questions (testing) is given in the upper-left corner of each box</a:t>
            </a:r>
            <a:r>
              <a:rPr lang="en-US" b="0" dirty="0" smtClean="0"/>
              <a:t>.</a:t>
            </a:r>
          </a:p>
          <a:p>
            <a:pPr algn="l">
              <a:lnSpc>
                <a:spcPct val="100000"/>
              </a:lnSpc>
            </a:pPr>
            <a:r>
              <a:rPr lang="en-US" b="0" dirty="0" smtClean="0"/>
              <a:t>A small number of test questions were given between training blocks, to </a:t>
            </a:r>
            <a:r>
              <a:rPr lang="en-US" b="0" dirty="0" smtClean="0"/>
              <a:t>improve engagement</a:t>
            </a:r>
            <a:r>
              <a:rPr lang="en-US" b="0" dirty="0" smtClean="0"/>
              <a:t>. These questions were not analyzed.</a:t>
            </a:r>
            <a:endParaRPr lang="en-US" b="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2521" y="768186"/>
            <a:ext cx="6261538" cy="4066425"/>
            <a:chOff x="1112520" y="725494"/>
            <a:chExt cx="6705599" cy="435481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520" y="725494"/>
              <a:ext cx="6705599" cy="435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850638" y="2948620"/>
              <a:ext cx="1967481" cy="104910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0" dirty="0" smtClean="0"/>
                <a:t>I = IMINT</a:t>
              </a:r>
              <a:br>
                <a:rPr lang="en-US" b="0" dirty="0" smtClean="0"/>
              </a:br>
              <a:r>
                <a:rPr lang="en-US" b="0" dirty="0" smtClean="0"/>
                <a:t>S = SIGINT</a:t>
              </a:r>
              <a:br>
                <a:rPr lang="en-US" b="0" dirty="0" smtClean="0"/>
              </a:br>
              <a:r>
                <a:rPr lang="en-US" b="0" dirty="0" smtClean="0"/>
                <a:t>M = MASINT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19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12520"/>
            <a:ext cx="7696200" cy="4884738"/>
          </a:xfrm>
        </p:spPr>
        <p:txBody>
          <a:bodyPr/>
          <a:lstStyle/>
          <a:p>
            <a:r>
              <a:rPr lang="en-US" sz="2400" b="0" dirty="0" smtClean="0"/>
              <a:t>Data from 19 participants</a:t>
            </a:r>
          </a:p>
          <a:p>
            <a:pPr lvl="1"/>
            <a:r>
              <a:rPr lang="en-US" sz="2000" b="0" dirty="0" smtClean="0"/>
              <a:t>MITRE employees</a:t>
            </a:r>
          </a:p>
          <a:p>
            <a:pPr lvl="1"/>
            <a:r>
              <a:rPr lang="en-US" sz="2000" b="0" dirty="0" smtClean="0"/>
              <a:t>Divided between engineers and administrative personnel</a:t>
            </a:r>
            <a:endParaRPr lang="en-US" sz="2000" b="0" dirty="0"/>
          </a:p>
          <a:p>
            <a:endParaRPr lang="en-US" sz="2400" b="0" dirty="0" smtClean="0"/>
          </a:p>
          <a:p>
            <a:pPr lvl="0"/>
            <a:r>
              <a:rPr lang="en-US" sz="2400" b="0" dirty="0" smtClean="0"/>
              <a:t>Timing</a:t>
            </a:r>
          </a:p>
          <a:p>
            <a:pPr lvl="1"/>
            <a:r>
              <a:rPr lang="en-US" sz="2000" b="0" dirty="0" smtClean="0"/>
              <a:t>Average time spent in study: ~2 hours</a:t>
            </a:r>
          </a:p>
          <a:p>
            <a:pPr lvl="1"/>
            <a:r>
              <a:rPr lang="en-US" sz="2000" b="0" dirty="0" smtClean="0"/>
              <a:t>Average </a:t>
            </a:r>
            <a:r>
              <a:rPr lang="en-US" sz="2000" b="0" dirty="0"/>
              <a:t>time spent training: 24 min </a:t>
            </a:r>
            <a:r>
              <a:rPr lang="en-US" sz="2000" b="0" dirty="0" smtClean="0"/>
              <a:t>(</a:t>
            </a:r>
            <a:r>
              <a:rPr lang="en-US" sz="2000" b="0" dirty="0"/>
              <a:t>range 8.5 – 73 min</a:t>
            </a:r>
            <a:r>
              <a:rPr lang="en-US" sz="2000" b="0" dirty="0" smtClean="0"/>
              <a:t>)</a:t>
            </a:r>
            <a:endParaRPr lang="en-US" sz="2800" b="0" dirty="0" smtClean="0"/>
          </a:p>
          <a:p>
            <a:endParaRPr lang="en-US" sz="2400" b="0" dirty="0"/>
          </a:p>
          <a:p>
            <a:r>
              <a:rPr lang="en-US" sz="2400" b="0" dirty="0"/>
              <a:t>50 </a:t>
            </a:r>
            <a:r>
              <a:rPr lang="en-US" sz="2400" b="0" dirty="0" smtClean="0"/>
              <a:t>questions</a:t>
            </a:r>
            <a:endParaRPr lang="en-US" sz="2400" b="0" dirty="0"/>
          </a:p>
          <a:p>
            <a:pPr lvl="1"/>
            <a:r>
              <a:rPr lang="en-US" sz="2000" b="0" dirty="0" smtClean="0"/>
              <a:t>Identify </a:t>
            </a:r>
            <a:r>
              <a:rPr lang="en-US" sz="2000" b="0" dirty="0"/>
              <a:t>and Locate </a:t>
            </a:r>
            <a:r>
              <a:rPr lang="en-US" sz="2000" b="0" dirty="0" smtClean="0"/>
              <a:t>questions</a:t>
            </a:r>
          </a:p>
          <a:p>
            <a:pPr lvl="1"/>
            <a:r>
              <a:rPr lang="en-US" sz="2000" b="0" dirty="0" smtClean="0"/>
              <a:t>Simultaneous, Sequential and User Choice</a:t>
            </a:r>
            <a:endParaRPr lang="en-US" sz="2000" b="0" dirty="0"/>
          </a:p>
          <a:p>
            <a:pPr lvl="2"/>
            <a:r>
              <a:rPr lang="en-US" sz="1800" b="0" dirty="0"/>
              <a:t>Analyzed participant’s final answer </a:t>
            </a:r>
            <a:r>
              <a:rPr lang="en-US" sz="1800" b="0" dirty="0" smtClean="0"/>
              <a:t>(Sequential </a:t>
            </a:r>
            <a:r>
              <a:rPr lang="en-US" sz="1800" b="0" dirty="0"/>
              <a:t>and User </a:t>
            </a:r>
            <a:r>
              <a:rPr lang="en-US" sz="1800" b="0" dirty="0" smtClean="0"/>
              <a:t>Choice)</a:t>
            </a:r>
            <a:endParaRPr lang="en-US" sz="1800" b="0" dirty="0"/>
          </a:p>
          <a:p>
            <a:pPr lvl="1"/>
            <a:r>
              <a:rPr lang="en-US" sz="2000" b="0" dirty="0" smtClean="0"/>
              <a:t>Performance was not significantly different across question types, therefore data was pooled for analysis</a:t>
            </a:r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data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85799" y="1455420"/>
                <a:ext cx="8071701" cy="48847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b="0" dirty="0" smtClean="0"/>
                  <a:t>Winner-take-all (WTA)</a:t>
                </a:r>
                <a:endParaRPr lang="en-US" b="0" dirty="0"/>
              </a:p>
              <a:p>
                <a:pPr lvl="1"/>
                <a:r>
                  <a:rPr lang="en-US" sz="1600" b="0" dirty="0"/>
                  <a:t>Did </a:t>
                </a:r>
                <a:r>
                  <a:rPr lang="en-US" sz="1600" b="0" dirty="0" smtClean="0"/>
                  <a:t>participant </a:t>
                </a:r>
                <a:r>
                  <a:rPr lang="en-US" sz="1600" b="0" dirty="0"/>
                  <a:t>pick most probable facility/sector?</a:t>
                </a:r>
              </a:p>
              <a:p>
                <a:pPr lvl="1"/>
                <a:r>
                  <a:rPr lang="en-US" sz="1600" b="0" dirty="0" smtClean="0"/>
                  <a:t>Coarse measure of learning; </a:t>
                </a:r>
                <a:r>
                  <a:rPr lang="en-US" sz="1600" b="0" dirty="0" smtClean="0"/>
                  <a:t>does not address the probabilistic nature of the task.</a:t>
                </a:r>
                <a:endParaRPr lang="en-US" sz="1600" b="0" dirty="0"/>
              </a:p>
              <a:p>
                <a:endParaRPr lang="en-US" b="0" dirty="0" smtClean="0"/>
              </a:p>
              <a:p>
                <a:r>
                  <a:rPr lang="en-US" b="0" dirty="0" smtClean="0"/>
                  <a:t>KLD (Kullback-Leibler divergence): </a:t>
                </a:r>
              </a:p>
              <a:p>
                <a:pPr lvl="1"/>
                <a:r>
                  <a:rPr lang="en-US" sz="1600" b="0" dirty="0"/>
                  <a:t>Used more robust symmetrized form KLD-S</a:t>
                </a:r>
                <a:br>
                  <a:rPr lang="en-US" sz="1600" b="0" dirty="0"/>
                </a:br>
                <a:r>
                  <a:rPr lang="en-US" sz="1600" b="0" dirty="0"/>
                  <a:t>(mean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𝐾𝐿</m:t>
                        </m:r>
                      </m:sub>
                    </m:sSub>
                    <m:r>
                      <a:rPr lang="en-US" sz="1600" b="0" i="1">
                        <a:latin typeface="Cambria Math"/>
                      </a:rPr>
                      <m:t>(</m:t>
                    </m:r>
                    <m:r>
                      <a:rPr lang="en-US" sz="1600" b="0" i="1">
                        <a:latin typeface="Cambria Math"/>
                      </a:rPr>
                      <m:t>𝑃</m:t>
                    </m:r>
                    <m:r>
                      <a:rPr lang="en-US" sz="1600" b="0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sz="1600" b="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16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𝐾𝐿</m:t>
                        </m:r>
                      </m:sub>
                    </m:sSub>
                    <m:r>
                      <a:rPr lang="en-US" sz="1600" b="0" i="1">
                        <a:latin typeface="Cambria Math"/>
                      </a:rPr>
                      <m:t>(</m:t>
                    </m:r>
                    <m:r>
                      <a:rPr lang="en-US" sz="1600" b="0" i="1">
                        <a:latin typeface="Cambria Math"/>
                      </a:rPr>
                      <m:t>𝑄</m:t>
                    </m:r>
                    <m:r>
                      <a:rPr lang="en-US" sz="1600" b="0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sz="1600" b="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1600" b="0" dirty="0"/>
                  <a:t>).</a:t>
                </a:r>
              </a:p>
              <a:p>
                <a:pPr lvl="1"/>
                <a:r>
                  <a:rPr lang="en-US" sz="1600" b="0" dirty="0" smtClean="0"/>
                  <a:t>Nonlinear divergence between the normative and human distribution.</a:t>
                </a:r>
                <a:endParaRPr lang="en-US" sz="1600" b="0" dirty="0"/>
              </a:p>
              <a:p>
                <a:endParaRPr lang="en-US" b="0" dirty="0" smtClean="0"/>
              </a:p>
              <a:p>
                <a:r>
                  <a:rPr lang="en-US" b="0" dirty="0" smtClean="0"/>
                  <a:t>TVD (total variation distance):</a:t>
                </a:r>
              </a:p>
              <a:p>
                <a:pPr lvl="1"/>
                <a:r>
                  <a:rPr lang="en-US" sz="1600" b="0" dirty="0" smtClean="0"/>
                  <a:t>Absolute value distance between the normative </a:t>
                </a:r>
                <a:r>
                  <a:rPr lang="en-US" sz="1600" b="0" dirty="0"/>
                  <a:t>and </a:t>
                </a:r>
                <a:r>
                  <a:rPr lang="en-US" sz="1600" b="0" dirty="0" smtClean="0"/>
                  <a:t>human distribution.</a:t>
                </a:r>
              </a:p>
              <a:p>
                <a:pPr lvl="1"/>
                <a:r>
                  <a:rPr lang="en-US" sz="1600" b="0" dirty="0" smtClean="0"/>
                  <a:t>Less nonlinear; potentially more robust to response biases.</a:t>
                </a:r>
              </a:p>
              <a:p>
                <a:pPr lvl="1"/>
                <a:endParaRPr lang="en-US" b="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455420"/>
                <a:ext cx="8071701" cy="4884738"/>
              </a:xfrm>
              <a:blipFill rotWithShape="1">
                <a:blip r:embed="rId3"/>
                <a:stretch>
                  <a:fillRect l="-604" b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6038"/>
            <a:ext cx="7696200" cy="944562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02386" y="3612707"/>
                <a:ext cx="3026598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𝑲𝑳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1600" b="1" i="1" smtClean="0">
                              <a:latin typeface="Cambria Math"/>
                            </a:rPr>
                            <m:t>𝒍𝒐𝒈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386" y="3612707"/>
                <a:ext cx="3026598" cy="541174"/>
              </a:xfrm>
              <a:prstGeom prst="rect">
                <a:avLst/>
              </a:prstGeom>
              <a:blipFill rotWithShape="1">
                <a:blip r:embed="rId4"/>
                <a:stretch>
                  <a:fillRect t="-180682" r="-3427" b="-2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07006" y="5287214"/>
                <a:ext cx="3147400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𝑻𝑽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sz="16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006" y="5287214"/>
                <a:ext cx="3147400" cy="541174"/>
              </a:xfrm>
              <a:prstGeom prst="rect">
                <a:avLst/>
              </a:prstGeom>
              <a:blipFill rotWithShape="1">
                <a:blip r:embed="rId5"/>
                <a:stretch>
                  <a:fillRect t="-178652" r="-4062" b="-2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96240" y="1082291"/>
            <a:ext cx="84734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 smtClean="0"/>
              <a:t>Note: these metrics were considered to elucidate how and what participants learned in the Pilot Study.  They will not necessarily be used in the final, Phase I evaluation.</a:t>
            </a:r>
            <a:endParaRPr lang="en-US" sz="1600" i="1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1604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9454" y="339969"/>
            <a:ext cx="7687098" cy="1348154"/>
          </a:xfrm>
        </p:spPr>
        <p:txBody>
          <a:bodyPr/>
          <a:lstStyle/>
          <a:p>
            <a:r>
              <a:rPr lang="en-US" dirty="0" smtClean="0"/>
              <a:t>Participants learned to categorize facilities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24295" y="1443726"/>
            <a:ext cx="6038001" cy="4822651"/>
            <a:chOff x="1528127" y="1792231"/>
            <a:chExt cx="6038001" cy="4822651"/>
          </a:xfrm>
        </p:grpSpPr>
        <p:grpSp>
          <p:nvGrpSpPr>
            <p:cNvPr id="2" name="Group 1"/>
            <p:cNvGrpSpPr/>
            <p:nvPr/>
          </p:nvGrpSpPr>
          <p:grpSpPr>
            <a:xfrm>
              <a:off x="1528127" y="1792231"/>
              <a:ext cx="6038001" cy="4822651"/>
              <a:chOff x="1147490" y="1400413"/>
              <a:chExt cx="6571395" cy="5248682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147490" y="1400413"/>
                <a:ext cx="6571395" cy="49285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877246" y="6020153"/>
                <a:ext cx="954107" cy="38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latin typeface="Helvetica" pitchFamily="34" charset="0"/>
                    <a:cs typeface="Helvetica" pitchFamily="34" charset="0"/>
                  </a:rPr>
                  <a:t>Subject</a:t>
                </a:r>
                <a:endParaRPr lang="en-US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 flipV="1">
                <a:off x="6194488" y="5815674"/>
                <a:ext cx="758175" cy="51328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5995454" y="6110594"/>
                <a:ext cx="217715" cy="29133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7786867">
                <a:off x="5845125" y="5800922"/>
                <a:ext cx="687725" cy="40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Helvetica" pitchFamily="34" charset="0"/>
                    <a:cs typeface="Helvetica" pitchFamily="34" charset="0"/>
                  </a:rPr>
                  <a:t>Mean</a:t>
                </a:r>
                <a:endParaRPr lang="en-US" sz="1400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7786867">
                <a:off x="5881681" y="5920206"/>
                <a:ext cx="937205" cy="40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Helvetica" pitchFamily="34" charset="0"/>
                    <a:cs typeface="Helvetica" pitchFamily="34" charset="0"/>
                  </a:rPr>
                  <a:t>Random</a:t>
                </a:r>
                <a:endParaRPr lang="en-US" sz="1400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 flipV="1">
                <a:off x="7068575" y="1784440"/>
                <a:ext cx="0" cy="3984170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TextBox 25"/>
              <p:cNvSpPr txBox="1"/>
              <p:nvPr/>
            </p:nvSpPr>
            <p:spPr>
              <a:xfrm>
                <a:off x="1800414" y="6236162"/>
                <a:ext cx="1099981" cy="4129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Helvetica" pitchFamily="34" charset="0"/>
                    <a:cs typeface="Helvetica" pitchFamily="34" charset="0"/>
                  </a:rPr>
                  <a:t>error bars SEM</a:t>
                </a:r>
                <a:endParaRPr lang="en-US" sz="10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245875" y="3001108"/>
              <a:ext cx="188926" cy="1841118"/>
              <a:chOff x="6245875" y="3001108"/>
              <a:chExt cx="188926" cy="1841118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flipV="1">
                <a:off x="6245875" y="3001108"/>
                <a:ext cx="0" cy="1055374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V="1">
                <a:off x="6434801" y="3001108"/>
                <a:ext cx="0" cy="1841118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6245875" y="3001108"/>
                <a:ext cx="188926" cy="0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TextBox 22"/>
            <p:cNvSpPr txBox="1"/>
            <p:nvPr/>
          </p:nvSpPr>
          <p:spPr>
            <a:xfrm>
              <a:off x="5721049" y="2611619"/>
              <a:ext cx="1143262" cy="373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p &lt; 0.00001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841044" y="2152260"/>
            <a:ext cx="2827966" cy="342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b="0" dirty="0" smtClean="0"/>
              <a:t>Participants identified </a:t>
            </a:r>
            <a:r>
              <a:rPr lang="en-US" sz="2000" b="0" dirty="0"/>
              <a:t>the correct facility at </a:t>
            </a:r>
            <a:r>
              <a:rPr lang="en-US" sz="2000" b="0" dirty="0" smtClean="0"/>
              <a:t>above-chance rates</a:t>
            </a:r>
            <a:br>
              <a:rPr lang="en-US" sz="2000" b="0" dirty="0" smtClean="0"/>
            </a:br>
            <a:r>
              <a:rPr lang="en-US" sz="2000" b="0" dirty="0" smtClean="0"/>
              <a:t>(p </a:t>
            </a:r>
            <a:r>
              <a:rPr lang="en-US" sz="2000" b="0" dirty="0"/>
              <a:t>&lt; </a:t>
            </a:r>
            <a:r>
              <a:rPr lang="en-US" sz="2000" b="0" dirty="0" smtClean="0"/>
              <a:t>0.00001).  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b="0" dirty="0" smtClean="0"/>
              <a:t>&gt;</a:t>
            </a:r>
            <a:r>
              <a:rPr lang="en-US" sz="2000" b="0" dirty="0"/>
              <a:t>90% were above </a:t>
            </a:r>
            <a:r>
              <a:rPr lang="en-US" sz="2000" b="0" dirty="0" smtClean="0"/>
              <a:t>chance</a:t>
            </a:r>
            <a:r>
              <a:rPr lang="en-US" sz="2000" b="0" dirty="0"/>
              <a:t> </a:t>
            </a:r>
            <a:r>
              <a:rPr lang="en-US" sz="2000" b="0" dirty="0" smtClean="0"/>
              <a:t>(25%).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b="0" dirty="0" smtClean="0"/>
              <a:t>3/19 </a:t>
            </a:r>
            <a:r>
              <a:rPr lang="en-US" sz="2000" b="0" dirty="0"/>
              <a:t>got nearly 60% of the facilities </a:t>
            </a:r>
            <a:r>
              <a:rPr lang="en-US" sz="2000" b="0" dirty="0" smtClean="0"/>
              <a:t>correct.</a:t>
            </a:r>
            <a:endParaRPr lang="en-US" sz="2000" b="0" dirty="0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1044" y="5500604"/>
            <a:ext cx="536607" cy="4129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257" y="1639806"/>
            <a:ext cx="6339997" cy="47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participant performance using KLD/TVD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043" y="1489086"/>
            <a:ext cx="4045891" cy="4884738"/>
          </a:xfrm>
        </p:spPr>
        <p:txBody>
          <a:bodyPr/>
          <a:lstStyle/>
          <a:p>
            <a:r>
              <a:rPr lang="en-US" b="0" dirty="0" smtClean="0"/>
              <a:t>WTA proves that participants learned </a:t>
            </a:r>
            <a:r>
              <a:rPr lang="en-US" b="0" i="1" dirty="0" smtClean="0"/>
              <a:t>to categorize </a:t>
            </a:r>
            <a:r>
              <a:rPr lang="en-US" b="0" dirty="0" smtClean="0"/>
              <a:t>facilities</a:t>
            </a:r>
            <a:r>
              <a:rPr lang="en-US" b="0" i="1" dirty="0" smtClean="0"/>
              <a:t>, </a:t>
            </a:r>
            <a:r>
              <a:rPr lang="en-US" b="0" dirty="0" smtClean="0"/>
              <a:t>but responses were given as </a:t>
            </a:r>
            <a:r>
              <a:rPr lang="en-US" b="0" i="1" dirty="0" smtClean="0"/>
              <a:t>probability distributions</a:t>
            </a:r>
            <a:r>
              <a:rPr lang="en-US" b="0" dirty="0" smtClean="0"/>
              <a:t>.  </a:t>
            </a:r>
          </a:p>
          <a:p>
            <a:endParaRPr lang="en-US" b="0" dirty="0"/>
          </a:p>
          <a:p>
            <a:r>
              <a:rPr lang="en-US" b="0" dirty="0" smtClean="0"/>
              <a:t>We </a:t>
            </a:r>
            <a:r>
              <a:rPr lang="en-US" b="0" dirty="0" smtClean="0"/>
              <a:t>compare:</a:t>
            </a:r>
          </a:p>
          <a:p>
            <a:pPr lvl="1"/>
            <a:r>
              <a:rPr lang="en-US" b="0" dirty="0" smtClean="0"/>
              <a:t>Human </a:t>
            </a:r>
            <a:r>
              <a:rPr lang="en-US" b="0" dirty="0" smtClean="0"/>
              <a:t>divergence from </a:t>
            </a:r>
            <a:r>
              <a:rPr lang="en-US" b="0" dirty="0" smtClean="0"/>
              <a:t>normative</a:t>
            </a:r>
            <a:br>
              <a:rPr lang="en-US" b="0" dirty="0" smtClean="0"/>
            </a:br>
            <a:r>
              <a:rPr lang="en-US" b="0" dirty="0" smtClean="0"/>
              <a:t>(x-axis)</a:t>
            </a:r>
            <a:endParaRPr lang="en-US" b="0" dirty="0" smtClean="0"/>
          </a:p>
          <a:p>
            <a:pPr lvl="1"/>
            <a:r>
              <a:rPr lang="en-US" b="0" dirty="0" smtClean="0"/>
              <a:t>Random (naïve) model’s </a:t>
            </a:r>
            <a:r>
              <a:rPr lang="en-US" b="0" dirty="0" smtClean="0"/>
              <a:t>divergence from </a:t>
            </a:r>
            <a:r>
              <a:rPr lang="en-US" b="0" dirty="0" smtClean="0"/>
              <a:t>normative</a:t>
            </a:r>
            <a:br>
              <a:rPr lang="en-US" b="0" dirty="0" smtClean="0"/>
            </a:br>
            <a:r>
              <a:rPr lang="en-US" b="0" dirty="0" smtClean="0"/>
              <a:t>(y-axis</a:t>
            </a:r>
            <a:r>
              <a:rPr lang="en-US" b="0" dirty="0" smtClean="0"/>
              <a:t>)</a:t>
            </a:r>
          </a:p>
          <a:p>
            <a:pPr lvl="1"/>
            <a:endParaRPr lang="en-US" b="0" dirty="0"/>
          </a:p>
          <a:p>
            <a:r>
              <a:rPr lang="en-US" b="0" i="1" dirty="0" smtClean="0"/>
              <a:t>Points to the left of the diagonal exceed random performance </a:t>
            </a:r>
            <a:endParaRPr lang="en-US" b="0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7867797" y="1091074"/>
            <a:ext cx="908309" cy="848290"/>
            <a:chOff x="1251759" y="3309983"/>
            <a:chExt cx="908309" cy="848290"/>
          </a:xfrm>
        </p:grpSpPr>
        <p:sp>
          <p:nvSpPr>
            <p:cNvPr id="26" name="Rectangle 25"/>
            <p:cNvSpPr/>
            <p:nvPr/>
          </p:nvSpPr>
          <p:spPr>
            <a:xfrm>
              <a:off x="1309463" y="3309983"/>
              <a:ext cx="148451" cy="5443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07397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05331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3266" y="3824612"/>
              <a:ext cx="148451" cy="296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1759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49693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47626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45558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4099" name="Group 4098"/>
          <p:cNvGrpSpPr/>
          <p:nvPr/>
        </p:nvGrpSpPr>
        <p:grpSpPr>
          <a:xfrm>
            <a:off x="4677072" y="2865323"/>
            <a:ext cx="1118379" cy="1168041"/>
            <a:chOff x="4970994" y="2738772"/>
            <a:chExt cx="1118379" cy="1168041"/>
          </a:xfrm>
        </p:grpSpPr>
        <p:sp>
          <p:nvSpPr>
            <p:cNvPr id="5" name="TextBox 4"/>
            <p:cNvSpPr txBox="1"/>
            <p:nvPr/>
          </p:nvSpPr>
          <p:spPr>
            <a:xfrm>
              <a:off x="4970994" y="2738772"/>
              <a:ext cx="111837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Perfect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085704" y="3058523"/>
              <a:ext cx="908309" cy="848290"/>
              <a:chOff x="1251759" y="3309983"/>
              <a:chExt cx="908309" cy="84829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30946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0326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4097" name="Group 4096"/>
          <p:cNvGrpSpPr/>
          <p:nvPr/>
        </p:nvGrpSpPr>
        <p:grpSpPr>
          <a:xfrm>
            <a:off x="7470716" y="3983340"/>
            <a:ext cx="924878" cy="1177691"/>
            <a:chOff x="6397447" y="4135424"/>
            <a:chExt cx="924878" cy="1177691"/>
          </a:xfrm>
        </p:grpSpPr>
        <p:sp>
          <p:nvSpPr>
            <p:cNvPr id="8" name="TextBox 7"/>
            <p:cNvSpPr txBox="1"/>
            <p:nvPr/>
          </p:nvSpPr>
          <p:spPr>
            <a:xfrm>
              <a:off x="6410857" y="4135424"/>
              <a:ext cx="911468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97447" y="4464825"/>
              <a:ext cx="908309" cy="848290"/>
              <a:chOff x="1251759" y="3309983"/>
              <a:chExt cx="908309" cy="84829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90382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30890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493446" y="2886434"/>
            <a:ext cx="1281539" cy="990039"/>
            <a:chOff x="7247609" y="2612803"/>
            <a:chExt cx="1281539" cy="990039"/>
          </a:xfrm>
        </p:grpSpPr>
        <p:sp>
          <p:nvSpPr>
            <p:cNvPr id="7" name="TextBox 6"/>
            <p:cNvSpPr txBox="1"/>
            <p:nvPr/>
          </p:nvSpPr>
          <p:spPr>
            <a:xfrm>
              <a:off x="7247609" y="2612803"/>
              <a:ext cx="128153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Random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53624" y="3150128"/>
              <a:ext cx="908309" cy="452714"/>
              <a:chOff x="1251759" y="3705559"/>
              <a:chExt cx="908309" cy="45271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903823" y="3705559"/>
                <a:ext cx="148451" cy="1487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792280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73992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5704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5245353" y="6084277"/>
            <a:ext cx="2774889" cy="242521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16200000">
            <a:off x="2858614" y="3883870"/>
            <a:ext cx="2957445" cy="29880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4519" y="6018723"/>
            <a:ext cx="3082895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</a:t>
            </a:r>
            <a:r>
              <a:rPr lang="en-US" b="0" dirty="0" smtClean="0"/>
              <a:t>KLD from normative</a:t>
            </a:r>
            <a:endParaRPr lang="en-US" b="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575955" y="3776874"/>
            <a:ext cx="3223959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</a:t>
            </a:r>
            <a:r>
              <a:rPr lang="en-US" b="0" dirty="0" smtClean="0"/>
              <a:t>KLD from normative</a:t>
            </a:r>
            <a:endParaRPr lang="en-US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4777245" y="2544982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dirty="0" smtClean="0"/>
              <a:t>Human</a:t>
            </a:r>
            <a:br>
              <a:rPr lang="en-US" sz="1200" dirty="0" smtClean="0"/>
            </a:br>
            <a:r>
              <a:rPr lang="en-US" sz="1200" dirty="0" smtClean="0"/>
              <a:t>response: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6610010" y="2554552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dirty="0" smtClean="0"/>
              <a:t>Human</a:t>
            </a:r>
            <a:br>
              <a:rPr lang="en-US" sz="1200" dirty="0" smtClean="0"/>
            </a:br>
            <a:r>
              <a:rPr lang="en-US" sz="1200" dirty="0" smtClean="0"/>
              <a:t>response: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527863" y="3665945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dirty="0" smtClean="0"/>
              <a:t>Human</a:t>
            </a:r>
            <a:br>
              <a:rPr lang="en-US" sz="1200" dirty="0" smtClean="0"/>
            </a:br>
            <a:r>
              <a:rPr lang="en-US" sz="1200" dirty="0" smtClean="0"/>
              <a:t>response: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7820673" y="65497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dirty="0" smtClean="0"/>
              <a:t>Normative</a:t>
            </a:r>
            <a:br>
              <a:rPr lang="en-US" sz="1200" dirty="0" smtClean="0"/>
            </a:br>
            <a:r>
              <a:rPr lang="en-US" sz="1200" dirty="0" smtClean="0"/>
              <a:t>response:</a:t>
            </a:r>
            <a:endParaRPr lang="en-US" sz="1200" dirty="0"/>
          </a:p>
        </p:txBody>
      </p:sp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93741" y="115808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KLD/TVD, Median subject performance</a:t>
            </a:r>
            <a:endParaRPr lang="en-US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9467" y="115808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94818" y="5272879"/>
            <a:ext cx="354285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Median performance measured via TVD was </a:t>
            </a:r>
            <a:r>
              <a:rPr lang="en-US" b="0" dirty="0"/>
              <a:t>better than </a:t>
            </a:r>
            <a:r>
              <a:rPr lang="en-US" b="0" dirty="0" smtClean="0"/>
              <a:t>random </a:t>
            </a:r>
            <a:r>
              <a:rPr lang="en-US" b="0" dirty="0" smtClean="0"/>
              <a:t>(p </a:t>
            </a:r>
            <a:r>
              <a:rPr lang="en-US" b="0" dirty="0" smtClean="0"/>
              <a:t>&lt; </a:t>
            </a:r>
            <a:r>
              <a:rPr lang="en-US" b="0" dirty="0" smtClean="0"/>
              <a:t>0.0001)</a:t>
            </a:r>
            <a:endParaRPr lang="en-US" b="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13961" y="5272880"/>
            <a:ext cx="361981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Median performance </a:t>
            </a:r>
            <a:r>
              <a:rPr lang="en-US" b="0" dirty="0" smtClean="0"/>
              <a:t>measured via KLD was better than </a:t>
            </a:r>
            <a:r>
              <a:rPr lang="en-US" b="0" dirty="0" smtClean="0"/>
              <a:t>random (p </a:t>
            </a:r>
            <a:r>
              <a:rPr lang="en-US" b="0" dirty="0" smtClean="0"/>
              <a:t>= </a:t>
            </a:r>
            <a:r>
              <a:rPr lang="en-US" b="0" dirty="0" smtClean="0"/>
              <a:t>0.055)</a:t>
            </a:r>
            <a:endParaRPr lang="en-US" b="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3" y="767179"/>
            <a:ext cx="7479729" cy="5609796"/>
          </a:xfrm>
        </p:spPr>
      </p:pic>
      <p:sp>
        <p:nvSpPr>
          <p:cNvPr id="5" name="Rectangle 4"/>
          <p:cNvSpPr/>
          <p:nvPr/>
        </p:nvSpPr>
        <p:spPr bwMode="auto">
          <a:xfrm>
            <a:off x="4400732" y="1024825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7681" y="3513267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58784" y="475521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24399" y="4735352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068"/>
            <a:ext cx="7696200" cy="944562"/>
          </a:xfrm>
        </p:spPr>
        <p:txBody>
          <a:bodyPr/>
          <a:lstStyle/>
          <a:p>
            <a:r>
              <a:rPr lang="en-US" dirty="0" smtClean="0"/>
              <a:t>KLD, Individual performance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12528" y="5104138"/>
            <a:ext cx="2133918" cy="70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better than random</a:t>
            </a:r>
            <a:br>
              <a:rPr lang="en-US" b="0" dirty="0" smtClean="0"/>
            </a:br>
            <a:r>
              <a:rPr lang="en-US" b="0" dirty="0" smtClean="0"/>
              <a:t>with p &lt; 0.05</a:t>
            </a:r>
            <a:endParaRPr lang="en-US" b="0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666346" y="2271321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418635" y="4755213"/>
            <a:ext cx="721703" cy="348925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77" y="2532897"/>
            <a:ext cx="4721753" cy="3541315"/>
          </a:xfrm>
        </p:spPr>
      </p:pic>
      <p:sp>
        <p:nvSpPr>
          <p:cNvPr id="54" name="Rounded Rectangle 53"/>
          <p:cNvSpPr/>
          <p:nvPr/>
        </p:nvSpPr>
        <p:spPr bwMode="auto">
          <a:xfrm>
            <a:off x="117253" y="1057876"/>
            <a:ext cx="8799857" cy="1530028"/>
          </a:xfrm>
          <a:prstGeom prst="round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 w="127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006" y="1174860"/>
            <a:ext cx="1107113" cy="1326190"/>
            <a:chOff x="5848151" y="705620"/>
            <a:chExt cx="1315450" cy="1575753"/>
          </a:xfrm>
        </p:grpSpPr>
        <p:grpSp>
          <p:nvGrpSpPr>
            <p:cNvPr id="8" name="Group 7"/>
            <p:cNvGrpSpPr/>
            <p:nvPr/>
          </p:nvGrpSpPr>
          <p:grpSpPr>
            <a:xfrm>
              <a:off x="5865132" y="705620"/>
              <a:ext cx="1269042" cy="1102024"/>
              <a:chOff x="6125971" y="962353"/>
              <a:chExt cx="1269042" cy="110202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180992" y="1750785"/>
                <a:ext cx="228600" cy="313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485792" y="1512277"/>
                <a:ext cx="228600" cy="552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790592" y="1907581"/>
                <a:ext cx="228600" cy="156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095392" y="1430215"/>
                <a:ext cx="228600" cy="6341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125971" y="962353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34" charset="0"/>
                    <a:cs typeface="Helvetica" pitchFamily="34" charset="0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430769" y="962354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2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735567" y="962354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4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040365" y="962354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1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848151" y="1830502"/>
              <a:ext cx="394644" cy="450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sz="16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52950" y="1830502"/>
              <a:ext cx="394644" cy="450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sz="16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64159" y="1830502"/>
              <a:ext cx="394644" cy="450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sz="16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68957" y="1830503"/>
              <a:ext cx="394644" cy="45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sz="1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23731" y="1194099"/>
            <a:ext cx="1068055" cy="927489"/>
            <a:chOff x="5897374" y="2636914"/>
            <a:chExt cx="1269042" cy="1102024"/>
          </a:xfrm>
        </p:grpSpPr>
        <p:sp>
          <p:nvSpPr>
            <p:cNvPr id="30" name="Rectangle 29"/>
            <p:cNvSpPr/>
            <p:nvPr/>
          </p:nvSpPr>
          <p:spPr>
            <a:xfrm>
              <a:off x="6561990" y="3425346"/>
              <a:ext cx="228600" cy="3135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66792" y="3582142"/>
              <a:ext cx="228600" cy="156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52400" y="3104776"/>
              <a:ext cx="228600" cy="6341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06969" y="2636914"/>
              <a:ext cx="354648" cy="490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Helvetica" pitchFamily="34" charset="0"/>
                  <a:cs typeface="Helvetica" pitchFamily="34" charset="0"/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2172" y="2636915"/>
              <a:ext cx="354648" cy="490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pitchFamily="34" charset="0"/>
                  <a:cs typeface="Helvetica" pitchFamily="34" charset="0"/>
                </a:rPr>
                <a:t>2</a:t>
              </a:r>
              <a:endParaRPr lang="en-US" sz="16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11768" y="2636915"/>
              <a:ext cx="354648" cy="490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pitchFamily="34" charset="0"/>
                  <a:cs typeface="Helvetica" pitchFamily="34" charset="0"/>
                </a:rPr>
                <a:t>4</a:t>
              </a:r>
              <a:endParaRPr lang="en-US" sz="16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97374" y="2636915"/>
              <a:ext cx="354648" cy="490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pitchFamily="34" charset="0"/>
                  <a:cs typeface="Helvetica" pitchFamily="34" charset="0"/>
                </a:rPr>
                <a:t>1</a:t>
              </a:r>
              <a:endParaRPr lang="en-US" sz="16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59676" y="3186837"/>
              <a:ext cx="228600" cy="55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903190" y="1194100"/>
            <a:ext cx="1068055" cy="773110"/>
            <a:chOff x="5966926" y="4263142"/>
            <a:chExt cx="1269042" cy="918594"/>
          </a:xfrm>
        </p:grpSpPr>
        <p:grpSp>
          <p:nvGrpSpPr>
            <p:cNvPr id="39" name="Group 38"/>
            <p:cNvGrpSpPr/>
            <p:nvPr/>
          </p:nvGrpSpPr>
          <p:grpSpPr>
            <a:xfrm>
              <a:off x="5966926" y="4263142"/>
              <a:ext cx="1269042" cy="490641"/>
              <a:chOff x="5897374" y="2636914"/>
              <a:chExt cx="1269042" cy="490641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6506969" y="2636914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34" charset="0"/>
                    <a:cs typeface="Helvetica" pitchFamily="34" charset="0"/>
                  </a:rPr>
                  <a:t>3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202172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2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811768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4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897374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1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6136252" y="4731004"/>
              <a:ext cx="264548" cy="7545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383468" y="4795310"/>
              <a:ext cx="353496" cy="2385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728086" y="5024940"/>
              <a:ext cx="304802" cy="1567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ight Arrow 1"/>
          <p:cNvSpPr/>
          <p:nvPr/>
        </p:nvSpPr>
        <p:spPr bwMode="auto">
          <a:xfrm>
            <a:off x="2317991" y="1684414"/>
            <a:ext cx="265689" cy="26671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ight Arrow 47"/>
          <p:cNvSpPr/>
          <p:nvPr/>
        </p:nvSpPr>
        <p:spPr bwMode="auto">
          <a:xfrm>
            <a:off x="4384336" y="1684411"/>
            <a:ext cx="265689" cy="26671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0667" y="1110446"/>
            <a:ext cx="1660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0" dirty="0" smtClean="0"/>
              <a:t>Curves were rank-ordered:</a:t>
            </a:r>
            <a:endParaRPr lang="en-US" sz="1600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4816393" y="1989625"/>
            <a:ext cx="195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This line is plotted below for each trial.</a:t>
            </a:r>
            <a:endParaRPr lang="en-US" sz="1400" dirty="0"/>
          </a:p>
        </p:txBody>
      </p:sp>
      <p:sp>
        <p:nvSpPr>
          <p:cNvPr id="53" name="Right Arrow 52"/>
          <p:cNvSpPr/>
          <p:nvPr/>
        </p:nvSpPr>
        <p:spPr bwMode="auto">
          <a:xfrm>
            <a:off x="6638345" y="1721367"/>
            <a:ext cx="265689" cy="26671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47682" y="1670244"/>
            <a:ext cx="505268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61546" y="199153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 err="1" smtClean="0"/>
              <a:t>Gini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coefficient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2386" y="167958"/>
            <a:ext cx="8821614" cy="944562"/>
          </a:xfrm>
        </p:spPr>
        <p:txBody>
          <a:bodyPr/>
          <a:lstStyle/>
          <a:p>
            <a:r>
              <a:rPr lang="en-US" dirty="0" smtClean="0"/>
              <a:t>Participant judgments were much less peaked than the normative solution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323" y="2843773"/>
            <a:ext cx="3890865" cy="291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72939" y="3115717"/>
            <a:ext cx="1101584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latin typeface="Helvetica" pitchFamily="34" charset="0"/>
                <a:cs typeface="Helvetica" pitchFamily="34" charset="0"/>
              </a:rPr>
              <a:t>1 line = 1 trial</a:t>
            </a:r>
            <a:endParaRPr lang="en-US" sz="1200" b="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2673" y="5880772"/>
            <a:ext cx="4367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The normative solution was very peaked after all layers were revealed (the line is steeply sloped).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678924" y="5880772"/>
            <a:ext cx="39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Few participants gave peaked responses (with some exceptions).</a:t>
            </a:r>
            <a:endParaRPr lang="en-US" sz="1400" dirty="0"/>
          </a:p>
        </p:txBody>
      </p:sp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28800" y="853440"/>
            <a:ext cx="5334000" cy="4000500"/>
            <a:chOff x="1828800" y="1600200"/>
            <a:chExt cx="5334000" cy="40005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600200"/>
              <a:ext cx="5334000" cy="400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 flipV="1">
              <a:off x="6238875" y="2057400"/>
              <a:ext cx="0" cy="312420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5090160"/>
            <a:ext cx="7726680" cy="1089978"/>
          </a:xfrm>
        </p:spPr>
        <p:txBody>
          <a:bodyPr/>
          <a:lstStyle/>
          <a:p>
            <a:r>
              <a:rPr lang="en-US" b="0" dirty="0" smtClean="0"/>
              <a:t>All subjects received the same directions, but a small number of subjects gave highly peaked answers.</a:t>
            </a:r>
          </a:p>
          <a:p>
            <a:r>
              <a:rPr lang="en-US" b="0" dirty="0" smtClean="0"/>
              <a:t>Highly peaked responding subjects were not necessarily the best performers.</a:t>
            </a:r>
            <a:endParaRPr lang="en-US" b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 fell into two response groups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03720" y="1311717"/>
            <a:ext cx="1313180" cy="385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Normative</a:t>
            </a:r>
            <a:endParaRPr lang="en-US" dirty="0"/>
          </a:p>
        </p:txBody>
      </p:sp>
      <p:cxnSp>
        <p:nvCxnSpPr>
          <p:cNvPr id="11" name="Curved Connector 10"/>
          <p:cNvCxnSpPr/>
          <p:nvPr/>
        </p:nvCxnSpPr>
        <p:spPr bwMode="auto">
          <a:xfrm rot="10800000">
            <a:off x="6238876" y="1517098"/>
            <a:ext cx="664845" cy="0"/>
          </a:xfrm>
          <a:prstGeom prst="curvedConnector3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 rot="16200000">
            <a:off x="1283238" y="2519132"/>
            <a:ext cx="1715963" cy="4129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# subjects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94633" y="4572000"/>
            <a:ext cx="1851790" cy="38536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Gini</a:t>
            </a:r>
            <a:r>
              <a:rPr lang="en-US" dirty="0" smtClean="0"/>
              <a:t> coefficient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62660" y="3701306"/>
            <a:ext cx="1595309" cy="73353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More peaked</a:t>
            </a:r>
            <a:br>
              <a:rPr lang="en-US" dirty="0" smtClean="0"/>
            </a:br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6746" y="3701306"/>
            <a:ext cx="1569661" cy="73353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Less peaked</a:t>
            </a:r>
            <a:br>
              <a:rPr lang="en-US" dirty="0" smtClean="0"/>
            </a:br>
            <a:r>
              <a:rPr lang="en-US" dirty="0" smtClean="0"/>
              <a:t>responses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530475" y="1291590"/>
            <a:ext cx="0" cy="312420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9813" y="1258735"/>
            <a:ext cx="1107997" cy="385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cxnSp>
        <p:nvCxnSpPr>
          <p:cNvPr id="21" name="Curved Connector 20"/>
          <p:cNvCxnSpPr>
            <a:stCxn id="19" idx="3"/>
          </p:cNvCxnSpPr>
          <p:nvPr/>
        </p:nvCxnSpPr>
        <p:spPr bwMode="auto">
          <a:xfrm>
            <a:off x="1827810" y="1451416"/>
            <a:ext cx="657898" cy="0"/>
          </a:xfrm>
          <a:prstGeom prst="curvedConnector3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" y="1219140"/>
            <a:ext cx="6518562" cy="4888922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099304" y="2453640"/>
            <a:ext cx="2956560" cy="2392680"/>
          </a:xfrm>
        </p:spPr>
        <p:txBody>
          <a:bodyPr/>
          <a:lstStyle/>
          <a:p>
            <a:r>
              <a:rPr lang="en-US" sz="2400" b="0" dirty="0" smtClean="0"/>
              <a:t>Almost </a:t>
            </a:r>
            <a:r>
              <a:rPr lang="en-US" sz="2400" b="0" dirty="0"/>
              <a:t>all subjects </a:t>
            </a:r>
            <a:r>
              <a:rPr lang="en-US" sz="2400" b="0" dirty="0" smtClean="0"/>
              <a:t>preferred the </a:t>
            </a:r>
            <a:r>
              <a:rPr lang="en-US" sz="2400" b="0" dirty="0"/>
              <a:t>more informative </a:t>
            </a:r>
            <a:r>
              <a:rPr lang="en-US" sz="2400" b="0" dirty="0" smtClean="0"/>
              <a:t>layer</a:t>
            </a:r>
          </a:p>
          <a:p>
            <a:endParaRPr lang="en-US" sz="2400" b="0" dirty="0" smtClean="0"/>
          </a:p>
          <a:p>
            <a:r>
              <a:rPr lang="en-US" sz="2400" b="0" dirty="0" smtClean="0"/>
              <a:t>But </a:t>
            </a:r>
            <a:r>
              <a:rPr lang="en-US" sz="2400" b="0" dirty="0"/>
              <a:t>multiple strategies were employed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choice trials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19592" y="5577081"/>
            <a:ext cx="312907" cy="38536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 rot="18040928" flipV="1">
            <a:off x="4997407" y="5742467"/>
            <a:ext cx="653179" cy="4716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7886161">
            <a:off x="4952186" y="5789915"/>
            <a:ext cx="855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dirty="0" smtClean="0">
                <a:latin typeface="Helvetica" pitchFamily="34" charset="0"/>
                <a:cs typeface="Helvetica" pitchFamily="34" charset="0"/>
              </a:rPr>
              <a:t>Relative</a:t>
            </a:r>
          </a:p>
        </p:txBody>
      </p:sp>
      <p:sp>
        <p:nvSpPr>
          <p:cNvPr id="14" name="TextBox 13"/>
          <p:cNvSpPr txBox="1"/>
          <p:nvPr/>
        </p:nvSpPr>
        <p:spPr>
          <a:xfrm rot="17886161">
            <a:off x="4785093" y="5710958"/>
            <a:ext cx="855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dirty="0" smtClean="0">
                <a:latin typeface="Helvetica" pitchFamily="34" charset="0"/>
                <a:cs typeface="Helvetica" pitchFamily="34" charset="0"/>
              </a:rPr>
              <a:t>Mean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6264" y="6003074"/>
            <a:ext cx="1010697" cy="3794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 pitchFamily="34" charset="0"/>
                <a:cs typeface="Helvetica" pitchFamily="34" charset="0"/>
              </a:rPr>
              <a:t>error bars SEM</a:t>
            </a:r>
            <a:endParaRPr lang="en-US" sz="1000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564396"/>
            <a:ext cx="8043421" cy="4615742"/>
          </a:xfrm>
        </p:spPr>
        <p:txBody>
          <a:bodyPr/>
          <a:lstStyle/>
          <a:p>
            <a:r>
              <a:rPr lang="en-US" sz="2800" dirty="0" smtClean="0"/>
              <a:t>Goals</a:t>
            </a:r>
          </a:p>
          <a:p>
            <a:endParaRPr lang="en-US" sz="2800" dirty="0" smtClean="0"/>
          </a:p>
          <a:p>
            <a:r>
              <a:rPr lang="en-US" sz="2800" dirty="0" smtClean="0"/>
              <a:t>Methods</a:t>
            </a:r>
          </a:p>
          <a:p>
            <a:endParaRPr lang="en-US" sz="2800" dirty="0" smtClean="0"/>
          </a:p>
          <a:p>
            <a:r>
              <a:rPr lang="en-US" sz="2800" dirty="0" smtClean="0"/>
              <a:t>Results</a:t>
            </a:r>
          </a:p>
          <a:p>
            <a:pPr lvl="1"/>
            <a:r>
              <a:rPr lang="en-US" sz="2400" dirty="0" smtClean="0"/>
              <a:t>Metrics used for analysis</a:t>
            </a:r>
            <a:endParaRPr lang="en-US" sz="2400" dirty="0"/>
          </a:p>
          <a:p>
            <a:pPr lvl="1"/>
            <a:r>
              <a:rPr lang="en-US" sz="2400" dirty="0" smtClean="0"/>
              <a:t>Performance</a:t>
            </a:r>
          </a:p>
          <a:p>
            <a:pPr lvl="2"/>
            <a:r>
              <a:rPr lang="en-US" sz="2000" dirty="0" smtClean="0"/>
              <a:t>Correct </a:t>
            </a:r>
            <a:r>
              <a:rPr lang="en-US" sz="2000" dirty="0" smtClean="0"/>
              <a:t>answers</a:t>
            </a:r>
          </a:p>
          <a:p>
            <a:pPr lvl="2"/>
            <a:r>
              <a:rPr lang="en-US" sz="2000" dirty="0" smtClean="0"/>
              <a:t>Correct distributions</a:t>
            </a:r>
          </a:p>
          <a:p>
            <a:pPr lvl="1"/>
            <a:r>
              <a:rPr lang="en-US" sz="2600" dirty="0" smtClean="0"/>
              <a:t>Response </a:t>
            </a:r>
            <a:r>
              <a:rPr lang="en-US" sz="2600" dirty="0" smtClean="0"/>
              <a:t>strategies</a:t>
            </a:r>
          </a:p>
          <a:p>
            <a:pPr lvl="1"/>
            <a:r>
              <a:rPr lang="en-US" sz="2400" dirty="0" smtClean="0"/>
              <a:t>Learning </a:t>
            </a:r>
            <a:r>
              <a:rPr lang="en-US" sz="2400" dirty="0" smtClean="0"/>
              <a:t>of </a:t>
            </a:r>
            <a:r>
              <a:rPr lang="en-US" sz="2400" dirty="0" smtClean="0"/>
              <a:t>features and rules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121920" y="701040"/>
            <a:ext cx="8799857" cy="1734402"/>
          </a:xfrm>
          <a:prstGeom prst="round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 w="127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101" name="Picture 5" descr="C:\Users\mcaywood\Documents\ICArUS\Matlab\CPD\results\assessment_mean_subjec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7163"/>
            <a:ext cx="4658092" cy="349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404" y="-51262"/>
            <a:ext cx="8091596" cy="944562"/>
          </a:xfrm>
        </p:spPr>
        <p:txBody>
          <a:bodyPr/>
          <a:lstStyle/>
          <a:p>
            <a:r>
              <a:rPr lang="en-US" dirty="0" smtClean="0"/>
              <a:t>Participants learned some feature correlations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52792" y="4536144"/>
            <a:ext cx="1024995" cy="1009059"/>
            <a:chOff x="4939587" y="3727260"/>
            <a:chExt cx="1024995" cy="1009059"/>
          </a:xfrm>
        </p:grpSpPr>
        <p:sp>
          <p:nvSpPr>
            <p:cNvPr id="11" name="TextBox 10"/>
            <p:cNvSpPr txBox="1"/>
            <p:nvPr/>
          </p:nvSpPr>
          <p:spPr>
            <a:xfrm>
              <a:off x="4939587" y="3727260"/>
              <a:ext cx="1024995" cy="1009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smtClean="0">
                  <a:latin typeface="+mn-lt"/>
                  <a:cs typeface="Helvetica" pitchFamily="34" charset="0"/>
                </a:rPr>
                <a:t>IMINT</a:t>
              </a:r>
              <a:br>
                <a:rPr lang="en-US" sz="1200" dirty="0" smtClean="0">
                  <a:latin typeface="+mn-lt"/>
                  <a:cs typeface="Helvetica" pitchFamily="34" charset="0"/>
                </a:rPr>
              </a:br>
              <a:r>
                <a:rPr lang="en-US" sz="1200" dirty="0" smtClean="0">
                  <a:latin typeface="+mn-lt"/>
                  <a:cs typeface="Helvetica" pitchFamily="34" charset="0"/>
                </a:rPr>
                <a:t>SIGINT</a:t>
              </a:r>
              <a:br>
                <a:rPr lang="en-US" sz="1200" dirty="0" smtClean="0">
                  <a:latin typeface="+mn-lt"/>
                  <a:cs typeface="Helvetica" pitchFamily="34" charset="0"/>
                </a:rPr>
              </a:br>
              <a:r>
                <a:rPr lang="en-US" sz="1200" dirty="0" smtClean="0">
                  <a:latin typeface="+mn-lt"/>
                  <a:cs typeface="Helvetica" pitchFamily="34" charset="0"/>
                </a:rPr>
                <a:t>MASINT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725800" y="3882173"/>
              <a:ext cx="100584" cy="10058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25800" y="4205026"/>
              <a:ext cx="100584" cy="100584"/>
            </a:xfrm>
            <a:prstGeom prst="ellipse">
              <a:avLst/>
            </a:prstGeom>
            <a:solidFill>
              <a:srgbClr val="FCAEF3"/>
            </a:solidFill>
            <a:ln w="127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725800" y="4541364"/>
              <a:ext cx="100584" cy="100584"/>
            </a:xfrm>
            <a:prstGeom prst="ellipse">
              <a:avLst/>
            </a:prstGeom>
            <a:solidFill>
              <a:srgbClr val="30F035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221" y="4610826"/>
            <a:ext cx="2561972" cy="149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 flipV="1">
            <a:off x="979714" y="2863320"/>
            <a:ext cx="2841172" cy="281940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017893" y="5853900"/>
            <a:ext cx="792205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Human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53535" y="4127132"/>
            <a:ext cx="1061508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Normative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5679" y="6401223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4105" name="Group 4104"/>
          <p:cNvGrpSpPr/>
          <p:nvPr/>
        </p:nvGrpSpPr>
        <p:grpSpPr>
          <a:xfrm>
            <a:off x="370905" y="937703"/>
            <a:ext cx="4275308" cy="1415822"/>
            <a:chOff x="400013" y="1017592"/>
            <a:chExt cx="4275308" cy="1415822"/>
          </a:xfrm>
        </p:grpSpPr>
        <p:grpSp>
          <p:nvGrpSpPr>
            <p:cNvPr id="8" name="Group 7"/>
            <p:cNvGrpSpPr/>
            <p:nvPr/>
          </p:nvGrpSpPr>
          <p:grpSpPr>
            <a:xfrm>
              <a:off x="400013" y="1019252"/>
              <a:ext cx="1105417" cy="1397147"/>
              <a:chOff x="400013" y="1019252"/>
              <a:chExt cx="1105417" cy="1397147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975481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221374" y="1450501"/>
                <a:ext cx="192395" cy="533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0013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A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5653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B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1845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C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174984" y="2003465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D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70559" y="1019252"/>
                <a:ext cx="9348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 dirty="0" smtClean="0"/>
                  <a:t>Normative</a:t>
                </a:r>
                <a:endParaRPr lang="en-US" sz="1200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23827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8002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1726330" y="1017592"/>
              <a:ext cx="1089481" cy="1397146"/>
              <a:chOff x="400013" y="1019252"/>
              <a:chExt cx="1089481" cy="139714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975481" y="1925328"/>
                <a:ext cx="192395" cy="659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221374" y="1545167"/>
                <a:ext cx="192395" cy="439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00013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A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653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B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18459" y="2003464"/>
                <a:ext cx="314510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C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174984" y="2003465"/>
                <a:ext cx="314510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D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29079" y="1019252"/>
                <a:ext cx="7056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 dirty="0" smtClean="0"/>
                  <a:t>Human</a:t>
                </a:r>
                <a:endParaRPr lang="en-US" sz="12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23827" y="1764696"/>
                <a:ext cx="192395" cy="226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58002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00" name="Group 4099"/>
            <p:cNvGrpSpPr/>
            <p:nvPr/>
          </p:nvGrpSpPr>
          <p:grpSpPr>
            <a:xfrm>
              <a:off x="3349239" y="1281962"/>
              <a:ext cx="1326082" cy="1151452"/>
              <a:chOff x="2836178" y="1263813"/>
              <a:chExt cx="1326082" cy="1151452"/>
            </a:xfrm>
          </p:grpSpPr>
          <p:cxnSp>
            <p:nvCxnSpPr>
              <p:cNvPr id="4096" name="Straight Connector 4095"/>
              <p:cNvCxnSpPr/>
              <p:nvPr/>
            </p:nvCxnSpPr>
            <p:spPr bwMode="auto">
              <a:xfrm>
                <a:off x="3253563" y="1263813"/>
                <a:ext cx="0" cy="852066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8" name="Straight Connector 4097"/>
              <p:cNvCxnSpPr/>
              <p:nvPr/>
            </p:nvCxnSpPr>
            <p:spPr bwMode="auto">
              <a:xfrm>
                <a:off x="3253563" y="2115879"/>
                <a:ext cx="908697" cy="0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099" name="TextBox 4098"/>
              <p:cNvSpPr txBox="1"/>
              <p:nvPr/>
            </p:nvSpPr>
            <p:spPr>
              <a:xfrm>
                <a:off x="3398371" y="2053306"/>
                <a:ext cx="619079" cy="36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Human</a:t>
                </a:r>
                <a:endParaRPr lang="en-US" sz="1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 rot="16200000">
                <a:off x="2612239" y="1508866"/>
                <a:ext cx="809837" cy="36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Normative</a:t>
                </a:r>
                <a:endParaRPr lang="en-US" sz="1000" dirty="0"/>
              </a:p>
            </p:txBody>
          </p:sp>
        </p:grpSp>
        <p:sp>
          <p:nvSpPr>
            <p:cNvPr id="4102" name="Oval 4101"/>
            <p:cNvSpPr/>
            <p:nvPr/>
          </p:nvSpPr>
          <p:spPr bwMode="auto">
            <a:xfrm>
              <a:off x="3955238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104" name="Straight Connector 4103"/>
            <p:cNvCxnSpPr/>
            <p:nvPr/>
          </p:nvCxnSpPr>
          <p:spPr bwMode="auto">
            <a:xfrm flipV="1">
              <a:off x="3766624" y="1450501"/>
              <a:ext cx="908697" cy="683527"/>
            </a:xfrm>
            <a:prstGeom prst="line">
              <a:avLst/>
            </a:prstGeom>
            <a:solidFill>
              <a:srgbClr val="FFCC99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Oval 88"/>
            <p:cNvSpPr/>
            <p:nvPr/>
          </p:nvSpPr>
          <p:spPr bwMode="auto">
            <a:xfrm>
              <a:off x="4118271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3820547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373463" y="1486156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Right Arrow 91"/>
            <p:cNvSpPr/>
            <p:nvPr/>
          </p:nvSpPr>
          <p:spPr bwMode="auto">
            <a:xfrm>
              <a:off x="3025000" y="1629678"/>
              <a:ext cx="265689" cy="266715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107" name="TextBox 4106"/>
          <p:cNvSpPr txBox="1"/>
          <p:nvPr/>
        </p:nvSpPr>
        <p:spPr>
          <a:xfrm>
            <a:off x="4831555" y="867579"/>
            <a:ext cx="4090222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0" dirty="0" smtClean="0"/>
              <a:t>Human feature learning assessment responses were compared to normative responses. </a:t>
            </a:r>
          </a:p>
          <a:p>
            <a:pPr algn="l">
              <a:lnSpc>
                <a:spcPct val="100000"/>
              </a:lnSpc>
            </a:pPr>
            <a:r>
              <a:rPr lang="en-US" sz="1600" b="0" dirty="0" smtClean="0"/>
              <a:t>Perfect matches fall along the diagonal (human = normative).</a:t>
            </a:r>
            <a:endParaRPr lang="en-US" sz="1600" b="0" dirty="0"/>
          </a:p>
        </p:txBody>
      </p:sp>
      <p:sp>
        <p:nvSpPr>
          <p:cNvPr id="95" name="TextBox 94"/>
          <p:cNvSpPr txBox="1"/>
          <p:nvPr/>
        </p:nvSpPr>
        <p:spPr>
          <a:xfrm>
            <a:off x="2008286" y="2435442"/>
            <a:ext cx="641522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Mean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4109" name="Rectangle 4108"/>
          <p:cNvSpPr/>
          <p:nvPr/>
        </p:nvSpPr>
        <p:spPr>
          <a:xfrm>
            <a:off x="4089163" y="2883712"/>
            <a:ext cx="5009117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b="0" dirty="0"/>
              <a:t>On average, participants showed some learning of feature-facility correlations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b="0" dirty="0"/>
              <a:t>Some participants (below) </a:t>
            </a:r>
            <a:r>
              <a:rPr lang="en-US" b="0" dirty="0" smtClean="0"/>
              <a:t>learned </a:t>
            </a:r>
            <a:r>
              <a:rPr lang="en-US" b="0" dirty="0"/>
              <a:t>very effectively, given only 48 training examples per facility </a:t>
            </a:r>
            <a:r>
              <a:rPr lang="en-US" b="0" dirty="0" smtClean="0"/>
              <a:t>type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304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11886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Participants learned rules ubiquitously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86375"/>
            <a:ext cx="7696200" cy="4884738"/>
          </a:xfrm>
        </p:spPr>
        <p:txBody>
          <a:bodyPr/>
          <a:lstStyle/>
          <a:p>
            <a:r>
              <a:rPr lang="en-US" b="0" dirty="0" smtClean="0"/>
              <a:t>Exposure to multiple exemplars </a:t>
            </a:r>
            <a:r>
              <a:rPr lang="en-US" b="0" dirty="0" smtClean="0"/>
              <a:t>led participants </a:t>
            </a:r>
            <a:r>
              <a:rPr lang="en-US" b="0" dirty="0" smtClean="0"/>
              <a:t>to focus on rules (as reported in post-test questionnaires)</a:t>
            </a:r>
          </a:p>
          <a:p>
            <a:endParaRPr lang="en-US" b="0" dirty="0" smtClean="0"/>
          </a:p>
          <a:p>
            <a:r>
              <a:rPr lang="en-US" b="0" dirty="0" smtClean="0"/>
              <a:t>Participants </a:t>
            </a:r>
            <a:r>
              <a:rPr lang="en-US" b="0" dirty="0"/>
              <a:t>reported using about 3-5 different rules or strategies to identify facilities.</a:t>
            </a:r>
          </a:p>
          <a:p>
            <a:pPr lvl="1"/>
            <a:r>
              <a:rPr lang="en-US" b="0" dirty="0"/>
              <a:t>e.g. “If red and green triangles, then mustard. Circles plus no water, then ketchup. Plus others I can't remember.”</a:t>
            </a:r>
          </a:p>
          <a:p>
            <a:pPr lvl="1"/>
            <a:r>
              <a:rPr lang="en-US" b="0" dirty="0"/>
              <a:t>e.g. “The chemicals were the most consistent. none = ketchup, both = mustard, green = salt, red = pepper</a:t>
            </a:r>
            <a:r>
              <a:rPr lang="en-US" b="0" dirty="0" smtClean="0"/>
              <a:t>”</a:t>
            </a:r>
          </a:p>
          <a:p>
            <a:endParaRPr lang="en-US" b="0" dirty="0" smtClean="0"/>
          </a:p>
          <a:p>
            <a:r>
              <a:rPr lang="en-US" b="0" dirty="0" smtClean="0"/>
              <a:t>For rule learning, memory limits were an issue </a:t>
            </a:r>
          </a:p>
          <a:p>
            <a:pPr lvl="1"/>
            <a:r>
              <a:rPr lang="en-US" b="0" dirty="0" smtClean="0"/>
              <a:t>All participants reported that they forgot some of the rules they developed over the course of the experiment. </a:t>
            </a:r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48847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/>
              <a:t>Participants learned to identify/categorize the </a:t>
            </a:r>
            <a:r>
              <a:rPr lang="en-US" sz="2400" dirty="0"/>
              <a:t>correct </a:t>
            </a:r>
            <a:r>
              <a:rPr lang="en-US" sz="2400" dirty="0" smtClean="0"/>
              <a:t>facility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On average, participants did not learn the underlying probability distributions well.</a:t>
            </a:r>
          </a:p>
          <a:p>
            <a:pPr lvl="1">
              <a:lnSpc>
                <a:spcPct val="100000"/>
              </a:lnSpc>
            </a:pPr>
            <a:r>
              <a:rPr lang="en-US" sz="2000" b="0" dirty="0" smtClean="0"/>
              <a:t>Participant performance varied widely.</a:t>
            </a:r>
          </a:p>
          <a:p>
            <a:pPr lvl="1">
              <a:lnSpc>
                <a:spcPct val="100000"/>
              </a:lnSpc>
            </a:pPr>
            <a:r>
              <a:rPr lang="en-US" sz="2000" b="0" dirty="0" smtClean="0"/>
              <a:t>The rapid training paradigm was sufficient for some participants, but not optimal.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3048000"/>
            <a:ext cx="12954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Detailed Structure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17577"/>
            <a:ext cx="4953000" cy="432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69" name="Picture 16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17577"/>
            <a:ext cx="4955346" cy="43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45" name="TextBox 8744"/>
          <p:cNvSpPr txBox="1"/>
          <p:nvPr/>
        </p:nvSpPr>
        <p:spPr>
          <a:xfrm>
            <a:off x="6649266" y="5566489"/>
            <a:ext cx="1893467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Defined next slide…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57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1262"/>
            <a:ext cx="8305800" cy="48847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Question {Identify, Locate}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type of </a:t>
            </a:r>
            <a:r>
              <a:rPr lang="en-US" sz="1400" b="0" dirty="0" smtClean="0"/>
              <a:t>question.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Target {A, B, C, D}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target facility (</a:t>
            </a:r>
            <a:r>
              <a:rPr lang="en-US" sz="1400" b="0" i="1" dirty="0"/>
              <a:t>Identify/Locate</a:t>
            </a:r>
            <a:r>
              <a:rPr lang="en-US" sz="1400" b="0" dirty="0"/>
              <a:t> Facility A</a:t>
            </a:r>
            <a:r>
              <a:rPr lang="en-US" sz="1400" b="0" dirty="0" smtClean="0"/>
              <a:t>).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Presentation {Simultaneous, Sequential, Choice}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data was presented ‘</a:t>
            </a:r>
            <a:r>
              <a:rPr lang="en-US" sz="1400" b="0" i="1" dirty="0"/>
              <a:t>simultaneously’</a:t>
            </a:r>
            <a:r>
              <a:rPr lang="en-US" sz="1400" b="0" dirty="0"/>
              <a:t> (all at once), ‘</a:t>
            </a:r>
            <a:r>
              <a:rPr lang="en-US" sz="1400" b="0" i="1" dirty="0"/>
              <a:t>sequentially’</a:t>
            </a:r>
            <a:r>
              <a:rPr lang="en-US" sz="1400" b="0" dirty="0"/>
              <a:t> (one layer at a time), or ‘sequentially based on user </a:t>
            </a:r>
            <a:r>
              <a:rPr lang="en-US" sz="1400" b="0" i="1" dirty="0"/>
              <a:t>choice’</a:t>
            </a:r>
            <a:r>
              <a:rPr lang="en-US" sz="1400" b="0" dirty="0"/>
              <a:t> (participants were asked which layer they would like to see next).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Order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Simultaneous {ISM}</a:t>
            </a:r>
          </a:p>
          <a:p>
            <a:pPr lvl="2">
              <a:lnSpc>
                <a:spcPct val="100000"/>
              </a:lnSpc>
            </a:pPr>
            <a:r>
              <a:rPr lang="en-US" sz="1400" b="0" dirty="0" smtClean="0"/>
              <a:t>IMINT </a:t>
            </a:r>
            <a:r>
              <a:rPr lang="en-US" sz="1400" b="0" dirty="0"/>
              <a:t>(I), SIGINT (S), and MASINT (M) were presented </a:t>
            </a:r>
            <a:r>
              <a:rPr lang="en-US" sz="1400" b="0" dirty="0" smtClean="0"/>
              <a:t>simultaneously.</a:t>
            </a:r>
            <a:endParaRPr lang="en-US" sz="1400" b="0" dirty="0"/>
          </a:p>
          <a:p>
            <a:pPr lvl="1">
              <a:lnSpc>
                <a:spcPct val="100000"/>
              </a:lnSpc>
            </a:pPr>
            <a:r>
              <a:rPr lang="en-US" sz="1400" dirty="0"/>
              <a:t>Sequential {I-S-M, I-M-S}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Choice </a:t>
            </a:r>
            <a:r>
              <a:rPr lang="en-US" sz="1400" dirty="0"/>
              <a:t>{I-SM}</a:t>
            </a:r>
          </a:p>
          <a:p>
            <a:pPr lvl="2">
              <a:lnSpc>
                <a:spcPct val="100000"/>
              </a:lnSpc>
            </a:pPr>
            <a:r>
              <a:rPr lang="en-US" sz="1400" b="0" dirty="0"/>
              <a:t>IMINT was presented </a:t>
            </a:r>
            <a:r>
              <a:rPr lang="en-US" sz="1400" b="0" dirty="0" smtClean="0"/>
              <a:t>first.  Users </a:t>
            </a:r>
            <a:r>
              <a:rPr lang="en-US" sz="1400" b="0" dirty="0"/>
              <a:t>could choose to see SIGINT or MASINT.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Scene {1-16}</a:t>
            </a:r>
          </a:p>
          <a:p>
            <a:pPr lvl="1">
              <a:lnSpc>
                <a:spcPct val="100000"/>
              </a:lnSpc>
            </a:pPr>
            <a:r>
              <a:rPr lang="en-US" sz="1400" b="0" dirty="0" smtClean="0"/>
              <a:t>Scene number.  Multiple </a:t>
            </a:r>
            <a:r>
              <a:rPr lang="en-US" sz="1400" b="0" dirty="0"/>
              <a:t>questions were asked per scene.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697" y="2147975"/>
            <a:ext cx="2573403" cy="3925592"/>
          </a:xfrm>
        </p:spPr>
        <p:txBody>
          <a:bodyPr/>
          <a:lstStyle/>
          <a:p>
            <a:pPr lvl="0"/>
            <a:r>
              <a:rPr lang="en-US" sz="1800" dirty="0" smtClean="0"/>
              <a:t>Average </a:t>
            </a:r>
            <a:r>
              <a:rPr lang="en-US" sz="1800" dirty="0"/>
              <a:t>time spent </a:t>
            </a:r>
            <a:r>
              <a:rPr lang="en-US" sz="1800" dirty="0" smtClean="0"/>
              <a:t>training: 24 min </a:t>
            </a:r>
          </a:p>
          <a:p>
            <a:pPr lvl="1"/>
            <a:r>
              <a:rPr lang="en-US" dirty="0" smtClean="0"/>
              <a:t>(range 8.5 – 73 min)</a:t>
            </a:r>
          </a:p>
          <a:p>
            <a:pPr lvl="0"/>
            <a:endParaRPr lang="en-US" sz="1800" dirty="0" smtClean="0"/>
          </a:p>
          <a:p>
            <a:pPr lvl="0"/>
            <a:r>
              <a:rPr lang="en-US" sz="1800" dirty="0" smtClean="0"/>
              <a:t>Participants sped up (time per phase) through training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6" t="24616" r="46146" b="13654"/>
          <a:stretch/>
        </p:blipFill>
        <p:spPr bwMode="auto">
          <a:xfrm>
            <a:off x="3086100" y="1451015"/>
            <a:ext cx="5734050" cy="436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2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5616256"/>
            <a:ext cx="7818120" cy="563882"/>
          </a:xfrm>
        </p:spPr>
        <p:txBody>
          <a:bodyPr/>
          <a:lstStyle/>
          <a:p>
            <a:r>
              <a:rPr lang="en-US" dirty="0" smtClean="0"/>
              <a:t>Distribution over subjects of TVD between normative answer and different trial types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7970520" cy="944562"/>
          </a:xfrm>
        </p:spPr>
        <p:txBody>
          <a:bodyPr/>
          <a:lstStyle/>
          <a:p>
            <a:r>
              <a:rPr lang="en-US" dirty="0" smtClean="0"/>
              <a:t>Performance in sequential trials was not significantly different from simultaneous or user choice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7563" y="1592659"/>
            <a:ext cx="5364796" cy="402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13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283" y="1191974"/>
            <a:ext cx="6233477" cy="467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did not improve significantly over sequential trials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26246" y="5481720"/>
            <a:ext cx="1723549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Layer 1 -  2 -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4569" y="3194961"/>
            <a:ext cx="646332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TVD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9108" y="4536081"/>
            <a:ext cx="2659702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Single-trial responses,</a:t>
            </a:r>
            <a:br>
              <a:rPr lang="en-US" dirty="0" smtClean="0"/>
            </a:br>
            <a:r>
              <a:rPr lang="en-US" dirty="0" smtClean="0"/>
              <a:t>medians over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86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Participants’ responses across sequential trials.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326660"/>
              </p:ext>
            </p:extLst>
          </p:nvPr>
        </p:nvGraphicFramePr>
        <p:xfrm>
          <a:off x="1215390" y="1409700"/>
          <a:ext cx="6477001" cy="3540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889"/>
                <a:gridCol w="2398889"/>
                <a:gridCol w="1679223"/>
              </a:tblGrid>
              <a:tr h="62721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Trial response pattern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(WTA)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Percent of trials*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</a:tr>
              <a:tr h="3633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all correct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CCC</a:t>
                      </a: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</a:tr>
              <a:tr h="3633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all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wrong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WWW</a:t>
                      </a: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54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</a:tr>
              <a:tr h="62721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correct to wrong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CCW, CWW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</a:tr>
              <a:tr h="62721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wrong to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correct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WCC, WWC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08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</a:tr>
              <a:tr h="3633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Flip-flop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CWC, WCW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03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89442" y="4992504"/>
            <a:ext cx="1828800" cy="36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+mj-lt"/>
              </a:rPr>
              <a:t>n = 323 total trials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7361" y="5476142"/>
            <a:ext cx="736088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dirty="0" smtClean="0"/>
              <a:t>Subjects tended to stay with their initial guess based on the IMINT layer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0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The ICArUS Program will employ a GEOINT-themed Challenge Problem to compare </a:t>
            </a:r>
            <a:r>
              <a:rPr lang="en-US" sz="2400" dirty="0" smtClean="0"/>
              <a:t>the models</a:t>
            </a:r>
            <a:r>
              <a:rPr lang="en-US" sz="2400" dirty="0"/>
              <a:t>’ performance with human performance. This study is designed </a:t>
            </a:r>
            <a:r>
              <a:rPr lang="en-US" sz="2400" dirty="0" smtClean="0"/>
              <a:t>to:</a:t>
            </a:r>
          </a:p>
          <a:p>
            <a:pPr lvl="1">
              <a:lnSpc>
                <a:spcPct val="100000"/>
              </a:lnSpc>
            </a:pPr>
            <a:r>
              <a:rPr lang="en-US" sz="2000" b="0" dirty="0" smtClean="0"/>
              <a:t>Assess </a:t>
            </a:r>
            <a:r>
              <a:rPr lang="en-US" sz="2000" b="0" dirty="0"/>
              <a:t>the ability of human participants to perform nominal sensemaking tasks involving stimuli similar in format to </a:t>
            </a:r>
            <a:r>
              <a:rPr lang="en-US" sz="2000" b="0" dirty="0" smtClean="0"/>
              <a:t>the </a:t>
            </a:r>
            <a:r>
              <a:rPr lang="en-US" sz="2000" b="0" dirty="0"/>
              <a:t>final </a:t>
            </a:r>
            <a:r>
              <a:rPr lang="en-US" sz="2000" b="0" dirty="0" smtClean="0"/>
              <a:t>Phase </a:t>
            </a:r>
            <a:r>
              <a:rPr lang="en-US" sz="2000" b="0" dirty="0"/>
              <a:t>1 </a:t>
            </a:r>
            <a:r>
              <a:rPr lang="en-US" sz="2000" b="0" dirty="0" smtClean="0"/>
              <a:t>CP.</a:t>
            </a:r>
          </a:p>
          <a:p>
            <a:pPr lvl="2">
              <a:lnSpc>
                <a:spcPct val="100000"/>
              </a:lnSpc>
            </a:pPr>
            <a:r>
              <a:rPr lang="en-US" sz="1800" b="0" dirty="0" smtClean="0"/>
              <a:t>Can </a:t>
            </a:r>
            <a:r>
              <a:rPr lang="en-US" sz="1800" b="0" dirty="0"/>
              <a:t>people learn to recognize patterns/select a frame in a high-dimensional feature space</a:t>
            </a:r>
            <a:r>
              <a:rPr lang="en-US" sz="1800" b="0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sz="2000" b="0" dirty="0" smtClean="0"/>
              <a:t>Provide </a:t>
            </a:r>
            <a:r>
              <a:rPr lang="en-US" sz="2000" b="0" dirty="0" smtClean="0"/>
              <a:t>performers with </a:t>
            </a:r>
            <a:r>
              <a:rPr lang="en-US" sz="2000" b="0" dirty="0"/>
              <a:t>initial sample data (Month 3 T&amp;E </a:t>
            </a:r>
            <a:r>
              <a:rPr lang="en-US" sz="2000" b="0" dirty="0" smtClean="0"/>
              <a:t>Deliverable</a:t>
            </a:r>
            <a:r>
              <a:rPr lang="en-US" sz="2000" b="0" dirty="0"/>
              <a:t>) to help support early modeling efforts</a:t>
            </a:r>
            <a:r>
              <a:rPr lang="en-US" sz="2000" b="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b="0" dirty="0" smtClean="0"/>
              <a:t>Enable </a:t>
            </a:r>
            <a:r>
              <a:rPr lang="en-US" sz="2000" b="0" dirty="0"/>
              <a:t>the T&amp;E Team to work through important conceptual issues related to CP design.</a:t>
            </a:r>
          </a:p>
          <a:p>
            <a:pPr lvl="1">
              <a:lnSpc>
                <a:spcPct val="100000"/>
              </a:lnSpc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8"/>
          <p:cNvSpPr>
            <a:spLocks noGrp="1"/>
          </p:cNvSpPr>
          <p:nvPr>
            <p:ph sz="half" idx="4294967295"/>
          </p:nvPr>
        </p:nvSpPr>
        <p:spPr>
          <a:xfrm>
            <a:off x="762000" y="4506684"/>
            <a:ext cx="3810000" cy="17308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Participants who look longer on trials performed better.</a:t>
            </a:r>
            <a:endParaRPr lang="en-US" sz="1400" dirty="0"/>
          </a:p>
        </p:txBody>
      </p:sp>
      <p:sp>
        <p:nvSpPr>
          <p:cNvPr id="6" name="Content Placeholder 9"/>
          <p:cNvSpPr>
            <a:spLocks noGrp="1"/>
          </p:cNvSpPr>
          <p:nvPr>
            <p:ph sz="half" idx="4294967295"/>
          </p:nvPr>
        </p:nvSpPr>
        <p:spPr>
          <a:xfrm>
            <a:off x="4778830" y="4484912"/>
            <a:ext cx="3886200" cy="171994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Some participants manually normalized their responses and performed slightly better. 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O</a:t>
            </a:r>
            <a:r>
              <a:rPr lang="en-US" sz="1400" dirty="0" smtClean="0"/>
              <a:t>thers relied on the automatic GUI normalization process and were adversely affected.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* see slide notes for details</a:t>
            </a:r>
            <a:endParaRPr lang="en-US" sz="14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033294"/>
              </p:ext>
            </p:extLst>
          </p:nvPr>
        </p:nvGraphicFramePr>
        <p:xfrm>
          <a:off x="446315" y="1148444"/>
          <a:ext cx="3842657" cy="3260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664652"/>
              </p:ext>
            </p:extLst>
          </p:nvPr>
        </p:nvGraphicFramePr>
        <p:xfrm>
          <a:off x="4452256" y="1132113"/>
          <a:ext cx="4060374" cy="3276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8430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caywood\Documents\ICArUS\Matlab\CPD\results\assessment_all_facilitie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75" y="588033"/>
            <a:ext cx="7685437" cy="57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Learning Assessment Responses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7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799" y="1107831"/>
            <a:ext cx="8059615" cy="1377462"/>
          </a:xfrm>
        </p:spPr>
        <p:txBody>
          <a:bodyPr/>
          <a:lstStyle/>
          <a:p>
            <a:r>
              <a:rPr lang="en-US" dirty="0" smtClean="0"/>
              <a:t>Participants were generally satisfied with clarity of directions and software usability</a:t>
            </a:r>
          </a:p>
          <a:p>
            <a:r>
              <a:rPr lang="en-US" dirty="0" smtClean="0"/>
              <a:t>Test question difficulty was rated as fairly high</a:t>
            </a:r>
          </a:p>
          <a:p>
            <a:r>
              <a:rPr lang="en-US" dirty="0" smtClean="0"/>
              <a:t>Engagement was rated slightly low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8260080" cy="944562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Participants had mixed opinions about overall </a:t>
            </a:r>
            <a:r>
              <a:rPr lang="en-US" sz="2400" dirty="0"/>
              <a:t>study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583657"/>
              </p:ext>
            </p:extLst>
          </p:nvPr>
        </p:nvGraphicFramePr>
        <p:xfrm>
          <a:off x="633046" y="3019278"/>
          <a:ext cx="8229600" cy="2483179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6553200"/>
                <a:gridCol w="167640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Question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r>
                        <a:rPr lang="en-US" sz="1400" baseline="0" dirty="0" smtClean="0"/>
                        <a:t> Response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(Scale)*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1417" marR="114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I think the study instructions were easy to understand.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I think the study test questions were easy to understand.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3.6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I think the study test questions were easy to answer.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2.4</a:t>
                      </a:r>
                    </a:p>
                  </a:txBody>
                  <a:tcPr marL="9525" marR="9525" marT="9525" marB="0"/>
                </a:tc>
              </a:tr>
              <a:tr h="2519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I think it was easy to use the computer software during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3.8</a:t>
                      </a:r>
                    </a:p>
                  </a:txBody>
                  <a:tcPr marL="9525" marR="9525" marT="9525" marB="0"/>
                </a:tc>
              </a:tr>
              <a:tr h="2420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 I think it was easy to input my answers using the probability sliders in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 I felt like I was engaged or having fun during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2.7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 I felt like I was interested in the study. 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3.2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 I felt bored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2.3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9. I felt tired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2.9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19144"/>
              </p:ext>
            </p:extLst>
          </p:nvPr>
        </p:nvGraphicFramePr>
        <p:xfrm>
          <a:off x="5814646" y="5550876"/>
          <a:ext cx="3200400" cy="612901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888648"/>
                <a:gridCol w="577938"/>
                <a:gridCol w="577938"/>
                <a:gridCol w="546276"/>
                <a:gridCol w="609600"/>
              </a:tblGrid>
              <a:tr h="149099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ea typeface="Times New Roman"/>
                        </a:rPr>
                        <a:t>*Response Scale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  <a:tr h="4605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Strongly 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(1)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(2)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Neutral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(3)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(4)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Strongly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(5)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</a:tbl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3219" y="115808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KLD, Median subject performance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" y="5455600"/>
            <a:ext cx="880872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Average performance measured via KLD was better than random with p=0.055.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mcaywood\Documents\ICArUS\Matlab\CPD\results\correct_b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41" y="4761910"/>
            <a:ext cx="4337751" cy="7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 exaggerated the effect of mistakes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3426" y="1756785"/>
            <a:ext cx="4067661" cy="3005125"/>
          </a:xfrm>
        </p:spPr>
        <p:txBody>
          <a:bodyPr/>
          <a:lstStyle/>
          <a:p>
            <a:r>
              <a:rPr lang="en-US" b="0" dirty="0" smtClean="0"/>
              <a:t>When the normative solution is peaked (as it was here), KLD “exaggerates” mistakes due to its logarithmic nature.</a:t>
            </a:r>
          </a:p>
          <a:p>
            <a:endParaRPr lang="en-US" b="0" dirty="0"/>
          </a:p>
        </p:txBody>
      </p:sp>
      <p:grpSp>
        <p:nvGrpSpPr>
          <p:cNvPr id="7" name="Group 6"/>
          <p:cNvGrpSpPr/>
          <p:nvPr/>
        </p:nvGrpSpPr>
        <p:grpSpPr>
          <a:xfrm>
            <a:off x="414492" y="1476880"/>
            <a:ext cx="4343400" cy="3257550"/>
            <a:chOff x="4038600" y="2438399"/>
            <a:chExt cx="5105400" cy="3829051"/>
          </a:xfrm>
        </p:grpSpPr>
        <p:pic>
          <p:nvPicPr>
            <p:cNvPr id="4098" name="Picture 2" descr="C:\Users\mcaywood\Documents\ICArUS\Matlab\CPA simulations\results\highlypea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438399"/>
              <a:ext cx="5105400" cy="382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4647817" y="4178491"/>
              <a:ext cx="4165631" cy="1394375"/>
              <a:chOff x="4647817" y="4178491"/>
              <a:chExt cx="4165631" cy="139437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53200" y="4309805"/>
                <a:ext cx="1582483" cy="485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2"/>
                    </a:solidFill>
                  </a:rPr>
                  <a:t>underconfident</a:t>
                </a:r>
                <a:endParaRPr lang="en-US" sz="1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75602" y="5087487"/>
                <a:ext cx="937846" cy="485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B050"/>
                    </a:solidFill>
                  </a:rPr>
                  <a:t>correct</a:t>
                </a:r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647817" y="4178491"/>
                <a:ext cx="1020177" cy="428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FF0000"/>
                    </a:solidFill>
                  </a:rPr>
                  <a:t>mistaken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252458" y="5362359"/>
            <a:ext cx="2977097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Observed participant judgments in pilot study</a:t>
            </a:r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46991" y="1720226"/>
            <a:ext cx="641105" cy="367858"/>
            <a:chOff x="5108104" y="2608812"/>
            <a:chExt cx="641105" cy="367858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5108104" y="2768352"/>
              <a:ext cx="200536" cy="149014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48752" y="2608812"/>
              <a:ext cx="500457" cy="36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Helvetica" pitchFamily="34" charset="0"/>
                  <a:cs typeface="Helvetica" pitchFamily="34" charset="0"/>
                </a:rPr>
                <a:t>KLD</a:t>
              </a:r>
              <a:endParaRPr lang="en-US" sz="1200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257" y="1639806"/>
            <a:ext cx="6339997" cy="47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" y="274638"/>
            <a:ext cx="8183880" cy="944562"/>
          </a:xfrm>
        </p:spPr>
        <p:txBody>
          <a:bodyPr/>
          <a:lstStyle/>
          <a:p>
            <a:r>
              <a:rPr lang="en-US" dirty="0" smtClean="0"/>
              <a:t>Evaluating participant performance</a:t>
            </a:r>
            <a:br>
              <a:rPr lang="en-US" dirty="0" smtClean="0"/>
            </a:br>
            <a:r>
              <a:rPr lang="en-US" dirty="0" smtClean="0"/>
              <a:t>using KLD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043" y="1489086"/>
            <a:ext cx="4045891" cy="4884738"/>
          </a:xfrm>
        </p:spPr>
        <p:txBody>
          <a:bodyPr/>
          <a:lstStyle/>
          <a:p>
            <a:r>
              <a:rPr lang="en-US" sz="1800" dirty="0" smtClean="0"/>
              <a:t>WTA proves that participants learned </a:t>
            </a:r>
            <a:r>
              <a:rPr lang="en-US" sz="1800" i="1" dirty="0" smtClean="0"/>
              <a:t>to categorize </a:t>
            </a:r>
            <a:r>
              <a:rPr lang="en-US" sz="1800" dirty="0" smtClean="0"/>
              <a:t>facilities</a:t>
            </a:r>
            <a:r>
              <a:rPr lang="en-US" sz="1800" i="1" dirty="0" smtClean="0"/>
              <a:t>, </a:t>
            </a:r>
            <a:r>
              <a:rPr lang="en-US" sz="1800" dirty="0" smtClean="0"/>
              <a:t>but responses were given as </a:t>
            </a:r>
            <a:r>
              <a:rPr lang="en-US" sz="1800" i="1" dirty="0" smtClean="0"/>
              <a:t>likelihoods</a:t>
            </a:r>
            <a:r>
              <a:rPr lang="en-US" sz="1800" dirty="0" smtClean="0"/>
              <a:t>.  Here, </a:t>
            </a:r>
            <a:r>
              <a:rPr lang="en-US" sz="1800" dirty="0"/>
              <a:t>w</a:t>
            </a:r>
            <a:r>
              <a:rPr lang="en-US" sz="1800" dirty="0" smtClean="0"/>
              <a:t>e compare:</a:t>
            </a:r>
          </a:p>
          <a:p>
            <a:pPr lvl="1"/>
            <a:r>
              <a:rPr lang="en-US" sz="1600" dirty="0" smtClean="0"/>
              <a:t>Humans’ divergence from normative (x-axis), to</a:t>
            </a:r>
          </a:p>
          <a:p>
            <a:pPr lvl="1"/>
            <a:r>
              <a:rPr lang="en-US" sz="1600" dirty="0" smtClean="0"/>
              <a:t>A random model’s divergence from normative (y-axis)</a:t>
            </a:r>
          </a:p>
          <a:p>
            <a:pPr lvl="1"/>
            <a:endParaRPr lang="en-US" sz="1600" dirty="0"/>
          </a:p>
          <a:p>
            <a:r>
              <a:rPr lang="en-US" sz="1800" i="1" dirty="0" smtClean="0"/>
              <a:t>Points to the left of the diagonal exceed random performance </a:t>
            </a:r>
            <a:endParaRPr lang="en-US" sz="1800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7867797" y="1091074"/>
            <a:ext cx="908309" cy="848290"/>
            <a:chOff x="1251759" y="3309983"/>
            <a:chExt cx="908309" cy="848290"/>
          </a:xfrm>
        </p:grpSpPr>
        <p:sp>
          <p:nvSpPr>
            <p:cNvPr id="26" name="Rectangle 25"/>
            <p:cNvSpPr/>
            <p:nvPr/>
          </p:nvSpPr>
          <p:spPr>
            <a:xfrm>
              <a:off x="1309463" y="3309983"/>
              <a:ext cx="148451" cy="5443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07397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05331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3266" y="3824612"/>
              <a:ext cx="148451" cy="296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1759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49693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47626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45558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4099" name="Group 4098"/>
          <p:cNvGrpSpPr/>
          <p:nvPr/>
        </p:nvGrpSpPr>
        <p:grpSpPr>
          <a:xfrm>
            <a:off x="4677072" y="2865323"/>
            <a:ext cx="1118379" cy="1168041"/>
            <a:chOff x="4970994" y="2738772"/>
            <a:chExt cx="1118379" cy="1168041"/>
          </a:xfrm>
        </p:grpSpPr>
        <p:sp>
          <p:nvSpPr>
            <p:cNvPr id="5" name="TextBox 4"/>
            <p:cNvSpPr txBox="1"/>
            <p:nvPr/>
          </p:nvSpPr>
          <p:spPr>
            <a:xfrm>
              <a:off x="4970994" y="2738772"/>
              <a:ext cx="111837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Perfect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085704" y="3058523"/>
              <a:ext cx="908309" cy="848290"/>
              <a:chOff x="1251759" y="3309983"/>
              <a:chExt cx="908309" cy="84829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30946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0326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4097" name="Group 4096"/>
          <p:cNvGrpSpPr/>
          <p:nvPr/>
        </p:nvGrpSpPr>
        <p:grpSpPr>
          <a:xfrm>
            <a:off x="7470716" y="3983340"/>
            <a:ext cx="924878" cy="1177691"/>
            <a:chOff x="6397447" y="4135424"/>
            <a:chExt cx="924878" cy="1177691"/>
          </a:xfrm>
        </p:grpSpPr>
        <p:sp>
          <p:nvSpPr>
            <p:cNvPr id="8" name="TextBox 7"/>
            <p:cNvSpPr txBox="1"/>
            <p:nvPr/>
          </p:nvSpPr>
          <p:spPr>
            <a:xfrm>
              <a:off x="6410857" y="4135424"/>
              <a:ext cx="911468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97447" y="4464825"/>
              <a:ext cx="908309" cy="848290"/>
              <a:chOff x="1251759" y="3309983"/>
              <a:chExt cx="908309" cy="84829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90382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30890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493446" y="2886434"/>
            <a:ext cx="1281539" cy="990039"/>
            <a:chOff x="7247609" y="2612803"/>
            <a:chExt cx="1281539" cy="990039"/>
          </a:xfrm>
        </p:grpSpPr>
        <p:sp>
          <p:nvSpPr>
            <p:cNvPr id="7" name="TextBox 6"/>
            <p:cNvSpPr txBox="1"/>
            <p:nvPr/>
          </p:nvSpPr>
          <p:spPr>
            <a:xfrm>
              <a:off x="7247609" y="2612803"/>
              <a:ext cx="128153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Random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53624" y="3150128"/>
              <a:ext cx="908309" cy="452714"/>
              <a:chOff x="1251759" y="3705559"/>
              <a:chExt cx="908309" cy="45271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903823" y="3705559"/>
                <a:ext cx="148451" cy="1487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792280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73992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5704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5245353" y="6084277"/>
            <a:ext cx="2774889" cy="242521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16200000">
            <a:off x="2858614" y="3883870"/>
            <a:ext cx="2957445" cy="29880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9126" y="6018723"/>
            <a:ext cx="2433680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Human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916593" y="3796526"/>
            <a:ext cx="2542683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Random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4777245" y="254498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610010" y="255455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527863" y="366594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7774373" y="678127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Normative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1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9" y="779584"/>
            <a:ext cx="7479729" cy="56097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068"/>
            <a:ext cx="7696200" cy="944562"/>
          </a:xfrm>
        </p:spPr>
        <p:txBody>
          <a:bodyPr/>
          <a:lstStyle/>
          <a:p>
            <a:r>
              <a:rPr lang="en-US" dirty="0" smtClean="0"/>
              <a:t>TVD, Individual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997366" y="1050878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51127" y="3523397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997365" y="476989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55419" y="4769893"/>
            <a:ext cx="1260144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62562" y="5271447"/>
            <a:ext cx="620974" cy="229737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930" y="5162263"/>
            <a:ext cx="1037465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9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Facilities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asked to identify 4 fictitious facilities (Ketchup-, Mustard-, Salt- and Pepper-producing Factories); 2-4 facilities appeared simultaneously in the </a:t>
            </a:r>
            <a:r>
              <a:rPr lang="en-US" dirty="0" smtClean="0"/>
              <a:t>scene.  </a:t>
            </a:r>
            <a:r>
              <a:rPr lang="en-US" dirty="0"/>
              <a:t>A facility was comprised of data from </a:t>
            </a:r>
            <a:r>
              <a:rPr lang="en-US" dirty="0" smtClean="0"/>
              <a:t>multiple layers. </a:t>
            </a:r>
            <a:endParaRPr lang="en-US" dirty="0"/>
          </a:p>
        </p:txBody>
      </p:sp>
      <p:pic>
        <p:nvPicPr>
          <p:cNvPr id="2050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24150"/>
            <a:ext cx="351639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49448" y="4019550"/>
            <a:ext cx="2390399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Scene </a:t>
            </a:r>
            <a:r>
              <a:rPr lang="en-US" b="0" dirty="0" smtClean="0"/>
              <a:t>with 4 </a:t>
            </a:r>
            <a:r>
              <a:rPr lang="en-US" b="0" dirty="0" smtClean="0"/>
              <a:t>facilities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86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r>
              <a:rPr lang="en-US" dirty="0"/>
              <a:t>5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Data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884738"/>
          </a:xfrm>
        </p:spPr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categories of data were associated with the task (IMINT, SIGINT, and MASINT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b="0" dirty="0"/>
              <a:t>IMINT (Image Intelligence): the location and shape of a building, water features, and the presence or absence of rooftop </a:t>
            </a:r>
            <a:r>
              <a:rPr lang="en-US" b="0" dirty="0" smtClean="0"/>
              <a:t>hardware</a:t>
            </a:r>
            <a:r>
              <a:rPr lang="en-US" b="0" dirty="0"/>
              <a:t>, e.g., a satellite dish</a:t>
            </a:r>
            <a:r>
              <a:rPr lang="en-US" b="0" dirty="0" smtClean="0"/>
              <a:t>.</a:t>
            </a:r>
            <a:endParaRPr lang="en-US" b="0" dirty="0"/>
          </a:p>
          <a:p>
            <a:pPr lvl="1"/>
            <a:r>
              <a:rPr lang="en-US" b="0" dirty="0"/>
              <a:t>SIGINT (Signals Intelligence): intelligence gathered by the interception of signals; each ‘hit’ denotes an intercepted signal at that location (e.g., a government-issued cell phone</a:t>
            </a:r>
            <a:r>
              <a:rPr lang="en-US" b="0" dirty="0" smtClean="0"/>
              <a:t>).</a:t>
            </a:r>
            <a:endParaRPr lang="en-US" b="0" dirty="0"/>
          </a:p>
          <a:p>
            <a:pPr lvl="1"/>
            <a:r>
              <a:rPr lang="en-US" b="0" dirty="0"/>
              <a:t>MASINT (Measurement and Signature Intelligence): chemical intelligence; each ‘hit’ denotes that a chemical (e.g., green or red fungus) has been detected at that location.</a:t>
            </a:r>
          </a:p>
          <a:p>
            <a:endParaRPr lang="en-US" dirty="0"/>
          </a:p>
        </p:txBody>
      </p:sp>
      <p:pic>
        <p:nvPicPr>
          <p:cNvPr id="10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52899"/>
            <a:ext cx="1367010" cy="215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697921"/>
              </p:ext>
            </p:extLst>
          </p:nvPr>
        </p:nvGraphicFramePr>
        <p:xfrm>
          <a:off x="120516" y="4351624"/>
          <a:ext cx="6621462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" name="Document" r:id="rId5" imgW="6615916" imgH="2441822" progId="Word.Document.12">
                  <p:embed/>
                </p:oleObj>
              </mc:Choice>
              <mc:Fallback>
                <p:oleObj name="Document" r:id="rId5" imgW="6615916" imgH="24418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516" y="4351624"/>
                        <a:ext cx="6621462" cy="236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6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3040"/>
            <a:ext cx="7696200" cy="4480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b="0" dirty="0" smtClean="0"/>
              <a:t> Data </a:t>
            </a:r>
            <a:r>
              <a:rPr lang="en-US" sz="2800" b="0" dirty="0"/>
              <a:t>was </a:t>
            </a:r>
            <a:r>
              <a:rPr lang="en-US" sz="2800" b="0" dirty="0" smtClean="0"/>
              <a:t>presented: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simultaneously</a:t>
            </a:r>
            <a:r>
              <a:rPr lang="en-US" sz="2400" b="0" dirty="0" smtClean="0"/>
              <a:t> </a:t>
            </a:r>
            <a:r>
              <a:rPr lang="en-US" sz="2400" b="0" dirty="0"/>
              <a:t>(all at once</a:t>
            </a:r>
            <a:r>
              <a:rPr lang="en-US" sz="2400" b="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sequentially</a:t>
            </a:r>
            <a:r>
              <a:rPr lang="en-US" sz="2400" b="0" dirty="0" smtClean="0"/>
              <a:t> </a:t>
            </a:r>
            <a:r>
              <a:rPr lang="en-US" sz="2400" b="0" dirty="0"/>
              <a:t>(one layer at a time</a:t>
            </a:r>
            <a:r>
              <a:rPr lang="en-US" sz="2400" b="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400" b="0" dirty="0"/>
              <a:t>o</a:t>
            </a:r>
            <a:r>
              <a:rPr lang="en-US" sz="2400" b="0" dirty="0" smtClean="0"/>
              <a:t>r sequentially </a:t>
            </a:r>
            <a:r>
              <a:rPr lang="en-US" sz="2400" b="0" dirty="0"/>
              <a:t>based on </a:t>
            </a:r>
            <a:r>
              <a:rPr lang="en-US" sz="2400" dirty="0"/>
              <a:t>user </a:t>
            </a:r>
            <a:r>
              <a:rPr lang="en-US" sz="2400" dirty="0" smtClean="0"/>
              <a:t>choice</a:t>
            </a:r>
            <a:r>
              <a:rPr lang="en-US" sz="2400" b="0" dirty="0" smtClean="0"/>
              <a:t> </a:t>
            </a:r>
            <a:r>
              <a:rPr lang="en-US" sz="2400" b="0" dirty="0"/>
              <a:t>(</a:t>
            </a:r>
            <a:r>
              <a:rPr lang="en-US" sz="2400" b="0" dirty="0" smtClean="0"/>
              <a:t>participants were </a:t>
            </a:r>
            <a:r>
              <a:rPr lang="en-US" sz="2400" b="0" dirty="0" smtClean="0"/>
              <a:t>given a choice of which data to </a:t>
            </a:r>
            <a:r>
              <a:rPr lang="en-US" sz="2400" b="0" dirty="0"/>
              <a:t>see next).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94" y="1304269"/>
            <a:ext cx="7820997" cy="4884738"/>
          </a:xfrm>
        </p:spPr>
        <p:txBody>
          <a:bodyPr/>
          <a:lstStyle/>
          <a:p>
            <a:r>
              <a:rPr lang="en-US" dirty="0"/>
              <a:t>The test comprised of a series of multiple-choice questions, and all responses were in the form of likelihoods (e.g., the probability that a particular sector contained a facility).  Participants were asked to either: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4681" y="2820763"/>
            <a:ext cx="3199915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1. Locate a facility in the scene</a:t>
            </a:r>
            <a:endParaRPr lang="en-US" sz="1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38928" y="2824901"/>
            <a:ext cx="3435574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2. Identify a facility in a sector</a:t>
            </a:r>
            <a:endParaRPr lang="en-US" sz="1600" i="1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 9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53253" y="3237835"/>
            <a:ext cx="30417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0" dirty="0" smtClean="0"/>
              <a:t>Enter </a:t>
            </a:r>
            <a:r>
              <a:rPr lang="en-US" sz="1600" b="0" dirty="0"/>
              <a:t>the probability that </a:t>
            </a:r>
            <a:r>
              <a:rPr lang="en-US" sz="1600" b="0" i="1" dirty="0"/>
              <a:t>Sector 2</a:t>
            </a:r>
            <a:r>
              <a:rPr lang="en-US" sz="1600" b="0" dirty="0"/>
              <a:t> contains a Ketchup or Mustard Factory.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0775" y="3237835"/>
            <a:ext cx="3219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0" dirty="0" smtClean="0"/>
              <a:t>Enter </a:t>
            </a:r>
            <a:r>
              <a:rPr lang="en-US" sz="1600" b="0" dirty="0"/>
              <a:t>the probability that </a:t>
            </a:r>
            <a:r>
              <a:rPr lang="en-US" sz="1600" b="0" i="1" dirty="0"/>
              <a:t>each</a:t>
            </a:r>
            <a:r>
              <a:rPr lang="en-US" sz="1600" b="0" dirty="0"/>
              <a:t> sector contains a Ketchup Factory.</a:t>
            </a:r>
          </a:p>
        </p:txBody>
      </p:sp>
      <p:sp>
        <p:nvSpPr>
          <p:cNvPr id="6" name="Rectangle 9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38" name="Picture 9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850" y="4180799"/>
            <a:ext cx="2695575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39" name="Picture 9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77" y="4193321"/>
            <a:ext cx="2657475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0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910" y="2383948"/>
            <a:ext cx="6465026" cy="48847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/>
              <a:t>(1-7) </a:t>
            </a:r>
            <a:r>
              <a:rPr lang="en-US" sz="1800" b="0" dirty="0" smtClean="0"/>
              <a:t>When </a:t>
            </a:r>
            <a:r>
              <a:rPr lang="en-US" sz="1800" b="0" dirty="0"/>
              <a:t>a sector contains the building </a:t>
            </a:r>
            <a:r>
              <a:rPr lang="en-US" sz="1800" b="0" dirty="0" smtClean="0"/>
              <a:t>pictured (e.g.  </a:t>
            </a:r>
            <a:r>
              <a:rPr lang="en-US" sz="1800" b="0" dirty="0" smtClean="0"/>
              <a:t>    </a:t>
            </a:r>
            <a:r>
              <a:rPr lang="en-US" sz="1800" b="0" dirty="0" smtClean="0"/>
              <a:t>) what </a:t>
            </a:r>
            <a:r>
              <a:rPr lang="en-US" sz="1800" b="0" dirty="0"/>
              <a:t>is the probability of each facility type</a:t>
            </a:r>
            <a:r>
              <a:rPr lang="en-US" sz="1800" b="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smtClean="0"/>
              <a:t>(8</a:t>
            </a:r>
            <a:r>
              <a:rPr lang="en-US" sz="1800" b="0" dirty="0"/>
              <a:t>) </a:t>
            </a:r>
            <a:r>
              <a:rPr lang="en-US" sz="1800" b="0" dirty="0" smtClean="0"/>
              <a:t>When </a:t>
            </a:r>
            <a:r>
              <a:rPr lang="en-US" sz="1800" b="0" dirty="0"/>
              <a:t>a sector contains water, what is the probability of each facility type</a:t>
            </a:r>
            <a:r>
              <a:rPr lang="en-US" sz="1800" b="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/>
              <a:t>(</a:t>
            </a:r>
            <a:r>
              <a:rPr lang="en-US" sz="1800" b="0" dirty="0" smtClean="0"/>
              <a:t>9) When </a:t>
            </a:r>
            <a:r>
              <a:rPr lang="en-US" sz="1800" b="0" dirty="0"/>
              <a:t>any building in a sector contains the hardware pictured, 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/>
              <a:t>(10) </a:t>
            </a:r>
            <a:r>
              <a:rPr lang="en-US" sz="1800" b="0" dirty="0" smtClean="0"/>
              <a:t>When </a:t>
            </a:r>
            <a:r>
              <a:rPr lang="en-US" sz="1800" b="0" dirty="0"/>
              <a:t>a sector contains SIGINT, what is the probability of each facility type</a:t>
            </a:r>
            <a:r>
              <a:rPr lang="en-US" sz="1800" b="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smtClean="0"/>
              <a:t>(11) When </a:t>
            </a:r>
            <a:r>
              <a:rPr lang="en-US" sz="1800" b="0" dirty="0"/>
              <a:t>a sector contains MASINT1, 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/>
              <a:t>(</a:t>
            </a:r>
            <a:r>
              <a:rPr lang="en-US" sz="1800" b="0" dirty="0" smtClean="0"/>
              <a:t>12) </a:t>
            </a:r>
            <a:r>
              <a:rPr lang="en-US" sz="1800" b="0" dirty="0"/>
              <a:t>When a sector contains </a:t>
            </a:r>
            <a:r>
              <a:rPr lang="en-US" sz="1800" b="0" dirty="0" smtClean="0"/>
              <a:t>MASINT2, </a:t>
            </a:r>
            <a:r>
              <a:rPr lang="en-US" sz="1800" b="0" dirty="0"/>
              <a:t>what is the probability of each facility type</a:t>
            </a:r>
            <a:r>
              <a:rPr lang="en-US" sz="1800" b="0" dirty="0" smtClean="0"/>
              <a:t>?</a:t>
            </a:r>
            <a:endParaRPr lang="en-US" sz="1800" b="0" dirty="0"/>
          </a:p>
          <a:p>
            <a:pPr>
              <a:lnSpc>
                <a:spcPct val="100000"/>
              </a:lnSpc>
            </a:pPr>
            <a:endParaRPr lang="en-US" sz="1800" b="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06884"/>
            <a:ext cx="7696200" cy="944562"/>
          </a:xfr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IMINT.jpg"/>
          <p:cNvPicPr/>
          <p:nvPr/>
        </p:nvPicPr>
        <p:blipFill>
          <a:blip r:embed="rId3" cstate="print"/>
          <a:srcRect l="35475" t="35000" r="55805" b="51651"/>
          <a:stretch>
            <a:fillRect/>
          </a:stretch>
        </p:blipFill>
        <p:spPr>
          <a:xfrm>
            <a:off x="6012372" y="2402101"/>
            <a:ext cx="313430" cy="36041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6936" y="3780443"/>
            <a:ext cx="2030442" cy="137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217326" y="3063247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910" y="1179861"/>
            <a:ext cx="8304890" cy="10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2000" dirty="0" smtClean="0"/>
              <a:t>In an attempt to separate </a:t>
            </a:r>
            <a:r>
              <a:rPr lang="en-US" sz="2000" i="1" dirty="0" smtClean="0"/>
              <a:t>learning </a:t>
            </a:r>
            <a:r>
              <a:rPr lang="en-US" sz="2000" dirty="0" smtClean="0"/>
              <a:t>from </a:t>
            </a:r>
            <a:r>
              <a:rPr lang="en-US" sz="2000" i="1" dirty="0" smtClean="0"/>
              <a:t>inference</a:t>
            </a:r>
            <a:r>
              <a:rPr lang="en-US" sz="2000" dirty="0" smtClean="0"/>
              <a:t>, we also asked each participant to explicitly state feature-category relationships in a series of feature learning assessment questions.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68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Training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trained via statistical learning (partially-annotated examples of each facility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b="0" dirty="0"/>
              <a:t>Annotation: 48 examples of each facility were presented, 16 at a </a:t>
            </a:r>
            <a:r>
              <a:rPr lang="en-US" b="0" dirty="0" smtClean="0"/>
              <a:t>time.</a:t>
            </a:r>
            <a:endParaRPr lang="en-US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68331"/>
            <a:ext cx="4343400" cy="295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67400" y="4038600"/>
            <a:ext cx="281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0" dirty="0"/>
              <a:t>Training via example (16 instances of a Ketchup Factory shown; IMINT only).</a:t>
            </a:r>
          </a:p>
        </p:txBody>
      </p:sp>
    </p:spTree>
    <p:extLst>
      <p:ext uri="{BB962C8B-B14F-4D97-AF65-F5344CB8AC3E}">
        <p14:creationId xmlns:p14="http://schemas.microsoft.com/office/powerpoint/2010/main" val="28516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rebriefing_2_2009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CCKS-Templa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K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K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640A4F0362EB43B440C1B0A276729E" ma:contentTypeVersion="0" ma:contentTypeDescription="Create a new document." ma:contentTypeScope="" ma:versionID="31d70e330d91d90f1ea1b5f89448dd3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1E5F6-85AB-45EB-8FFC-042EC0C55FC2}">
  <ds:schemaRefs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52D0652-F5B6-417F-8844-4199DF15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8B471-4FA0-4672-9341-5C387D4F1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mitrebriefing_2_2009</Template>
  <TotalTime>2671</TotalTime>
  <Words>2636</Words>
  <Application>Microsoft Office PowerPoint</Application>
  <PresentationFormat>On-screen Show (4:3)</PresentationFormat>
  <Paragraphs>449</Paragraphs>
  <Slides>36</Slides>
  <Notes>35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mitrebriefing_2_2009</vt:lpstr>
      <vt:lpstr>Microsoft Word Document</vt:lpstr>
      <vt:lpstr>ICArUS Pilot Study 1: Facility Identification</vt:lpstr>
      <vt:lpstr>Overview</vt:lpstr>
      <vt:lpstr>Goals</vt:lpstr>
      <vt:lpstr>Methods: Facilities</vt:lpstr>
      <vt:lpstr>Methods: Data</vt:lpstr>
      <vt:lpstr>Methods: Questions</vt:lpstr>
      <vt:lpstr>Methods: Questions</vt:lpstr>
      <vt:lpstr>Methods: Questions</vt:lpstr>
      <vt:lpstr>Methods: Training</vt:lpstr>
      <vt:lpstr>Methods: Structure</vt:lpstr>
      <vt:lpstr>Results: data overview</vt:lpstr>
      <vt:lpstr>Metrics</vt:lpstr>
      <vt:lpstr>Participants learned to categorize facilities </vt:lpstr>
      <vt:lpstr>Evaluating participant performance using KLD/TVD</vt:lpstr>
      <vt:lpstr>KLD/TVD, Median subject performance</vt:lpstr>
      <vt:lpstr>KLD, Individual performance</vt:lpstr>
      <vt:lpstr>Participant judgments were much less peaked than the normative solution</vt:lpstr>
      <vt:lpstr>Subjects fell into two response groups</vt:lpstr>
      <vt:lpstr>User choice trials</vt:lpstr>
      <vt:lpstr>Participants learned some feature correlations</vt:lpstr>
      <vt:lpstr>Participants learned rules ubiquitously</vt:lpstr>
      <vt:lpstr>Conclusions</vt:lpstr>
      <vt:lpstr>PowerPoint Presentation</vt:lpstr>
      <vt:lpstr>Detailed Structure</vt:lpstr>
      <vt:lpstr>Structure Key</vt:lpstr>
      <vt:lpstr>Training</vt:lpstr>
      <vt:lpstr>Performance in sequential trials was not significantly different from simultaneous or user choice</vt:lpstr>
      <vt:lpstr>Participants did not improve significantly over sequential trials</vt:lpstr>
      <vt:lpstr>Participants’ responses across sequential trials. </vt:lpstr>
      <vt:lpstr>Response strategies</vt:lpstr>
      <vt:lpstr>Feature Learning Assessment Responses</vt:lpstr>
      <vt:lpstr>Participants had mixed opinions about overall study </vt:lpstr>
      <vt:lpstr>KLD, Median subject performance</vt:lpstr>
      <vt:lpstr>KLD exaggerated the effect of mistakes</vt:lpstr>
      <vt:lpstr>Evaluating participant performance using KLD</vt:lpstr>
      <vt:lpstr>TVD, Individual performance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ICArUS Pilot Study: Facility Identification</dc:title>
  <dc:creator>Michael S. Fine</dc:creator>
  <cp:lastModifiedBy>Matthew Caywood</cp:lastModifiedBy>
  <cp:revision>338</cp:revision>
  <dcterms:created xsi:type="dcterms:W3CDTF">2011-04-21T13:44:01Z</dcterms:created>
  <dcterms:modified xsi:type="dcterms:W3CDTF">2011-06-07T19:39:42Z</dcterms:modified>
</cp:coreProperties>
</file>