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41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4" r:id="rId21"/>
    <p:sldId id="314" r:id="rId22"/>
    <p:sldId id="302" r:id="rId23"/>
    <p:sldId id="299" r:id="rId24"/>
    <p:sldId id="315" r:id="rId25"/>
    <p:sldId id="286" r:id="rId26"/>
    <p:sldId id="266" r:id="rId27"/>
    <p:sldId id="265" r:id="rId28"/>
    <p:sldId id="267" r:id="rId29"/>
    <p:sldId id="272" r:id="rId30"/>
    <p:sldId id="307" r:id="rId31"/>
    <p:sldId id="308" r:id="rId32"/>
    <p:sldId id="304" r:id="rId33"/>
    <p:sldId id="305" r:id="rId34"/>
    <p:sldId id="297" r:id="rId35"/>
    <p:sldId id="306" r:id="rId36"/>
    <p:sldId id="313" r:id="rId37"/>
    <p:sldId id="310" r:id="rId38"/>
    <p:sldId id="312" r:id="rId39"/>
    <p:sldId id="301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</p14:sldIdLst>
        </p14:section>
        <p14:section name="Methods" id="{A9DB2EFE-0824-4FDE-80A0-E4D54D1E44C2}">
          <p14:sldIdLst>
            <p14:sldId id="259"/>
            <p14:sldId id="258"/>
            <p14:sldId id="264"/>
            <p14:sldId id="260"/>
            <p14:sldId id="300"/>
            <p14:sldId id="261"/>
            <p14:sldId id="262"/>
          </p14:sldIdLst>
        </p14:section>
        <p14:section name="Results" id="{2C958BF0-D9B4-43EB-A671-B30BA99249C7}">
          <p14:sldIdLst>
            <p14:sldId id="282"/>
            <p14:sldId id="269"/>
            <p14:sldId id="270"/>
            <p14:sldId id="281"/>
            <p14:sldId id="288"/>
            <p14:sldId id="290"/>
            <p14:sldId id="274"/>
            <p14:sldId id="314"/>
            <p14:sldId id="302"/>
            <p14:sldId id="299"/>
            <p14:sldId id="315"/>
            <p14:sldId id="286"/>
          </p14:sldIdLst>
        </p14:section>
        <p14:section name="Backup" id="{7D6117F1-838F-4C48-B7C1-E088F64C897B}">
          <p14:sldIdLst>
            <p14:sldId id="266"/>
            <p14:sldId id="265"/>
            <p14:sldId id="267"/>
            <p14:sldId id="272"/>
            <p14:sldId id="307"/>
            <p14:sldId id="308"/>
            <p14:sldId id="304"/>
            <p14:sldId id="305"/>
            <p14:sldId id="297"/>
            <p14:sldId id="306"/>
            <p14:sldId id="313"/>
            <p14:sldId id="310"/>
            <p14:sldId id="312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8" autoAdjust="0"/>
    <p:restoredTop sz="90366" autoAdjust="0"/>
  </p:normalViewPr>
  <p:slideViewPr>
    <p:cSldViewPr snapToGrid="0">
      <p:cViewPr varScale="1">
        <p:scale>
          <a:sx n="52" d="100"/>
          <a:sy n="52" d="100"/>
        </p:scale>
        <p:origin x="-91" y="-19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 and performance</a:t>
            </a:r>
            <a:endParaRPr lang="en-US" sz="1200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214208"/>
        <c:axId val="157216128"/>
      </c:scatterChart>
      <c:valAx>
        <c:axId val="157214208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157216128"/>
        <c:crosses val="autoZero"/>
        <c:crossBetween val="midCat"/>
        <c:majorUnit val="10"/>
      </c:valAx>
      <c:valAx>
        <c:axId val="157216128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721420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6176"/>
        <c:axId val="39828096"/>
      </c:scatterChart>
      <c:valAx>
        <c:axId val="39826176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39828096"/>
        <c:crosses val="autoZero"/>
        <c:crossBetween val="midCat"/>
      </c:valAx>
      <c:valAx>
        <c:axId val="39828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982617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</a:t>
            </a:r>
            <a:r>
              <a:rPr lang="en-US" baseline="0" smtClean="0"/>
              <a:t>Upper group: </a:t>
            </a:r>
            <a:r>
              <a:rPr lang="en-US" baseline="0" dirty="0" smtClean="0"/>
              <a:t>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will be left at end</a:t>
            </a:r>
            <a:r>
              <a:rPr lang="en-US" baseline="0" dirty="0" smtClean="0"/>
              <a:t> for discussion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6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8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MITRE</a:t>
            </a:r>
          </a:p>
          <a:p>
            <a:endParaRPr lang="en-US" dirty="0"/>
          </a:p>
          <a:p>
            <a:r>
              <a:rPr lang="en-US" sz="1600" dirty="0" smtClean="0"/>
              <a:t>June 29,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6795" y="4940708"/>
            <a:ext cx="7471332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The experiment was divided into </a:t>
            </a:r>
            <a:r>
              <a:rPr lang="en-US" sz="1600" dirty="0"/>
              <a:t>2 sections: training and testing.  The number of training examples (training) or questions (testing) is given in the upper-left corner of each box</a:t>
            </a:r>
            <a:r>
              <a:rPr lang="en-US" sz="16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A small number of test questions were given between training blocks, to support participant engagement. These questions were not analyzed.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3027" y="1067654"/>
            <a:ext cx="5558868" cy="3610091"/>
            <a:chOff x="1112520" y="601678"/>
            <a:chExt cx="6705599" cy="43548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20" y="601678"/>
              <a:ext cx="6705599" cy="435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859969" y="2903890"/>
              <a:ext cx="1938527" cy="89104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400" b="0" dirty="0" smtClean="0"/>
                <a:t>I = IMINT</a:t>
              </a:r>
              <a:br>
                <a:rPr lang="en-US" sz="1400" b="0" dirty="0" smtClean="0"/>
              </a:br>
              <a:r>
                <a:rPr lang="en-US" sz="1400" b="0" dirty="0" smtClean="0"/>
                <a:t>S = SIGINT</a:t>
              </a:r>
              <a:br>
                <a:rPr lang="en-US" sz="1400" b="0" dirty="0" smtClean="0"/>
              </a:br>
              <a:r>
                <a:rPr lang="en-US" sz="1400" b="0" dirty="0" smtClean="0"/>
                <a:t>M = MASINT</a:t>
              </a:r>
              <a:endParaRPr 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12520"/>
            <a:ext cx="7696200" cy="4884738"/>
          </a:xfrm>
        </p:spPr>
        <p:txBody>
          <a:bodyPr/>
          <a:lstStyle/>
          <a:p>
            <a:r>
              <a:rPr lang="en-US" dirty="0" smtClean="0"/>
              <a:t>Data from 19 participants</a:t>
            </a:r>
          </a:p>
          <a:p>
            <a:pPr lvl="1"/>
            <a:r>
              <a:rPr lang="en-US" dirty="0" smtClean="0"/>
              <a:t>MITRE employees</a:t>
            </a:r>
          </a:p>
          <a:p>
            <a:pPr lvl="1"/>
            <a:r>
              <a:rPr lang="en-US" dirty="0" smtClean="0"/>
              <a:t>Divided between engineers and administrative personnel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Average time spent in study: ~2 hours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time spent training: 24 min </a:t>
            </a:r>
            <a:r>
              <a:rPr lang="en-US" dirty="0" smtClean="0"/>
              <a:t>(</a:t>
            </a:r>
            <a:r>
              <a:rPr lang="en-US" dirty="0"/>
              <a:t>range 8.5 – 73 min</a:t>
            </a:r>
            <a:r>
              <a:rPr lang="en-US" dirty="0" smtClean="0"/>
              <a:t>)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Locate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Simultaneous, Sequential and User Choice</a:t>
            </a:r>
            <a:endParaRPr lang="en-US" dirty="0"/>
          </a:p>
          <a:p>
            <a:pPr lvl="2"/>
            <a:r>
              <a:rPr lang="en-US" dirty="0"/>
              <a:t>Analyzed participant’s final answer </a:t>
            </a:r>
            <a:r>
              <a:rPr lang="en-US" dirty="0" smtClean="0"/>
              <a:t>(Sequential </a:t>
            </a:r>
            <a:r>
              <a:rPr lang="en-US" dirty="0"/>
              <a:t>and User </a:t>
            </a:r>
            <a:r>
              <a:rPr lang="en-US" dirty="0" smtClean="0"/>
              <a:t>Choice)</a:t>
            </a:r>
            <a:endParaRPr lang="en-US" dirty="0"/>
          </a:p>
          <a:p>
            <a:pPr lvl="1"/>
            <a:r>
              <a:rPr lang="en-US" dirty="0" smtClean="0"/>
              <a:t>Performance was not significantly different across question types, therefore data was pooled for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Data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334117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Winner-take-all (WTA)</a:t>
                </a:r>
                <a:endParaRPr lang="en-US" dirty="0"/>
              </a:p>
              <a:p>
                <a:pPr lvl="1"/>
                <a:r>
                  <a:rPr lang="en-US" sz="1600" dirty="0"/>
                  <a:t>Did </a:t>
                </a:r>
                <a:r>
                  <a:rPr lang="en-US" sz="1600" dirty="0" smtClean="0"/>
                  <a:t>participant </a:t>
                </a:r>
                <a:r>
                  <a:rPr lang="en-US" sz="1600" dirty="0"/>
                  <a:t>pick most probable facility/sector?</a:t>
                </a:r>
              </a:p>
              <a:p>
                <a:pPr lvl="1"/>
                <a:r>
                  <a:rPr lang="en-US" sz="1600" dirty="0" smtClean="0"/>
                  <a:t>Very coarse measure of learning; does not address the probabilistic nature of the task.</a:t>
                </a:r>
                <a:endParaRPr lang="en-US" sz="1600" dirty="0"/>
              </a:p>
              <a:p>
                <a:endParaRPr lang="en-US" dirty="0" smtClean="0"/>
              </a:p>
              <a:p>
                <a:r>
                  <a:rPr lang="en-US" dirty="0" smtClean="0"/>
                  <a:t>KLD (Kullback-Leibler divergence): </a:t>
                </a:r>
              </a:p>
              <a:p>
                <a:pPr lvl="1"/>
                <a:r>
                  <a:rPr lang="en-US" sz="1600" dirty="0" smtClean="0"/>
                  <a:t>Nonlinear divergence between the normative and human distribution.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Used more robust symmetrized form KLD-S</a:t>
                </a:r>
                <a:br>
                  <a:rPr lang="en-US" sz="1600" dirty="0" smtClean="0"/>
                </a:br>
                <a:r>
                  <a:rPr lang="en-US" sz="1600" dirty="0" smtClean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𝑷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latin typeface="Cambria Math"/>
                      </a:rPr>
                      <m:t>𝑸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 smtClean="0"/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TVD (total variation distance):</a:t>
                </a:r>
              </a:p>
              <a:p>
                <a:pPr lvl="1"/>
                <a:r>
                  <a:rPr lang="en-US" sz="1600" dirty="0" smtClean="0"/>
                  <a:t>Absolute value distance between the normative </a:t>
                </a:r>
                <a:r>
                  <a:rPr lang="en-US" sz="1600" dirty="0"/>
                  <a:t>and </a:t>
                </a:r>
                <a:r>
                  <a:rPr lang="en-US" sz="1600" dirty="0" smtClean="0"/>
                  <a:t>human distribution.</a:t>
                </a:r>
              </a:p>
              <a:p>
                <a:pPr lvl="1"/>
                <a:r>
                  <a:rPr lang="en-US" sz="1600" dirty="0" smtClean="0"/>
                  <a:t>Less nonlinear; potentially more robust to response biases.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334117"/>
                <a:ext cx="8071701" cy="4884738"/>
              </a:xfrm>
              <a:blipFill rotWithShape="1">
                <a:blip r:embed="rId3"/>
                <a:stretch>
                  <a:fillRect l="-604" r="-226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6038"/>
            <a:ext cx="7696200" cy="9445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342608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3426087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51005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5100594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80682" r="-4062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240" y="930459"/>
            <a:ext cx="84734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1604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Participants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4295" y="1443726"/>
            <a:ext cx="6539225" cy="4770305"/>
            <a:chOff x="1528127" y="1792231"/>
            <a:chExt cx="6539225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8127" y="1792231"/>
              <a:ext cx="6539225" cy="4770305"/>
              <a:chOff x="1147490" y="1400413"/>
              <a:chExt cx="7116897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7490" y="1400413"/>
                <a:ext cx="6571395" cy="4928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94488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45125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81681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Participants identified </a:t>
            </a:r>
            <a:r>
              <a:rPr lang="en-US" dirty="0"/>
              <a:t>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subject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Median performance measured via TVD was </a:t>
            </a:r>
            <a:r>
              <a:rPr lang="en-US" dirty="0"/>
              <a:t>better than </a:t>
            </a:r>
            <a:r>
              <a:rPr lang="en-US" dirty="0" smtClean="0"/>
              <a:t>random with p &lt; 0.0001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Median performance </a:t>
            </a:r>
            <a:r>
              <a:rPr lang="en-US" dirty="0" smtClean="0"/>
              <a:t>measured via KLD was better than random with p = 0.055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" y="767179"/>
            <a:ext cx="7479729" cy="5609796"/>
          </a:xfrm>
        </p:spPr>
      </p:pic>
      <p:sp>
        <p:nvSpPr>
          <p:cNvPr id="5" name="Rectangle 4"/>
          <p:cNvSpPr/>
          <p:nvPr/>
        </p:nvSpPr>
        <p:spPr bwMode="auto">
          <a:xfrm>
            <a:off x="4400732" y="10248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681" y="35132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58784" y="47552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4399" y="47353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42678" y="2266771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430725" y="526131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0776" y="4972375"/>
            <a:ext cx="172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better than random</a:t>
            </a:r>
            <a:br>
              <a:rPr lang="en-US" dirty="0" smtClean="0"/>
            </a:br>
            <a:r>
              <a:rPr lang="en-US" dirty="0" smtClean="0"/>
              <a:t>with p &lt; 0.05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01" y="2495573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167958"/>
            <a:ext cx="8821614" cy="944562"/>
          </a:xfrm>
        </p:spPr>
        <p:txBody>
          <a:bodyPr/>
          <a:lstStyle/>
          <a:p>
            <a:r>
              <a:rPr lang="en-US" dirty="0" smtClean="0"/>
              <a:t>Participant judgments were less peaked than the normative solution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647" y="2825111"/>
            <a:ext cx="3890865" cy="29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0263" y="3097055"/>
            <a:ext cx="110158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1 line = 1 trial</a:t>
            </a:r>
            <a:endParaRPr lang="en-US" sz="1200" b="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164" y="5901886"/>
            <a:ext cx="448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The normative solution was very peaked after all layers were revealed (the line is steeply sloped).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09" y="5874813"/>
            <a:ext cx="43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Few participants gave peaked responses (with some exceptions).</a:t>
            </a:r>
            <a:endParaRPr lang="en-US" sz="1400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1920" y="1051560"/>
            <a:ext cx="8799857" cy="1530028"/>
            <a:chOff x="121920" y="1051560"/>
            <a:chExt cx="8799857" cy="1530028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121920" y="1051560"/>
              <a:ext cx="8799857" cy="1530028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26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110042" y="1255398"/>
              <a:ext cx="4969782" cy="1326190"/>
              <a:chOff x="2112402" y="1377317"/>
              <a:chExt cx="5904996" cy="157575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12402" y="1377317"/>
                <a:ext cx="1315450" cy="1575753"/>
                <a:chOff x="5848151" y="705620"/>
                <a:chExt cx="1315450" cy="157575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5865132" y="705620"/>
                  <a:ext cx="1269042" cy="1102024"/>
                  <a:chOff x="6125971" y="962353"/>
                  <a:chExt cx="1269042" cy="1102024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6180992" y="1750785"/>
                    <a:ext cx="228600" cy="31359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485792" y="1512277"/>
                    <a:ext cx="228600" cy="5521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790592" y="1907581"/>
                    <a:ext cx="228600" cy="1567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095392" y="1430215"/>
                    <a:ext cx="228600" cy="63416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125971" y="962353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34" charset="0"/>
                        <a:cs typeface="Helvetica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430769" y="962354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2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735567" y="962354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4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40365" y="962354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1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5848151" y="1830502"/>
                  <a:ext cx="394644" cy="450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A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152950" y="1830502"/>
                  <a:ext cx="394644" cy="450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B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464159" y="1830502"/>
                  <a:ext cx="394644" cy="450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C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768957" y="1830503"/>
                  <a:ext cx="394644" cy="45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D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490396" y="1400176"/>
                <a:ext cx="1269042" cy="1102024"/>
                <a:chOff x="5897374" y="2636914"/>
                <a:chExt cx="1269042" cy="1102024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561990" y="3425346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866792" y="3582142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952400" y="3104776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259676" y="318683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748356" y="1400177"/>
                <a:ext cx="1269042" cy="918594"/>
                <a:chOff x="5966926" y="4263142"/>
                <a:chExt cx="1269042" cy="918594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966926" y="4263142"/>
                  <a:ext cx="1269042" cy="490641"/>
                  <a:chOff x="5897374" y="2636914"/>
                  <a:chExt cx="1269042" cy="490641"/>
                </a:xfrm>
              </p:grpSpPr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506969" y="2636914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34" charset="0"/>
                        <a:cs typeface="Helvetica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02172" y="2636915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2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811768" y="2636915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4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97374" y="2636915"/>
                    <a:ext cx="354648" cy="490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Helvetica" pitchFamily="34" charset="0"/>
                        <a:cs typeface="Helvetica" pitchFamily="34" charset="0"/>
                      </a:rPr>
                      <a:t>1</a:t>
                    </a:r>
                    <a:endParaRPr lang="en-US" sz="1600" dirty="0">
                      <a:latin typeface="Helvetica" pitchFamily="34" charset="0"/>
                      <a:cs typeface="Helvetica" pitchFamily="34" charset="0"/>
                    </a:endParaRPr>
                  </a:p>
                </p:txBody>
              </p:sp>
            </p:grp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36252" y="4731004"/>
                  <a:ext cx="264548" cy="7545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383468" y="4795310"/>
                  <a:ext cx="353496" cy="23850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728086" y="5024940"/>
                  <a:ext cx="304802" cy="15679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ight Arrow 1"/>
              <p:cNvSpPr/>
              <p:nvPr/>
            </p:nvSpPr>
            <p:spPr bwMode="auto">
              <a:xfrm>
                <a:off x="3786282" y="1982759"/>
                <a:ext cx="315686" cy="316906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 bwMode="auto">
              <a:xfrm>
                <a:off x="6137654" y="1982755"/>
                <a:ext cx="315686" cy="316906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3178" y="1443500"/>
              <a:ext cx="1491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/>
                <a:t>Curves were rank-ordered: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5673" y="2070163"/>
              <a:ext cx="17113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dirty="0" smtClean="0"/>
                <a:t>This line is plotted below for each trial.</a:t>
              </a:r>
              <a:endParaRPr lang="en-US" sz="1100" dirty="0"/>
            </a:p>
          </p:txBody>
        </p:sp>
        <p:sp>
          <p:nvSpPr>
            <p:cNvPr id="53" name="Right Arrow 52"/>
            <p:cNvSpPr/>
            <p:nvPr/>
          </p:nvSpPr>
          <p:spPr bwMode="auto">
            <a:xfrm>
              <a:off x="7409860" y="176494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40732" y="1691358"/>
              <a:ext cx="5052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00316" y="1171944"/>
              <a:ext cx="1077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 err="1" smtClean="0"/>
                <a:t>Gini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coefficient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dirty="0" smtClean="0"/>
              <a:t>All subjects received the same directions, but a small number of subjects gave highly peaked answers.</a:t>
            </a:r>
          </a:p>
          <a:p>
            <a:r>
              <a:rPr lang="en-US" dirty="0" smtClean="0"/>
              <a:t>Highly peaked responding subjects were not necessarily the best performers.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fell 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17098"/>
            <a:ext cx="664845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01306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6" y="3701306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30475" y="129159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813" y="1258735"/>
            <a:ext cx="1107997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cxnSp>
        <p:nvCxnSpPr>
          <p:cNvPr id="21" name="Curved Connector 20"/>
          <p:cNvCxnSpPr>
            <a:stCxn id="19" idx="3"/>
          </p:cNvCxnSpPr>
          <p:nvPr/>
        </p:nvCxnSpPr>
        <p:spPr bwMode="auto">
          <a:xfrm>
            <a:off x="1827810" y="1451416"/>
            <a:ext cx="657898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1219140"/>
            <a:ext cx="6518562" cy="48889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87440" y="2453640"/>
            <a:ext cx="2956560" cy="2392680"/>
          </a:xfrm>
        </p:spPr>
        <p:txBody>
          <a:bodyPr/>
          <a:lstStyle/>
          <a:p>
            <a:r>
              <a:rPr lang="en-US" dirty="0" smtClean="0"/>
              <a:t>Almost </a:t>
            </a:r>
            <a:r>
              <a:rPr lang="en-US" dirty="0"/>
              <a:t>all subjects </a:t>
            </a:r>
            <a:r>
              <a:rPr lang="en-US" dirty="0" smtClean="0"/>
              <a:t>preferred the </a:t>
            </a:r>
            <a:r>
              <a:rPr lang="en-US" dirty="0"/>
              <a:t>more informative </a:t>
            </a:r>
            <a:r>
              <a:rPr lang="en-US" dirty="0" smtClean="0"/>
              <a:t>layer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multiple strategies were employed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choice trials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9592" y="5577081"/>
            <a:ext cx="312907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 rot="18040928" flipV="1">
            <a:off x="4997407" y="5742467"/>
            <a:ext cx="653179" cy="471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886161">
            <a:off x="4952186" y="5789915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Relative</a:t>
            </a:r>
          </a:p>
        </p:txBody>
      </p:sp>
      <p:sp>
        <p:nvSpPr>
          <p:cNvPr id="14" name="TextBox 13"/>
          <p:cNvSpPr txBox="1"/>
          <p:nvPr/>
        </p:nvSpPr>
        <p:spPr>
          <a:xfrm rot="17886161">
            <a:off x="4785093" y="5710958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r>
              <a:rPr lang="en-US" dirty="0" smtClean="0"/>
              <a:t>Goals</a:t>
            </a:r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Correct answers (Winner-take-all)</a:t>
            </a:r>
          </a:p>
          <a:p>
            <a:pPr lvl="2"/>
            <a:r>
              <a:rPr lang="en-US" dirty="0" smtClean="0"/>
              <a:t>Correct distributions (K-L divergence)</a:t>
            </a:r>
          </a:p>
          <a:p>
            <a:pPr lvl="1"/>
            <a:r>
              <a:rPr lang="en-US" dirty="0" smtClean="0"/>
              <a:t>Participant response strategies</a:t>
            </a:r>
          </a:p>
          <a:p>
            <a:pPr lvl="1"/>
            <a:r>
              <a:rPr lang="en-US" dirty="0"/>
              <a:t>Participant learning </a:t>
            </a:r>
            <a:r>
              <a:rPr lang="en-US" dirty="0" smtClean="0"/>
              <a:t>of individual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21920" y="701040"/>
            <a:ext cx="8799857" cy="1734402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404" y="-51262"/>
            <a:ext cx="8091596" cy="944562"/>
          </a:xfrm>
        </p:spPr>
        <p:txBody>
          <a:bodyPr/>
          <a:lstStyle/>
          <a:p>
            <a:r>
              <a:rPr lang="en-US" dirty="0" smtClean="0"/>
              <a:t>Participants learned some feature correlations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21" y="461082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0122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105417" cy="1397147"/>
              <a:chOff x="400013" y="1019252"/>
              <a:chExt cx="1105417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934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Normative</a:t>
                </a:r>
                <a:endParaRPr lang="en-US" sz="12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Human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831555" y="867579"/>
            <a:ext cx="4090222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Human feature learning assessment responses were compared to normative responses.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Perfect matches fall along the diagonal (human = normative).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2008286" y="2435442"/>
            <a:ext cx="64152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Mean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88371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/>
              <a:t>On average, participants showed some learning of feature-facility correlations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/>
              <a:t>Some participants (below) </a:t>
            </a:r>
            <a:r>
              <a:rPr lang="en-US" sz="1600" dirty="0" smtClean="0"/>
              <a:t>learned </a:t>
            </a:r>
            <a:r>
              <a:rPr lang="en-US" sz="1600" dirty="0"/>
              <a:t>very effectively, given only 48 training examples per facility </a:t>
            </a:r>
            <a:r>
              <a:rPr lang="en-US" sz="1600" dirty="0" smtClean="0"/>
              <a:t>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Participants learned rules ubiquitously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6375"/>
            <a:ext cx="7696200" cy="4884738"/>
          </a:xfrm>
        </p:spPr>
        <p:txBody>
          <a:bodyPr/>
          <a:lstStyle/>
          <a:p>
            <a:r>
              <a:rPr lang="en-US" dirty="0" smtClean="0"/>
              <a:t>Exposure to multiple exemplars seemed to lead participants to focus on rules (as reported in post-test questionnaires)</a:t>
            </a:r>
          </a:p>
          <a:p>
            <a:endParaRPr lang="en-US" dirty="0" smtClean="0"/>
          </a:p>
          <a:p>
            <a:r>
              <a:rPr lang="en-US" dirty="0" smtClean="0"/>
              <a:t>Participants </a:t>
            </a:r>
            <a:r>
              <a:rPr lang="en-US" dirty="0"/>
              <a:t>reported using about 3-5 different rules or strategies to identify facilities.</a:t>
            </a:r>
          </a:p>
          <a:p>
            <a:pPr lvl="1"/>
            <a:r>
              <a:rPr lang="en-US" dirty="0"/>
              <a:t>e.g. “If red and green triangles, then mustard. Circles plus no water, then ketchup. Plus others I can't remember.”</a:t>
            </a:r>
          </a:p>
          <a:p>
            <a:pPr lvl="1"/>
            <a:r>
              <a:rPr lang="en-US" dirty="0"/>
              <a:t>e.g. “The chemicals were the most consistent. none = ketchup, both = mustard, green = salt, red = pepper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For rule learning, memory limits were an issue </a:t>
            </a:r>
          </a:p>
          <a:p>
            <a:pPr lvl="1"/>
            <a:r>
              <a:rPr lang="en-US" dirty="0" smtClean="0"/>
              <a:t>All participants reported that they forgot some of the rules they developed over the course of the experiment.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Participants learned to identify/categorize the </a:t>
            </a:r>
            <a:r>
              <a:rPr lang="en-US" sz="2400" dirty="0"/>
              <a:t>correct </a:t>
            </a:r>
            <a:r>
              <a:rPr lang="en-US" sz="24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On average, participants did not learn the underlying probability distributions well.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Participant performance varied widely.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The rapid training paradigm was sufficient for some participants, but not optimal.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577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7577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" name="TextBox 8744"/>
          <p:cNvSpPr txBox="1"/>
          <p:nvPr/>
        </p:nvSpPr>
        <p:spPr>
          <a:xfrm>
            <a:off x="6649266" y="5566489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697" y="2147975"/>
            <a:ext cx="2573403" cy="3925592"/>
          </a:xfrm>
        </p:spPr>
        <p:txBody>
          <a:bodyPr/>
          <a:lstStyle/>
          <a:p>
            <a:pPr lvl="0"/>
            <a:r>
              <a:rPr lang="en-US" sz="1800" dirty="0" smtClean="0"/>
              <a:t>Average </a:t>
            </a:r>
            <a:r>
              <a:rPr lang="en-US" sz="1800" dirty="0"/>
              <a:t>time spent </a:t>
            </a:r>
            <a:r>
              <a:rPr lang="en-US" sz="1800" dirty="0" smtClean="0"/>
              <a:t>training: 24 min </a:t>
            </a:r>
          </a:p>
          <a:p>
            <a:pPr lvl="1"/>
            <a:r>
              <a:rPr lang="en-US" dirty="0" smtClean="0"/>
              <a:t>(range 8.5 – 73 min)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Participants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r>
              <a:rPr lang="en-US" dirty="0" smtClean="0"/>
              <a:t>Distribution over subjects of TVD between normative answer and different trial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71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246" y="5481720"/>
            <a:ext cx="172354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569" y="3194961"/>
            <a:ext cx="64633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108" y="4536081"/>
            <a:ext cx="2659702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Single-trial responses,</a:t>
            </a:r>
            <a:br>
              <a:rPr lang="en-US" dirty="0" smtClean="0"/>
            </a:br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Participants’ responses across sequential trials.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67485"/>
              </p:ext>
            </p:extLst>
          </p:nvPr>
        </p:nvGraphicFramePr>
        <p:xfrm>
          <a:off x="1215390" y="1409700"/>
          <a:ext cx="6477001" cy="354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Trial response pattern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(WTA)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Percent of trials*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CCC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WWW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correct to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CCW, CWW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wrong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WCC, WWC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Flip-flop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CWC, WCW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9442" y="4992504"/>
            <a:ext cx="18288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n = 323 total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361" y="5476142"/>
            <a:ext cx="73608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Subjects tended to stay with their initial guess based on the IMINT layer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 smtClean="0"/>
              <a:t>Assess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Phase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Provide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Enable </a:t>
            </a:r>
            <a:r>
              <a:rPr lang="en-US" b="0" dirty="0"/>
              <a:t>the T&amp;E Team to work through important conceptual issues related to CP design.</a:t>
            </a:r>
          </a:p>
          <a:p>
            <a:pPr lvl="1"/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75236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54303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770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Participants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60080" cy="944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Participants had mixed opinions 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83662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99669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219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KLD, Median subject performance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" y="5455600"/>
            <a:ext cx="88087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better than random with p=0.055.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" y="274638"/>
            <a:ext cx="8183880" cy="944562"/>
          </a:xfrm>
        </p:spPr>
        <p:txBody>
          <a:bodyPr/>
          <a:lstStyle/>
          <a:p>
            <a:r>
              <a:rPr lang="en-US" dirty="0" smtClean="0"/>
              <a:t>Evaluating participant performance</a:t>
            </a:r>
            <a:br>
              <a:rPr lang="en-US" dirty="0" smtClean="0"/>
            </a:br>
            <a:r>
              <a:rPr lang="en-US" dirty="0" smtClean="0"/>
              <a:t>using KLD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r>
              <a:rPr lang="en-US" dirty="0"/>
              <a:t>5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24807"/>
              </p:ext>
            </p:extLst>
          </p:nvPr>
        </p:nvGraphicFramePr>
        <p:xfrm>
          <a:off x="835025" y="4383088"/>
          <a:ext cx="60436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Document" r:id="rId6" imgW="6091402" imgH="2084877" progId="Word.Document.12">
                  <p:embed/>
                </p:oleObj>
              </mc:Choice>
              <mc:Fallback>
                <p:oleObj name="Document" r:id="rId6" imgW="6091402" imgH="2084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5025" y="4383088"/>
                        <a:ext cx="6043613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3040"/>
            <a:ext cx="7696200" cy="448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 smtClean="0"/>
              <a:t>Data </a:t>
            </a:r>
            <a:r>
              <a:rPr lang="en-US" sz="2400" b="0" dirty="0"/>
              <a:t>was </a:t>
            </a:r>
            <a:r>
              <a:rPr lang="en-US" sz="2400" b="0" dirty="0" smtClean="0"/>
              <a:t>presented: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simultaneously</a:t>
            </a:r>
            <a:r>
              <a:rPr lang="en-US" sz="2000" b="0" dirty="0" smtClean="0"/>
              <a:t> </a:t>
            </a:r>
            <a:r>
              <a:rPr lang="en-US" sz="2000" b="0" dirty="0"/>
              <a:t>(all at once</a:t>
            </a:r>
            <a:r>
              <a:rPr lang="en-US" sz="2000" b="0" dirty="0" smtClean="0"/>
              <a:t>),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sequentially</a:t>
            </a:r>
            <a:r>
              <a:rPr lang="en-US" sz="2000" b="0" dirty="0" smtClean="0"/>
              <a:t> </a:t>
            </a:r>
            <a:r>
              <a:rPr lang="en-US" sz="2000" b="0" dirty="0"/>
              <a:t>(one layer at a time</a:t>
            </a:r>
            <a:r>
              <a:rPr lang="en-US" sz="2000" b="0" dirty="0" smtClean="0"/>
              <a:t>),</a:t>
            </a:r>
          </a:p>
          <a:p>
            <a:pPr lvl="1">
              <a:lnSpc>
                <a:spcPct val="100000"/>
              </a:lnSpc>
            </a:pPr>
            <a:r>
              <a:rPr lang="en-US" sz="2000" b="0" dirty="0"/>
              <a:t>o</a:t>
            </a:r>
            <a:r>
              <a:rPr lang="en-US" sz="2000" b="0" dirty="0" smtClean="0"/>
              <a:t>r sequentially </a:t>
            </a:r>
            <a:r>
              <a:rPr lang="en-US" sz="2000" b="0" dirty="0"/>
              <a:t>based on </a:t>
            </a:r>
            <a:r>
              <a:rPr lang="en-US" sz="2000" dirty="0"/>
              <a:t>user </a:t>
            </a:r>
            <a:r>
              <a:rPr lang="en-US" sz="2000" dirty="0" smtClean="0"/>
              <a:t>choice</a:t>
            </a:r>
            <a:r>
              <a:rPr lang="en-US" sz="2000" b="0" dirty="0" smtClean="0"/>
              <a:t> </a:t>
            </a:r>
            <a:r>
              <a:rPr lang="en-US" sz="2000" b="0" dirty="0"/>
              <a:t>(participants were </a:t>
            </a:r>
            <a:r>
              <a:rPr lang="en-US" sz="2000" b="0" dirty="0" smtClean="0"/>
              <a:t>given a choice of which data to </a:t>
            </a:r>
            <a:r>
              <a:rPr lang="en-US" sz="2000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94" y="1304269"/>
            <a:ext cx="7820997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681" y="2820763"/>
            <a:ext cx="319991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1. Locate a facility in the scene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38928" y="2824901"/>
            <a:ext cx="343557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2. Identify a facility in a sector</a:t>
            </a:r>
            <a:endParaRPr lang="en-US" sz="1600" i="1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9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53253" y="3237835"/>
            <a:ext cx="304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Sector 2</a:t>
            </a:r>
            <a:r>
              <a:rPr lang="en-US" sz="1600" b="0" dirty="0"/>
              <a:t> contains a Ketchup or Mustard Factory.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0775" y="3237835"/>
            <a:ext cx="321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each</a:t>
            </a:r>
            <a:r>
              <a:rPr lang="en-US" sz="1600" b="0" dirty="0"/>
              <a:t> sector contains a Ketchup Factory.</a:t>
            </a:r>
          </a:p>
        </p:txBody>
      </p:sp>
      <p:sp>
        <p:nvSpPr>
          <p:cNvPr id="6" name="Rectangle 9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38" name="Picture 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50" y="4180799"/>
            <a:ext cx="26955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9" name="Picture 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4193321"/>
            <a:ext cx="26574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69560"/>
            <a:ext cx="7696200" cy="944562"/>
          </a:xfr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Participant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feature-category relationships in a series of feature learning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2662</TotalTime>
  <Words>2748</Words>
  <Application>Microsoft Office PowerPoint</Application>
  <PresentationFormat>On-screen Show (4:3)</PresentationFormat>
  <Paragraphs>451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mitrebriefing_2_2009</vt:lpstr>
      <vt:lpstr>Document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Results: Data Overview</vt:lpstr>
      <vt:lpstr>Metrics</vt:lpstr>
      <vt:lpstr>Participants learned to categorize facilities </vt:lpstr>
      <vt:lpstr>Evaluating participant performance using KLD/TVD</vt:lpstr>
      <vt:lpstr>KLD/TVD, Median subject performance</vt:lpstr>
      <vt:lpstr>KLD, Individual performance</vt:lpstr>
      <vt:lpstr>Participant judgments were less peaked than the normative solution</vt:lpstr>
      <vt:lpstr>Subjects fell into two response groups</vt:lpstr>
      <vt:lpstr>User choice trials</vt:lpstr>
      <vt:lpstr>Participants learned some feature correlations</vt:lpstr>
      <vt:lpstr>Participants learned rules ubiquitously</vt:lpstr>
      <vt:lpstr>Conclusions</vt:lpstr>
      <vt:lpstr>PowerPoint Presentation</vt:lpstr>
      <vt:lpstr>Detailed Structure</vt:lpstr>
      <vt:lpstr>Structure Key</vt:lpstr>
      <vt:lpstr>Training</vt:lpstr>
      <vt:lpstr>Performance in sequential trials was not significantly different from simultaneous or user choice</vt:lpstr>
      <vt:lpstr>Participants did not improve significantly over sequential trials</vt:lpstr>
      <vt:lpstr>Participants’ responses across sequential trials. </vt:lpstr>
      <vt:lpstr>Response strategies</vt:lpstr>
      <vt:lpstr>Feature Learning Assessment Responses</vt:lpstr>
      <vt:lpstr>Participants had mixed opinions about overall study </vt:lpstr>
      <vt:lpstr>KLD, Median subject performance</vt:lpstr>
      <vt:lpstr>KLD exaggerated the effect of mistakes</vt:lpstr>
      <vt:lpstr>Evaluating participant performance using KLD</vt:lpstr>
      <vt:lpstr>TVD, Individual performance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317</cp:revision>
  <dcterms:created xsi:type="dcterms:W3CDTF">2011-04-21T13:44:01Z</dcterms:created>
  <dcterms:modified xsi:type="dcterms:W3CDTF">2011-06-07T19:33:18Z</dcterms:modified>
</cp:coreProperties>
</file>