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41"/>
  </p:notesMasterIdLst>
  <p:sldIdLst>
    <p:sldId id="256" r:id="rId5"/>
    <p:sldId id="284" r:id="rId6"/>
    <p:sldId id="257" r:id="rId7"/>
    <p:sldId id="259" r:id="rId8"/>
    <p:sldId id="258" r:id="rId9"/>
    <p:sldId id="264" r:id="rId10"/>
    <p:sldId id="316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74" r:id="rId21"/>
    <p:sldId id="314" r:id="rId22"/>
    <p:sldId id="302" r:id="rId23"/>
    <p:sldId id="299" r:id="rId24"/>
    <p:sldId id="315" r:id="rId25"/>
    <p:sldId id="28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81668-9D77-4A97-B509-39E798597517}">
          <p14:sldIdLst>
            <p14:sldId id="256"/>
            <p14:sldId id="284"/>
            <p14:sldId id="257"/>
          </p14:sldIdLst>
        </p14:section>
        <p14:section name="Methods" id="{A9DB2EFE-0824-4FDE-80A0-E4D54D1E44C2}">
          <p14:sldIdLst>
            <p14:sldId id="259"/>
            <p14:sldId id="258"/>
            <p14:sldId id="264"/>
            <p14:sldId id="316"/>
            <p14:sldId id="300"/>
            <p14:sldId id="261"/>
            <p14:sldId id="262"/>
          </p14:sldIdLst>
        </p14:section>
        <p14:section name="Results" id="{2C958BF0-D9B4-43EB-A671-B30BA99249C7}">
          <p14:sldIdLst>
            <p14:sldId id="282"/>
            <p14:sldId id="269"/>
            <p14:sldId id="270"/>
            <p14:sldId id="281"/>
            <p14:sldId id="288"/>
            <p14:sldId id="290"/>
            <p14:sldId id="274"/>
            <p14:sldId id="314"/>
            <p14:sldId id="302"/>
            <p14:sldId id="299"/>
            <p14:sldId id="315"/>
            <p14:sldId id="286"/>
          </p14:sldIdLst>
        </p14:section>
        <p14:section name="Backup" id="{7D6117F1-838F-4C48-B7C1-E088F64C897B}">
          <p14:sldIdLst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90366" autoAdjust="0"/>
  </p:normalViewPr>
  <p:slideViewPr>
    <p:cSldViewPr snapToGrid="0">
      <p:cViewPr varScale="1">
        <p:scale>
          <a:sx n="77" d="100"/>
          <a:sy n="77" d="100"/>
        </p:scale>
        <p:origin x="-112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912384"/>
        <c:axId val="89032192"/>
      </c:scatterChart>
      <c:valAx>
        <c:axId val="86912384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89032192"/>
        <c:crosses val="autoZero"/>
        <c:crossBetween val="midCat"/>
        <c:majorUnit val="10"/>
      </c:valAx>
      <c:valAx>
        <c:axId val="89032192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91238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041536"/>
        <c:axId val="89060096"/>
      </c:scatterChart>
      <c:valAx>
        <c:axId val="89041536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89060096"/>
        <c:crosses val="autoZero"/>
        <c:crossBetween val="midCat"/>
      </c:valAx>
      <c:valAx>
        <c:axId val="890600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04153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Gini Coefficient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 Upper group: subjects 6, 13, 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will be left at end</a:t>
            </a:r>
            <a:r>
              <a:rPr lang="en-US" baseline="0" dirty="0" smtClean="0"/>
              <a:t> for discussion and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6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8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*Analyzed the sequential trials of phases 19 and 20. Each trial contained three likelihood distributions </a:t>
            </a:r>
            <a:r>
              <a:rPr lang="en-US" baseline="0" dirty="0" smtClean="0"/>
              <a:t>at t1, t2, and t3. </a:t>
            </a:r>
          </a:p>
          <a:p>
            <a:r>
              <a:rPr lang="en-US" baseline="0" dirty="0" smtClean="0"/>
              <a:t>The highest % option for a given distribution was considered the subjects ‘most likely’ answer (e.g. for the distribution [.20 .60 .10 .10.] , option B was the subjects most likely). </a:t>
            </a:r>
          </a:p>
          <a:p>
            <a:r>
              <a:rPr lang="en-US" baseline="0" dirty="0" smtClean="0"/>
              <a:t>The subjects’ ‘most likely’ responses were compared to the actual test ‘specified answer’ to determine if the subject was “correct” or “wrong”. (i.e. Correct if ‘most likely’ answer= ‘specified answer’. Wrong if most likely != specified answer)</a:t>
            </a:r>
          </a:p>
          <a:p>
            <a:r>
              <a:rPr lang="en-US" baseline="0" dirty="0" smtClean="0"/>
              <a:t>The patterns of ‘most likely’ responses across t1, t2, and t3 were categorized as </a:t>
            </a:r>
          </a:p>
          <a:p>
            <a:r>
              <a:rPr lang="en-US" baseline="0" dirty="0" smtClean="0"/>
              <a:t>	all correct: t1 = correct t2 = correct t3 = correct</a:t>
            </a:r>
          </a:p>
          <a:p>
            <a:r>
              <a:rPr lang="en-US" baseline="0" dirty="0" smtClean="0"/>
              <a:t>	all wrong: t1 = wrong t2 = wrong t3 = wrong</a:t>
            </a:r>
          </a:p>
          <a:p>
            <a:r>
              <a:rPr lang="en-US" baseline="0" dirty="0" smtClean="0"/>
              <a:t>	correct to wrong: t1 = correct, t2 = correct, t3 = wrong OR t1 = correct, t2 = wrong, t3 = wrong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wrong to correct : t1 = wrong, t2 = correct, t3 = correct OR t1 = wrong, t2 = wrong, t3 = correct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flip flop : t1 = correct, t2 = wrong, t3 = correct OR t1 = wrong, t2 = correct, t3 = wrong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944473"/>
            <a:ext cx="6477000" cy="1143000"/>
          </a:xfrm>
        </p:spPr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8881" y="3624943"/>
            <a:ext cx="5453968" cy="1504950"/>
          </a:xfrm>
        </p:spPr>
        <p:txBody>
          <a:bodyPr/>
          <a:lstStyle/>
          <a:p>
            <a:r>
              <a:rPr lang="en-US" sz="2800" dirty="0" smtClean="0"/>
              <a:t>MITRE</a:t>
            </a:r>
          </a:p>
          <a:p>
            <a:endParaRPr lang="en-US" sz="2800" dirty="0"/>
          </a:p>
          <a:p>
            <a:r>
              <a:rPr lang="en-US" dirty="0" smtClean="0"/>
              <a:t>June 29, 2011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4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4822" y="4834611"/>
            <a:ext cx="7955280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b="0" dirty="0" smtClean="0"/>
              <a:t>The experiment was divided into </a:t>
            </a:r>
            <a:r>
              <a:rPr lang="en-US" b="0" dirty="0"/>
              <a:t>2 sections: training and </a:t>
            </a:r>
            <a:r>
              <a:rPr lang="en-US" b="0" dirty="0" smtClean="0"/>
              <a:t>testing.</a:t>
            </a:r>
            <a:br>
              <a:rPr lang="en-US" b="0" dirty="0" smtClean="0"/>
            </a:br>
            <a:r>
              <a:rPr lang="en-US" b="0" dirty="0" smtClean="0"/>
              <a:t>The </a:t>
            </a:r>
            <a:r>
              <a:rPr lang="en-US" b="0" dirty="0"/>
              <a:t>number of training examples (training) or questions (testing) is given in the upper-left corner of each box</a:t>
            </a:r>
            <a:r>
              <a:rPr lang="en-US" b="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b="0" dirty="0" smtClean="0"/>
              <a:t>A small number of test questions were given between training blocks, to improve engagement. These questions were not analyzed.</a:t>
            </a:r>
            <a:endParaRPr lang="en-US" b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12521" y="768186"/>
            <a:ext cx="6261538" cy="4066425"/>
            <a:chOff x="1112520" y="725494"/>
            <a:chExt cx="6705599" cy="435481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2520" y="725494"/>
              <a:ext cx="6705599" cy="43548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850638" y="2948620"/>
              <a:ext cx="1967481" cy="10491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b="0" dirty="0" smtClean="0"/>
                <a:t>I = IMINT</a:t>
              </a:r>
              <a:br>
                <a:rPr lang="en-US" b="0" dirty="0" smtClean="0"/>
              </a:br>
              <a:r>
                <a:rPr lang="en-US" b="0" dirty="0" smtClean="0"/>
                <a:t>S = SIGINT</a:t>
              </a:r>
              <a:br>
                <a:rPr lang="en-US" b="0" dirty="0" smtClean="0"/>
              </a:br>
              <a:r>
                <a:rPr lang="en-US" b="0" dirty="0" smtClean="0"/>
                <a:t>M = MASINT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112520"/>
            <a:ext cx="7696200" cy="4884738"/>
          </a:xfrm>
        </p:spPr>
        <p:txBody>
          <a:bodyPr/>
          <a:lstStyle/>
          <a:p>
            <a:r>
              <a:rPr lang="en-US" sz="2400" b="0" dirty="0" smtClean="0"/>
              <a:t>Data from 19 participants</a:t>
            </a:r>
          </a:p>
          <a:p>
            <a:pPr lvl="1"/>
            <a:r>
              <a:rPr lang="en-US" sz="2000" b="0" dirty="0" smtClean="0"/>
              <a:t>MITRE employees</a:t>
            </a:r>
          </a:p>
          <a:p>
            <a:pPr lvl="1"/>
            <a:r>
              <a:rPr lang="en-US" sz="2000" b="0" dirty="0" smtClean="0"/>
              <a:t>Divided between engineers and administrative personnel</a:t>
            </a:r>
            <a:endParaRPr lang="en-US" sz="2000" b="0" dirty="0"/>
          </a:p>
          <a:p>
            <a:endParaRPr lang="en-US" sz="2400" b="0" dirty="0" smtClean="0"/>
          </a:p>
          <a:p>
            <a:pPr lvl="0"/>
            <a:r>
              <a:rPr lang="en-US" sz="2400" b="0" dirty="0" smtClean="0"/>
              <a:t>Timing</a:t>
            </a:r>
          </a:p>
          <a:p>
            <a:pPr lvl="1"/>
            <a:r>
              <a:rPr lang="en-US" sz="2000" b="0" dirty="0" smtClean="0"/>
              <a:t>Average time spent in study: ~2 hours</a:t>
            </a:r>
          </a:p>
          <a:p>
            <a:pPr lvl="1"/>
            <a:r>
              <a:rPr lang="en-US" sz="2000" b="0" dirty="0" smtClean="0"/>
              <a:t>Average </a:t>
            </a:r>
            <a:r>
              <a:rPr lang="en-US" sz="2000" b="0" dirty="0"/>
              <a:t>time spent training: 24 min </a:t>
            </a:r>
            <a:r>
              <a:rPr lang="en-US" sz="2000" b="0" dirty="0" smtClean="0"/>
              <a:t>(</a:t>
            </a:r>
            <a:r>
              <a:rPr lang="en-US" sz="2000" b="0" dirty="0"/>
              <a:t>range 8.5 – 73 min</a:t>
            </a:r>
            <a:r>
              <a:rPr lang="en-US" sz="2000" b="0" dirty="0" smtClean="0"/>
              <a:t>)</a:t>
            </a:r>
            <a:endParaRPr lang="en-US" sz="2800" b="0" dirty="0" smtClean="0"/>
          </a:p>
          <a:p>
            <a:endParaRPr lang="en-US" sz="2400" b="0" dirty="0"/>
          </a:p>
          <a:p>
            <a:r>
              <a:rPr lang="en-US" sz="2400" b="0" dirty="0"/>
              <a:t>50 </a:t>
            </a:r>
            <a:r>
              <a:rPr lang="en-US" sz="2400" b="0" dirty="0" smtClean="0"/>
              <a:t>questions</a:t>
            </a:r>
            <a:endParaRPr lang="en-US" sz="2400" b="0" dirty="0"/>
          </a:p>
          <a:p>
            <a:pPr lvl="1"/>
            <a:r>
              <a:rPr lang="en-US" sz="2000" b="0" dirty="0" smtClean="0"/>
              <a:t>Identify </a:t>
            </a:r>
            <a:r>
              <a:rPr lang="en-US" sz="2000" b="0" dirty="0"/>
              <a:t>and Locate </a:t>
            </a:r>
            <a:r>
              <a:rPr lang="en-US" sz="2000" b="0" dirty="0" smtClean="0"/>
              <a:t>questions</a:t>
            </a:r>
          </a:p>
          <a:p>
            <a:pPr lvl="1"/>
            <a:r>
              <a:rPr lang="en-US" sz="2000" b="0" dirty="0" smtClean="0"/>
              <a:t>Simultaneous, Sequential and User Choice</a:t>
            </a:r>
            <a:endParaRPr lang="en-US" sz="2000" b="0" dirty="0"/>
          </a:p>
          <a:p>
            <a:pPr lvl="2"/>
            <a:r>
              <a:rPr lang="en-US" sz="1800" b="0" dirty="0"/>
              <a:t>Analyzed participant’s final answer </a:t>
            </a:r>
            <a:r>
              <a:rPr lang="en-US" sz="1800" b="0" dirty="0" smtClean="0"/>
              <a:t>(Sequential </a:t>
            </a:r>
            <a:r>
              <a:rPr lang="en-US" sz="1800" b="0" dirty="0"/>
              <a:t>and User </a:t>
            </a:r>
            <a:r>
              <a:rPr lang="en-US" sz="1800" b="0" dirty="0" smtClean="0"/>
              <a:t>Choice)</a:t>
            </a:r>
            <a:endParaRPr lang="en-US" sz="1800" b="0" dirty="0"/>
          </a:p>
          <a:p>
            <a:pPr lvl="1"/>
            <a:r>
              <a:rPr lang="en-US" sz="2000" b="0" dirty="0" smtClean="0"/>
              <a:t>Performance was not significantly different across question types, therefore data was pooled for analysis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Data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b="0" dirty="0" smtClean="0"/>
                  <a:t>Winner-take-all (WTA)</a:t>
                </a:r>
                <a:endParaRPr lang="en-US" b="0" dirty="0"/>
              </a:p>
              <a:p>
                <a:pPr lvl="1"/>
                <a:r>
                  <a:rPr lang="en-US" sz="1600" b="0" dirty="0"/>
                  <a:t>Did </a:t>
                </a:r>
                <a:r>
                  <a:rPr lang="en-US" sz="1600" b="0" dirty="0" smtClean="0"/>
                  <a:t>participant </a:t>
                </a:r>
                <a:r>
                  <a:rPr lang="en-US" sz="1600" b="0" dirty="0"/>
                  <a:t>pick most probable facility/sector?</a:t>
                </a:r>
              </a:p>
              <a:p>
                <a:pPr lvl="1"/>
                <a:r>
                  <a:rPr lang="en-US" sz="1600" b="0" dirty="0" smtClean="0"/>
                  <a:t>Coarse measure of learning; does not address the probabilistic nature of the task.</a:t>
                </a:r>
                <a:endParaRPr lang="en-US" sz="1600" b="0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KLD (Kullback-Leibler divergence): </a:t>
                </a:r>
              </a:p>
              <a:p>
                <a:pPr lvl="1"/>
                <a:r>
                  <a:rPr lang="en-US" sz="1600" b="0" dirty="0"/>
                  <a:t>Used more robust symmetrized form KLD-S</a:t>
                </a:r>
                <a:br>
                  <a:rPr lang="en-US" sz="1600" b="0" dirty="0"/>
                </a:br>
                <a:r>
                  <a:rPr lang="en-US" sz="1600" b="0" dirty="0"/>
                  <a:t>(mean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(</m:t>
                    </m:r>
                    <m:r>
                      <a:rPr lang="en-US" sz="1600" b="0" i="1">
                        <a:latin typeface="Cambria Math"/>
                      </a:rPr>
                      <m:t>𝑃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16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𝐾𝐿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(</m:t>
                    </m:r>
                    <m:r>
                      <a:rPr lang="en-US" sz="1600" b="0" i="1">
                        <a:latin typeface="Cambria Math"/>
                      </a:rPr>
                      <m:t>𝑄</m:t>
                    </m:r>
                    <m:r>
                      <a:rPr lang="en-US" sz="1600" b="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b="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600" b="0" dirty="0"/>
                  <a:t>).</a:t>
                </a:r>
              </a:p>
              <a:p>
                <a:pPr lvl="1"/>
                <a:r>
                  <a:rPr lang="en-US" sz="1600" b="0" dirty="0" smtClean="0"/>
                  <a:t>Nonlinear divergence between the normative and human distribution.</a:t>
                </a:r>
                <a:endParaRPr lang="en-US" sz="1600" b="0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TVD (total variation distance):</a:t>
                </a:r>
              </a:p>
              <a:p>
                <a:pPr lvl="1"/>
                <a:r>
                  <a:rPr lang="en-US" sz="1600" b="0" dirty="0" smtClean="0"/>
                  <a:t>Absolute value distance between the normative </a:t>
                </a:r>
                <a:r>
                  <a:rPr lang="en-US" sz="1600" b="0" dirty="0"/>
                  <a:t>and </a:t>
                </a:r>
                <a:r>
                  <a:rPr lang="en-US" sz="1600" b="0" dirty="0" smtClean="0"/>
                  <a:t>human distribution.</a:t>
                </a:r>
              </a:p>
              <a:p>
                <a:pPr lvl="1"/>
                <a:r>
                  <a:rPr lang="en-US" sz="1600" b="0" dirty="0" smtClean="0"/>
                  <a:t>Less nonlinear; potentially more robust to response biases.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  <a:blipFill rotWithShape="1">
                <a:blip r:embed="rId3"/>
                <a:stretch>
                  <a:fillRect l="-604" b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89259"/>
            <a:ext cx="7696200" cy="944562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80682" r="-3427" b="-2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blipFill rotWithShape="1">
                <a:blip r:embed="rId5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240" y="1082291"/>
            <a:ext cx="84734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1604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7623" y="339969"/>
            <a:ext cx="8438921" cy="1348154"/>
          </a:xfrm>
        </p:spPr>
        <p:txBody>
          <a:bodyPr/>
          <a:lstStyle/>
          <a:p>
            <a:r>
              <a:rPr lang="en-US" dirty="0" smtClean="0"/>
              <a:t>Participants learned to categorize facilities correctly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4295" y="1443726"/>
            <a:ext cx="6038000" cy="4822651"/>
            <a:chOff x="124295" y="1443726"/>
            <a:chExt cx="6038000" cy="4822651"/>
          </a:xfrm>
        </p:grpSpPr>
        <p:grpSp>
          <p:nvGrpSpPr>
            <p:cNvPr id="2" name="Group 1"/>
            <p:cNvGrpSpPr/>
            <p:nvPr/>
          </p:nvGrpSpPr>
          <p:grpSpPr>
            <a:xfrm>
              <a:off x="124295" y="1443726"/>
              <a:ext cx="6038000" cy="4822651"/>
              <a:chOff x="1147490" y="1400413"/>
              <a:chExt cx="6571394" cy="524868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7490" y="1400413"/>
                <a:ext cx="6571394" cy="49285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94488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45125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81681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1800414" y="6236162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842043" y="2652603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4487136" y="2263114"/>
              <a:ext cx="803425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10</a:t>
              </a:r>
              <a:r>
                <a:rPr lang="en-US" sz="1400" baseline="30000" dirty="0" smtClean="0">
                  <a:latin typeface="Helvetica" pitchFamily="34" charset="0"/>
                  <a:cs typeface="Helvetica" pitchFamily="34" charset="0"/>
                </a:rPr>
                <a:t>-7</a:t>
              </a:r>
              <a:endParaRPr lang="en-US" sz="1400" baseline="300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41044" y="5500604"/>
            <a:ext cx="536607" cy="4129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41044" y="2152260"/>
            <a:ext cx="2827966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Participants identified </a:t>
            </a:r>
            <a:r>
              <a:rPr lang="en-US" sz="2000" b="0" dirty="0"/>
              <a:t>the correct facility at </a:t>
            </a:r>
            <a:r>
              <a:rPr lang="en-US" sz="2000" b="0" dirty="0" smtClean="0"/>
              <a:t>above-chance rates</a:t>
            </a:r>
            <a:br>
              <a:rPr lang="en-US" sz="2000" b="0" dirty="0" smtClean="0"/>
            </a:br>
            <a:r>
              <a:rPr lang="en-US" sz="2000" b="0" dirty="0" smtClean="0"/>
              <a:t>(p </a:t>
            </a:r>
            <a:r>
              <a:rPr lang="en-US" sz="2000" b="0" dirty="0"/>
              <a:t>&lt; </a:t>
            </a:r>
            <a:r>
              <a:rPr lang="en-US" b="0" dirty="0"/>
              <a:t>10</a:t>
            </a:r>
            <a:r>
              <a:rPr lang="en-US" b="0" baseline="30000" dirty="0"/>
              <a:t>-7</a:t>
            </a:r>
            <a:r>
              <a:rPr lang="en-US" sz="2000" b="0" dirty="0" smtClean="0"/>
              <a:t>)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 smtClean="0"/>
              <a:t>All better than random model (25%)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b="0" dirty="0"/>
              <a:t>5</a:t>
            </a:r>
            <a:r>
              <a:rPr lang="en-US" sz="2000" b="0" dirty="0" smtClean="0"/>
              <a:t>/19 over 60</a:t>
            </a:r>
            <a:r>
              <a:rPr lang="en-US" sz="2000" b="0" dirty="0"/>
              <a:t>% </a:t>
            </a:r>
            <a:r>
              <a:rPr lang="en-US" sz="2000" b="0" dirty="0" smtClean="0"/>
              <a:t>correct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b="0" dirty="0" smtClean="0"/>
              <a:t>WTA proves that participants learned </a:t>
            </a:r>
            <a:r>
              <a:rPr lang="en-US" b="0" i="1" dirty="0" smtClean="0"/>
              <a:t>to categorize </a:t>
            </a:r>
            <a:r>
              <a:rPr lang="en-US" b="0" dirty="0" smtClean="0"/>
              <a:t>facilities</a:t>
            </a:r>
            <a:r>
              <a:rPr lang="en-US" b="0" i="1" dirty="0" smtClean="0"/>
              <a:t>, </a:t>
            </a:r>
            <a:r>
              <a:rPr lang="en-US" b="0" dirty="0" smtClean="0"/>
              <a:t>but responses were given as </a:t>
            </a:r>
            <a:r>
              <a:rPr lang="en-US" b="0" i="1" dirty="0" smtClean="0"/>
              <a:t>probability distributions</a:t>
            </a:r>
            <a:r>
              <a:rPr lang="en-US" b="0" dirty="0" smtClean="0"/>
              <a:t>.  </a:t>
            </a:r>
          </a:p>
          <a:p>
            <a:endParaRPr lang="en-US" b="0" dirty="0"/>
          </a:p>
          <a:p>
            <a:r>
              <a:rPr lang="en-US" b="0" dirty="0" smtClean="0"/>
              <a:t>We compare:</a:t>
            </a:r>
          </a:p>
          <a:p>
            <a:pPr lvl="1"/>
            <a:r>
              <a:rPr lang="en-US" b="0" dirty="0" smtClean="0"/>
              <a:t>Human divergence from normative</a:t>
            </a:r>
            <a:br>
              <a:rPr lang="en-US" b="0" dirty="0" smtClean="0"/>
            </a:br>
            <a:r>
              <a:rPr lang="en-US" b="0" dirty="0" smtClean="0"/>
              <a:t>(x-axis)</a:t>
            </a:r>
          </a:p>
          <a:p>
            <a:pPr lvl="1"/>
            <a:r>
              <a:rPr lang="en-US" b="0" dirty="0" smtClean="0"/>
              <a:t>Random (naïve) model’s divergence from normative</a:t>
            </a:r>
            <a:br>
              <a:rPr lang="en-US" b="0" dirty="0" smtClean="0"/>
            </a:br>
            <a:r>
              <a:rPr lang="en-US" b="0" dirty="0" smtClean="0"/>
              <a:t>(y-axis)</a:t>
            </a:r>
          </a:p>
          <a:p>
            <a:pPr lvl="1"/>
            <a:endParaRPr lang="en-US" b="0" dirty="0"/>
          </a:p>
          <a:p>
            <a:r>
              <a:rPr lang="en-US" b="0" i="1" dirty="0" smtClean="0"/>
              <a:t>Points to the left of the diagonal exceed random performance </a:t>
            </a:r>
            <a:endParaRPr lang="en-US" b="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44519" y="6018723"/>
            <a:ext cx="3082895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</a:t>
            </a:r>
            <a:r>
              <a:rPr lang="en-US" b="0" dirty="0" smtClean="0"/>
              <a:t>KLD from normative</a:t>
            </a:r>
            <a:endParaRPr lang="en-US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575955" y="3776874"/>
            <a:ext cx="3223959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 </a:t>
            </a:r>
            <a:r>
              <a:rPr lang="en-US" b="0" dirty="0" smtClean="0"/>
              <a:t>KLD from normative</a:t>
            </a:r>
            <a:endParaRPr lang="en-US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Human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7820673" y="654977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dirty="0" smtClean="0"/>
              <a:t>Normative</a:t>
            </a:r>
            <a:br>
              <a:rPr lang="en-US" sz="1200" dirty="0" smtClean="0"/>
            </a:br>
            <a:r>
              <a:rPr lang="en-US" sz="1200" dirty="0" smtClean="0"/>
              <a:t>response:</a:t>
            </a:r>
            <a:endParaRPr lang="en-US" sz="12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Median subject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7" y="1158080"/>
            <a:ext cx="54864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 smtClean="0"/>
              <a:t>Median performance measured via TVD was </a:t>
            </a:r>
            <a:r>
              <a:rPr lang="en-US" b="0" dirty="0"/>
              <a:t>better than </a:t>
            </a:r>
            <a:r>
              <a:rPr lang="en-US" b="0" dirty="0" smtClean="0"/>
              <a:t>random (p &lt; 0.01)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Median performance </a:t>
            </a:r>
            <a:r>
              <a:rPr lang="en-US" b="0" dirty="0" smtClean="0"/>
              <a:t>measured via KLD was better than random (p </a:t>
            </a:r>
            <a:r>
              <a:rPr lang="en-US" b="0" dirty="0"/>
              <a:t>&lt;  </a:t>
            </a:r>
            <a:r>
              <a:rPr lang="en-US" b="0" dirty="0" smtClean="0"/>
              <a:t>0.01)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3" y="767179"/>
            <a:ext cx="7479728" cy="5609796"/>
          </a:xfrm>
        </p:spPr>
      </p:pic>
      <p:sp>
        <p:nvSpPr>
          <p:cNvPr id="5" name="Rectangle 4"/>
          <p:cNvSpPr/>
          <p:nvPr/>
        </p:nvSpPr>
        <p:spPr bwMode="auto">
          <a:xfrm>
            <a:off x="4400732" y="10248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7681" y="35132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58784" y="47552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4399" y="4735352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56049" y="5104138"/>
            <a:ext cx="2646878" cy="70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KLD better than random</a:t>
            </a:r>
            <a:br>
              <a:rPr lang="en-US" b="0" dirty="0" smtClean="0"/>
            </a:br>
            <a:r>
              <a:rPr lang="en-US" b="0" dirty="0" smtClean="0"/>
              <a:t>with p &lt; 0.05</a:t>
            </a:r>
            <a:endParaRPr lang="en-US" b="0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5666346" y="2271321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18635" y="4755213"/>
            <a:ext cx="721703" cy="348925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58783" y="2254960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54" name="Rounded Rectangle 53"/>
          <p:cNvSpPr/>
          <p:nvPr/>
        </p:nvSpPr>
        <p:spPr bwMode="auto">
          <a:xfrm>
            <a:off x="117253" y="1057876"/>
            <a:ext cx="8799857" cy="1530028"/>
          </a:xfrm>
          <a:prstGeom prst="round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8006" y="1174860"/>
            <a:ext cx="1107113" cy="1326190"/>
            <a:chOff x="5848151" y="705620"/>
            <a:chExt cx="1315450" cy="1575753"/>
          </a:xfrm>
        </p:grpSpPr>
        <p:grpSp>
          <p:nvGrpSpPr>
            <p:cNvPr id="8" name="Group 7"/>
            <p:cNvGrpSpPr/>
            <p:nvPr/>
          </p:nvGrpSpPr>
          <p:grpSpPr>
            <a:xfrm>
              <a:off x="5865132" y="705620"/>
              <a:ext cx="1269042" cy="1102024"/>
              <a:chOff x="6125971" y="962353"/>
              <a:chExt cx="1269042" cy="110202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180992" y="1750785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85792" y="151227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790592" y="1907581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95392" y="1430215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125971" y="962353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30769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35567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40365" y="96235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848151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2950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64159" y="1830502"/>
              <a:ext cx="394644" cy="450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957" y="1830503"/>
              <a:ext cx="394644" cy="4508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23731" y="1194099"/>
            <a:ext cx="1068055" cy="927489"/>
            <a:chOff x="5897374" y="2636914"/>
            <a:chExt cx="1269042" cy="1102024"/>
          </a:xfrm>
        </p:grpSpPr>
        <p:sp>
          <p:nvSpPr>
            <p:cNvPr id="30" name="Rectangle 29"/>
            <p:cNvSpPr/>
            <p:nvPr/>
          </p:nvSpPr>
          <p:spPr>
            <a:xfrm>
              <a:off x="6561990" y="3425346"/>
              <a:ext cx="228600" cy="313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66792" y="3582142"/>
              <a:ext cx="228600" cy="15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952400" y="3104776"/>
              <a:ext cx="228600" cy="63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06969" y="2636914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34" charset="0"/>
                  <a:cs typeface="Helvetica" pitchFamily="34" charset="0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2172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2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11768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4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97374" y="2636915"/>
              <a:ext cx="354648" cy="490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Helvetica" pitchFamily="34" charset="0"/>
                  <a:cs typeface="Helvetica" pitchFamily="34" charset="0"/>
                </a:rPr>
                <a:t>1</a:t>
              </a:r>
              <a:endParaRPr lang="en-US" sz="16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59676" y="3186837"/>
              <a:ext cx="228600" cy="55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03190" y="1194100"/>
            <a:ext cx="1068055" cy="773110"/>
            <a:chOff x="5966926" y="4263142"/>
            <a:chExt cx="1269042" cy="918594"/>
          </a:xfrm>
        </p:grpSpPr>
        <p:grpSp>
          <p:nvGrpSpPr>
            <p:cNvPr id="39" name="Group 38"/>
            <p:cNvGrpSpPr/>
            <p:nvPr/>
          </p:nvGrpSpPr>
          <p:grpSpPr>
            <a:xfrm>
              <a:off x="5966926" y="4263142"/>
              <a:ext cx="1269042" cy="490641"/>
              <a:chOff x="5897374" y="2636914"/>
              <a:chExt cx="1269042" cy="49064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6136252" y="4731004"/>
              <a:ext cx="264548" cy="7545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383468" y="4795310"/>
              <a:ext cx="353496" cy="23850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728086" y="5024940"/>
              <a:ext cx="304802" cy="15679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ight Arrow 1"/>
          <p:cNvSpPr/>
          <p:nvPr/>
        </p:nvSpPr>
        <p:spPr bwMode="auto">
          <a:xfrm>
            <a:off x="2317991" y="1684414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4384336" y="1684411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0667" y="1110446"/>
            <a:ext cx="1660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Curves were rank-ordered:</a:t>
            </a:r>
            <a:endParaRPr lang="en-US" sz="1600" b="0" dirty="0"/>
          </a:p>
        </p:txBody>
      </p:sp>
      <p:sp>
        <p:nvSpPr>
          <p:cNvPr id="21" name="TextBox 20"/>
          <p:cNvSpPr txBox="1"/>
          <p:nvPr/>
        </p:nvSpPr>
        <p:spPr>
          <a:xfrm>
            <a:off x="4816393" y="1989625"/>
            <a:ext cx="195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This line is plotted below for each trial.</a:t>
            </a:r>
            <a:endParaRPr lang="en-US" sz="1400" dirty="0"/>
          </a:p>
        </p:txBody>
      </p:sp>
      <p:sp>
        <p:nvSpPr>
          <p:cNvPr id="53" name="Right Arrow 52"/>
          <p:cNvSpPr/>
          <p:nvPr/>
        </p:nvSpPr>
        <p:spPr bwMode="auto">
          <a:xfrm>
            <a:off x="6638345" y="1721367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47682" y="1670244"/>
            <a:ext cx="505268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1546" y="1991532"/>
            <a:ext cx="1077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/>
              <a:t>Gini</a:t>
            </a:r>
            <a:br>
              <a:rPr lang="en-US" sz="1400" dirty="0" smtClean="0"/>
            </a:br>
            <a:r>
              <a:rPr lang="en-US" sz="1400" dirty="0" smtClean="0"/>
              <a:t>coefficient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167958"/>
            <a:ext cx="8821614" cy="944562"/>
          </a:xfrm>
        </p:spPr>
        <p:txBody>
          <a:bodyPr/>
          <a:lstStyle/>
          <a:p>
            <a:r>
              <a:rPr lang="en-US" dirty="0" smtClean="0"/>
              <a:t>Participant judgments were less peaked than normative solution</a:t>
            </a:r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323" y="2843773"/>
            <a:ext cx="3890864" cy="291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2939" y="3115717"/>
            <a:ext cx="110158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1 line = 1 trial</a:t>
            </a:r>
            <a:endParaRPr lang="en-US" sz="1200" b="0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2673" y="5880772"/>
            <a:ext cx="4367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The normative solution was very peaked after all layers were revealed (the line is steeply sloped).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678924" y="5880772"/>
            <a:ext cx="39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Few participants gave peaked responses (with some exceptions).</a:t>
            </a:r>
            <a:endParaRPr lang="en-US" sz="1400" dirty="0"/>
          </a:p>
        </p:txBody>
      </p: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853440"/>
            <a:ext cx="5334000" cy="4000500"/>
            <a:chOff x="1828800" y="1600200"/>
            <a:chExt cx="5334000" cy="4000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00200"/>
              <a:ext cx="5334000" cy="400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238875" y="2057400"/>
              <a:ext cx="0" cy="312420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90160"/>
            <a:ext cx="7726680" cy="1089978"/>
          </a:xfrm>
        </p:spPr>
        <p:txBody>
          <a:bodyPr/>
          <a:lstStyle/>
          <a:p>
            <a:r>
              <a:rPr lang="en-US" b="0" dirty="0" smtClean="0"/>
              <a:t>All subjects received the same directions, but a small number of subjects gave highly peaked answers.</a:t>
            </a:r>
          </a:p>
          <a:p>
            <a:r>
              <a:rPr lang="en-US" b="0" dirty="0" smtClean="0"/>
              <a:t>Highly peaked responding subjects were not necessarily the best performers.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</a:t>
            </a:r>
            <a:r>
              <a:rPr lang="en-US" dirty="0"/>
              <a:t>fell </a:t>
            </a:r>
            <a:r>
              <a:rPr lang="en-US" dirty="0" smtClean="0"/>
              <a:t>into two response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3720" y="1311717"/>
            <a:ext cx="1313180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Normative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 bwMode="auto">
          <a:xfrm rot="10800000">
            <a:off x="6238876" y="1517098"/>
            <a:ext cx="664845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1283238" y="2519132"/>
            <a:ext cx="1715963" cy="41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subjects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4633" y="4572000"/>
            <a:ext cx="1851790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Gini coefficient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2660" y="3701306"/>
            <a:ext cx="1595309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6746" y="3701306"/>
            <a:ext cx="1569661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Less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530475" y="1291590"/>
            <a:ext cx="0" cy="312420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19813" y="1258735"/>
            <a:ext cx="1107997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Random</a:t>
            </a:r>
            <a:endParaRPr lang="en-US" dirty="0"/>
          </a:p>
        </p:txBody>
      </p:sp>
      <p:cxnSp>
        <p:nvCxnSpPr>
          <p:cNvPr id="21" name="Curved Connector 20"/>
          <p:cNvCxnSpPr>
            <a:stCxn id="19" idx="3"/>
          </p:cNvCxnSpPr>
          <p:nvPr/>
        </p:nvCxnSpPr>
        <p:spPr bwMode="auto">
          <a:xfrm>
            <a:off x="1827810" y="1451416"/>
            <a:ext cx="657898" cy="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3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" y="1219140"/>
            <a:ext cx="6518562" cy="488892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9304" y="2453640"/>
            <a:ext cx="2956560" cy="2392680"/>
          </a:xfrm>
        </p:spPr>
        <p:txBody>
          <a:bodyPr/>
          <a:lstStyle/>
          <a:p>
            <a:r>
              <a:rPr lang="en-US" sz="2400" b="0" dirty="0" smtClean="0"/>
              <a:t>Almost </a:t>
            </a:r>
            <a:r>
              <a:rPr lang="en-US" sz="2400" b="0" dirty="0"/>
              <a:t>all subjects </a:t>
            </a:r>
            <a:r>
              <a:rPr lang="en-US" sz="2400" b="0" dirty="0" smtClean="0"/>
              <a:t>preferred the </a:t>
            </a:r>
            <a:r>
              <a:rPr lang="en-US" sz="2400" b="0" dirty="0"/>
              <a:t>more informative </a:t>
            </a:r>
            <a:r>
              <a:rPr lang="en-US" sz="2400" b="0" dirty="0" smtClean="0"/>
              <a:t>layer</a:t>
            </a:r>
          </a:p>
          <a:p>
            <a:endParaRPr lang="en-US" sz="2400" b="0" dirty="0" smtClean="0"/>
          </a:p>
          <a:p>
            <a:r>
              <a:rPr lang="en-US" sz="2400" b="0" dirty="0" smtClean="0"/>
              <a:t>But </a:t>
            </a:r>
            <a:r>
              <a:rPr lang="en-US" sz="2400" b="0" dirty="0"/>
              <a:t>multiple strategies were employed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choice trials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19592" y="5577081"/>
            <a:ext cx="312907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 rot="18040928" flipV="1">
            <a:off x="4997407" y="5742467"/>
            <a:ext cx="653179" cy="4716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7886161">
            <a:off x="4952186" y="5789915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Relative</a:t>
            </a:r>
          </a:p>
        </p:txBody>
      </p:sp>
      <p:sp>
        <p:nvSpPr>
          <p:cNvPr id="14" name="TextBox 13"/>
          <p:cNvSpPr txBox="1"/>
          <p:nvPr/>
        </p:nvSpPr>
        <p:spPr>
          <a:xfrm rot="17886161">
            <a:off x="4785093" y="5710958"/>
            <a:ext cx="855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dirty="0" smtClean="0">
                <a:latin typeface="Helvetica" pitchFamily="34" charset="0"/>
                <a:cs typeface="Helvetica" pitchFamily="34" charset="0"/>
              </a:rPr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6264" y="6003074"/>
            <a:ext cx="1010697" cy="3794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Helvetica" pitchFamily="34" charset="0"/>
                <a:cs typeface="Helvetica" pitchFamily="34" charset="0"/>
              </a:rPr>
              <a:t>error bars SEM</a:t>
            </a:r>
            <a:endParaRPr lang="en-US" sz="1000" dirty="0">
              <a:latin typeface="Helvetica" pitchFamily="34" charset="0"/>
              <a:cs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564396"/>
            <a:ext cx="8043421" cy="461574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dirty="0" smtClean="0"/>
              <a:t>Goals</a:t>
            </a:r>
          </a:p>
          <a:p>
            <a:pPr>
              <a:lnSpc>
                <a:spcPct val="100000"/>
              </a:lnSpc>
            </a:pPr>
            <a:r>
              <a:rPr lang="en-US" sz="2800" b="0" dirty="0" smtClean="0"/>
              <a:t>Methods</a:t>
            </a:r>
          </a:p>
          <a:p>
            <a:pPr>
              <a:lnSpc>
                <a:spcPct val="100000"/>
              </a:lnSpc>
            </a:pPr>
            <a:r>
              <a:rPr lang="en-US" sz="2800" b="0" dirty="0" smtClean="0"/>
              <a:t>Results</a:t>
            </a:r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Metrics used for analysis</a:t>
            </a:r>
            <a:endParaRPr lang="en-US" sz="2400" b="0" dirty="0"/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Performance</a:t>
            </a:r>
          </a:p>
          <a:p>
            <a:pPr lvl="2">
              <a:lnSpc>
                <a:spcPct val="100000"/>
              </a:lnSpc>
            </a:pPr>
            <a:r>
              <a:rPr lang="en-US" sz="2000" b="0" dirty="0" smtClean="0"/>
              <a:t>Correct answers</a:t>
            </a:r>
          </a:p>
          <a:p>
            <a:pPr lvl="2">
              <a:lnSpc>
                <a:spcPct val="100000"/>
              </a:lnSpc>
            </a:pPr>
            <a:r>
              <a:rPr lang="en-US" sz="2000" b="0" dirty="0" smtClean="0"/>
              <a:t>Correct distributions</a:t>
            </a:r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Response strategies</a:t>
            </a:r>
            <a:endParaRPr lang="en-US" sz="2600" b="0" dirty="0" smtClean="0"/>
          </a:p>
          <a:p>
            <a:pPr lvl="1">
              <a:lnSpc>
                <a:spcPct val="100000"/>
              </a:lnSpc>
            </a:pPr>
            <a:r>
              <a:rPr lang="en-US" sz="2400" b="0" dirty="0" smtClean="0"/>
              <a:t>Learning of features and rules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121920" y="701040"/>
            <a:ext cx="8799857" cy="1734402"/>
          </a:xfrm>
          <a:prstGeom prst="round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 w="127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0404" y="-51262"/>
            <a:ext cx="8091596" cy="944562"/>
          </a:xfrm>
        </p:spPr>
        <p:txBody>
          <a:bodyPr/>
          <a:lstStyle/>
          <a:p>
            <a:r>
              <a:rPr lang="en-US" dirty="0" smtClean="0"/>
              <a:t>Participants learned some feature correlations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221" y="461082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0122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105417" cy="1397147"/>
              <a:chOff x="400013" y="1019252"/>
              <a:chExt cx="1105417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934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Normative</a:t>
                </a:r>
                <a:endParaRPr lang="en-US" sz="12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7056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200" dirty="0" smtClean="0"/>
                  <a:t>Human</a:t>
                </a:r>
                <a:endParaRPr lang="en-US" sz="12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831555" y="867579"/>
            <a:ext cx="4090222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Human feature learning assessment responses were compared to normative responses. </a:t>
            </a:r>
          </a:p>
          <a:p>
            <a:pPr algn="l">
              <a:lnSpc>
                <a:spcPct val="100000"/>
              </a:lnSpc>
            </a:pPr>
            <a:r>
              <a:rPr lang="en-US" sz="1600" b="0" dirty="0" smtClean="0"/>
              <a:t>Perfect matches fall along the diagonal (human = normative).</a:t>
            </a:r>
            <a:endParaRPr lang="en-US" sz="1600" b="0" dirty="0"/>
          </a:p>
        </p:txBody>
      </p:sp>
      <p:sp>
        <p:nvSpPr>
          <p:cNvPr id="95" name="TextBox 94"/>
          <p:cNvSpPr txBox="1"/>
          <p:nvPr/>
        </p:nvSpPr>
        <p:spPr>
          <a:xfrm>
            <a:off x="2008286" y="2435442"/>
            <a:ext cx="64152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Mean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883712"/>
            <a:ext cx="5009117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b="0" dirty="0"/>
              <a:t>On average, participants showed some learning of feature-facility correlations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b="0" dirty="0"/>
              <a:t>Some participants (below) </a:t>
            </a:r>
            <a:r>
              <a:rPr lang="en-US" b="0" dirty="0" smtClean="0"/>
              <a:t>learned </a:t>
            </a:r>
            <a:r>
              <a:rPr lang="en-US" b="0" dirty="0"/>
              <a:t>very effectively, given only 48 training examples per facility </a:t>
            </a:r>
            <a:r>
              <a:rPr lang="en-US" b="0" dirty="0" smtClean="0"/>
              <a:t>type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Participants learned rules ubiquitously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6375"/>
            <a:ext cx="7696200" cy="4884738"/>
          </a:xfrm>
        </p:spPr>
        <p:txBody>
          <a:bodyPr/>
          <a:lstStyle/>
          <a:p>
            <a:r>
              <a:rPr lang="en-US" b="0" dirty="0" smtClean="0"/>
              <a:t>Exposure to multiple exemplars led participants to focus on rules (as reported in post-test questionnaires)</a:t>
            </a:r>
          </a:p>
          <a:p>
            <a:endParaRPr lang="en-US" b="0" dirty="0" smtClean="0"/>
          </a:p>
          <a:p>
            <a:r>
              <a:rPr lang="en-US" b="0" dirty="0" smtClean="0"/>
              <a:t>Participants </a:t>
            </a:r>
            <a:r>
              <a:rPr lang="en-US" b="0" dirty="0"/>
              <a:t>reported using about 3-5 different rules or strategies to identify facilities.</a:t>
            </a:r>
          </a:p>
          <a:p>
            <a:pPr lvl="1"/>
            <a:r>
              <a:rPr lang="en-US" b="0" dirty="0"/>
              <a:t>e.g. “If red and green triangles, then mustard. Circles plus no water, then ketchup. Plus others I can't remember.”</a:t>
            </a:r>
          </a:p>
          <a:p>
            <a:pPr lvl="1"/>
            <a:r>
              <a:rPr lang="en-US" b="0" dirty="0"/>
              <a:t>e.g. “The chemicals were the most consistent. none = ketchup, both = mustard, green = salt, red = pepper</a:t>
            </a:r>
            <a:r>
              <a:rPr lang="en-US" b="0" dirty="0" smtClean="0"/>
              <a:t>”</a:t>
            </a:r>
          </a:p>
          <a:p>
            <a:endParaRPr lang="en-US" b="0" dirty="0" smtClean="0"/>
          </a:p>
          <a:p>
            <a:r>
              <a:rPr lang="en-US" b="0" dirty="0" smtClean="0"/>
              <a:t>For rule learning, memory limits were an issue </a:t>
            </a:r>
          </a:p>
          <a:p>
            <a:pPr lvl="1"/>
            <a:r>
              <a:rPr lang="en-US" b="0" dirty="0" smtClean="0"/>
              <a:t>All participants reported that they forgot some of the rules they developed over the course of the experiment. 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564394"/>
            <a:ext cx="8001000" cy="46157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smtClean="0"/>
              <a:t>Participants learned to categorize facilities correctly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On average, participants did not learn the underlying probability distributions well.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Participant performance varied widely.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The rapid training paradigm was sufficient for some participants, but not optimal.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7577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17577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5" name="TextBox 8744"/>
          <p:cNvSpPr txBox="1"/>
          <p:nvPr/>
        </p:nvSpPr>
        <p:spPr>
          <a:xfrm>
            <a:off x="6649266" y="5566489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57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697" y="2147975"/>
            <a:ext cx="2573403" cy="3925592"/>
          </a:xfrm>
        </p:spPr>
        <p:txBody>
          <a:bodyPr/>
          <a:lstStyle/>
          <a:p>
            <a:pPr lvl="0"/>
            <a:r>
              <a:rPr lang="en-US" sz="1800" dirty="0" smtClean="0"/>
              <a:t>Average </a:t>
            </a:r>
            <a:r>
              <a:rPr lang="en-US" sz="1800" dirty="0"/>
              <a:t>time spent </a:t>
            </a:r>
            <a:r>
              <a:rPr lang="en-US" sz="1800" dirty="0" smtClean="0"/>
              <a:t>training: 24 min </a:t>
            </a:r>
          </a:p>
          <a:p>
            <a:pPr lvl="1"/>
            <a:r>
              <a:rPr lang="en-US" dirty="0" smtClean="0"/>
              <a:t>(range 8.5 – 73 min)</a:t>
            </a:r>
          </a:p>
          <a:p>
            <a:pPr lvl="0"/>
            <a:endParaRPr lang="en-US" sz="1800" dirty="0" smtClean="0"/>
          </a:p>
          <a:p>
            <a:pPr lvl="0"/>
            <a:r>
              <a:rPr lang="en-US" sz="1800" dirty="0" smtClean="0"/>
              <a:t>Participants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2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616256"/>
            <a:ext cx="7818120" cy="563882"/>
          </a:xfrm>
        </p:spPr>
        <p:txBody>
          <a:bodyPr/>
          <a:lstStyle/>
          <a:p>
            <a:r>
              <a:rPr lang="en-US" dirty="0" smtClean="0"/>
              <a:t>Distribution over subjects of TVD between normative answer and different trial types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970520" cy="944562"/>
          </a:xfrm>
        </p:spPr>
        <p:txBody>
          <a:bodyPr/>
          <a:lstStyle/>
          <a:p>
            <a:r>
              <a:rPr lang="en-US" dirty="0" smtClean="0"/>
              <a:t>Performance in sequential trials was not significantly different from simultaneous or user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563" y="1592659"/>
            <a:ext cx="5364796" cy="402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13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283" y="1191974"/>
            <a:ext cx="6233477" cy="467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did not improve significantly over sequential trials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6246" y="5481720"/>
            <a:ext cx="172354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Layer 1 -  2 -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4569" y="3194961"/>
            <a:ext cx="64633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TVD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9108" y="4536081"/>
            <a:ext cx="2659702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Single-trial responses,</a:t>
            </a:r>
            <a:br>
              <a:rPr lang="en-US" dirty="0" smtClean="0"/>
            </a:br>
            <a:r>
              <a:rPr lang="en-US" dirty="0" smtClean="0"/>
              <a:t>medians over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8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Participants’ responses across sequential trials.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6326660"/>
              </p:ext>
            </p:extLst>
          </p:nvPr>
        </p:nvGraphicFramePr>
        <p:xfrm>
          <a:off x="1215390" y="1409700"/>
          <a:ext cx="6477001" cy="354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/>
                <a:gridCol w="2398889"/>
                <a:gridCol w="1679223"/>
              </a:tblGrid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Trial response pattern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(WTA)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Percent of trials*</a:t>
                      </a:r>
                      <a:endParaRPr lang="en-US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CCC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all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WWW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correct to wrong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CCW, CWW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wrong to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correct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WCC, WWC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08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Flip-flop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CWC, WCW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47213" marR="147213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9442" y="4992504"/>
            <a:ext cx="18288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+mj-lt"/>
              </a:rPr>
              <a:t>n = 323 total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7361" y="5476142"/>
            <a:ext cx="736088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Subjects tended to stay with their initial guess based on the IMINT layer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0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ICArUS Program will employ a GEOINT-themed Challenge Problem to compare </a:t>
            </a:r>
            <a:r>
              <a:rPr lang="en-US" sz="2400" dirty="0" smtClean="0"/>
              <a:t>the models</a:t>
            </a:r>
            <a:r>
              <a:rPr lang="en-US" sz="2400" dirty="0"/>
              <a:t>’ performance with human performance. This study is designed </a:t>
            </a:r>
            <a:r>
              <a:rPr lang="en-US" sz="2400" dirty="0" smtClean="0"/>
              <a:t>to: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Assess </a:t>
            </a:r>
            <a:r>
              <a:rPr lang="en-US" sz="2000" b="0" dirty="0"/>
              <a:t>the ability of human participants to perform nominal sensemaking tasks involving stimuli similar in format to </a:t>
            </a:r>
            <a:r>
              <a:rPr lang="en-US" sz="2000" b="0" dirty="0" smtClean="0"/>
              <a:t>the </a:t>
            </a:r>
            <a:r>
              <a:rPr lang="en-US" sz="2000" b="0" dirty="0"/>
              <a:t>final </a:t>
            </a:r>
            <a:r>
              <a:rPr lang="en-US" sz="2000" b="0" dirty="0" smtClean="0"/>
              <a:t>Phase </a:t>
            </a:r>
            <a:r>
              <a:rPr lang="en-US" sz="2000" b="0" dirty="0"/>
              <a:t>1 </a:t>
            </a:r>
            <a:r>
              <a:rPr lang="en-US" sz="2000" b="0" dirty="0" smtClean="0"/>
              <a:t>CP.</a:t>
            </a:r>
          </a:p>
          <a:p>
            <a:pPr lvl="2">
              <a:lnSpc>
                <a:spcPct val="100000"/>
              </a:lnSpc>
            </a:pPr>
            <a:r>
              <a:rPr lang="en-US" sz="1800" b="0" dirty="0" smtClean="0"/>
              <a:t>Can </a:t>
            </a:r>
            <a:r>
              <a:rPr lang="en-US" sz="1800" b="0" dirty="0"/>
              <a:t>people learn to recognize patterns/select a frame in a high-dimensional feature space</a:t>
            </a:r>
            <a:r>
              <a:rPr lang="en-US" sz="1800" b="0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Provide performers with </a:t>
            </a:r>
            <a:r>
              <a:rPr lang="en-US" sz="2000" b="0" dirty="0"/>
              <a:t>initial sample data (Month 3 T&amp;E </a:t>
            </a:r>
            <a:r>
              <a:rPr lang="en-US" sz="2000" b="0" dirty="0" smtClean="0"/>
              <a:t>Deliverable</a:t>
            </a:r>
            <a:r>
              <a:rPr lang="en-US" sz="2000" b="0" dirty="0"/>
              <a:t>) to help support early modeling efforts</a:t>
            </a:r>
            <a:r>
              <a:rPr lang="en-US" sz="2000" b="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000" b="0" dirty="0" smtClean="0"/>
              <a:t>Enable </a:t>
            </a:r>
            <a:r>
              <a:rPr lang="en-US" sz="2000" b="0" dirty="0"/>
              <a:t>the T&amp;E Team to work through important conceptual issues related to CP design.</a:t>
            </a:r>
          </a:p>
          <a:p>
            <a:pPr lvl="1">
              <a:lnSpc>
                <a:spcPct val="100000"/>
              </a:lnSpc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033294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64652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430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Learning 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77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Participants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60080" cy="944562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Participants had mixed opinions 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83657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9144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KLD, Median subject performance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" y="5455600"/>
            <a:ext cx="8808720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Median performance measured via KLD was better than random (p &lt;  0.01)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4040" y="1158079"/>
            <a:ext cx="5486400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0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492" y="4761910"/>
            <a:ext cx="4343400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exaggerated the effect of mistakes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" y="274638"/>
            <a:ext cx="8183880" cy="944562"/>
          </a:xfrm>
        </p:spPr>
        <p:txBody>
          <a:bodyPr/>
          <a:lstStyle/>
          <a:p>
            <a:r>
              <a:rPr lang="en-US" dirty="0" smtClean="0"/>
              <a:t>Evaluating participant performance</a:t>
            </a:r>
            <a:br>
              <a:rPr lang="en-US" dirty="0" smtClean="0"/>
            </a:br>
            <a:r>
              <a:rPr lang="en-US" dirty="0" smtClean="0"/>
              <a:t>using KLD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8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97365" y="476989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339640" y="5156578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0177" y="5390866"/>
            <a:ext cx="2723823" cy="70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TVD better than random </a:t>
            </a:r>
            <a:br>
              <a:rPr lang="en-US" b="0" dirty="0"/>
            </a:br>
            <a:r>
              <a:rPr lang="en-US" b="0" dirty="0"/>
              <a:t>with p &lt; 0.05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37814" y="2281451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9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49448" y="4019550"/>
            <a:ext cx="2390399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Scene with 4 facilities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r>
              <a:rPr lang="en-US" dirty="0"/>
              <a:t>5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IMINT (Image Intelligence): the location and shape of a building, water features, and the presence or absence of rooftop </a:t>
            </a:r>
            <a:r>
              <a:rPr lang="en-US" b="0" dirty="0" smtClean="0"/>
              <a:t>hardware</a:t>
            </a:r>
            <a:r>
              <a:rPr lang="en-US" b="0" dirty="0"/>
              <a:t>, e.g., a satellite dish</a:t>
            </a:r>
            <a:r>
              <a:rPr lang="en-US" b="0" dirty="0" smtClean="0"/>
              <a:t>.</a:t>
            </a:r>
            <a:endParaRPr lang="en-US" b="0" dirty="0"/>
          </a:p>
          <a:p>
            <a:pPr lvl="1"/>
            <a:r>
              <a:rPr lang="en-US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b="0" dirty="0" smtClean="0"/>
              <a:t>).</a:t>
            </a:r>
            <a:endParaRPr lang="en-US" b="0" dirty="0"/>
          </a:p>
          <a:p>
            <a:pPr lvl="1"/>
            <a:r>
              <a:rPr lang="en-US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899"/>
            <a:ext cx="1367010" cy="215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97921"/>
              </p:ext>
            </p:extLst>
          </p:nvPr>
        </p:nvGraphicFramePr>
        <p:xfrm>
          <a:off x="120516" y="4351624"/>
          <a:ext cx="6621462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Document" r:id="rId6" imgW="6615916" imgH="2441822" progId="Word.Document.12">
                  <p:embed/>
                </p:oleObj>
              </mc:Choice>
              <mc:Fallback>
                <p:oleObj name="Document" r:id="rId6" imgW="6615916" imgH="24418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516" y="4351624"/>
                        <a:ext cx="6621462" cy="236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3040"/>
            <a:ext cx="7696200" cy="448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0" dirty="0" smtClean="0"/>
              <a:t> Data </a:t>
            </a:r>
            <a:r>
              <a:rPr lang="en-US" sz="2800" b="0" dirty="0"/>
              <a:t>was </a:t>
            </a:r>
            <a:r>
              <a:rPr lang="en-US" sz="2800" b="0" dirty="0" smtClean="0"/>
              <a:t>presented: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simultaneously</a:t>
            </a:r>
            <a:r>
              <a:rPr lang="en-US" sz="2400" b="0" dirty="0" smtClean="0"/>
              <a:t> </a:t>
            </a:r>
            <a:r>
              <a:rPr lang="en-US" sz="2400" b="0" dirty="0"/>
              <a:t>(all at once</a:t>
            </a:r>
            <a:r>
              <a:rPr lang="en-US" sz="2400" b="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sequentially</a:t>
            </a:r>
            <a:r>
              <a:rPr lang="en-US" sz="2400" b="0" dirty="0" smtClean="0"/>
              <a:t> </a:t>
            </a:r>
            <a:r>
              <a:rPr lang="en-US" sz="2400" b="0" dirty="0"/>
              <a:t>(one layer at a time</a:t>
            </a:r>
            <a:r>
              <a:rPr lang="en-US" sz="2400" b="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b="0" dirty="0"/>
              <a:t>o</a:t>
            </a:r>
            <a:r>
              <a:rPr lang="en-US" sz="2400" b="0" dirty="0" smtClean="0"/>
              <a:t>r sequentially </a:t>
            </a:r>
            <a:r>
              <a:rPr lang="en-US" sz="2400" b="0" dirty="0"/>
              <a:t>based on </a:t>
            </a:r>
            <a:r>
              <a:rPr lang="en-US" sz="2400" dirty="0"/>
              <a:t>user </a:t>
            </a:r>
            <a:r>
              <a:rPr lang="en-US" sz="2400" dirty="0" smtClean="0"/>
              <a:t>choice</a:t>
            </a:r>
            <a:r>
              <a:rPr lang="en-US" sz="2400" b="0" dirty="0" smtClean="0"/>
              <a:t> </a:t>
            </a:r>
            <a:r>
              <a:rPr lang="en-US" sz="2400" b="0" dirty="0"/>
              <a:t>(</a:t>
            </a:r>
            <a:r>
              <a:rPr lang="en-US" sz="2400" b="0" dirty="0" smtClean="0"/>
              <a:t>participants were given a choice of which data to </a:t>
            </a:r>
            <a:r>
              <a:rPr lang="en-US" sz="2400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94" y="1304269"/>
            <a:ext cx="7820997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44681" y="2820763"/>
            <a:ext cx="3199915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1. Locate a facility in the scene</a:t>
            </a:r>
            <a:endParaRPr lang="en-US" sz="16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538928" y="2824901"/>
            <a:ext cx="3435574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2. Identify a facility in a sector</a:t>
            </a:r>
            <a:endParaRPr lang="en-US" sz="1600" i="1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9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53253" y="3237835"/>
            <a:ext cx="304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Sector 2</a:t>
            </a:r>
            <a:r>
              <a:rPr lang="en-US" sz="1600" b="0" dirty="0"/>
              <a:t> contains a Ketchup or Mustard Factory.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0775" y="3237835"/>
            <a:ext cx="3219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 smtClean="0"/>
              <a:t>Enter </a:t>
            </a:r>
            <a:r>
              <a:rPr lang="en-US" sz="1600" b="0" dirty="0"/>
              <a:t>the probability that </a:t>
            </a:r>
            <a:r>
              <a:rPr lang="en-US" sz="1600" b="0" i="1" dirty="0"/>
              <a:t>each</a:t>
            </a:r>
            <a:r>
              <a:rPr lang="en-US" sz="1600" b="0" dirty="0"/>
              <a:t> sector contains a Ketchup Factory.</a:t>
            </a:r>
          </a:p>
        </p:txBody>
      </p:sp>
      <p:sp>
        <p:nvSpPr>
          <p:cNvPr id="6" name="Rectangle 96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38" name="Picture 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50" y="4180799"/>
            <a:ext cx="26955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39" name="Picture 9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7" y="4193321"/>
            <a:ext cx="2657475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0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910" y="2383948"/>
            <a:ext cx="6465026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(1-7)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the building </a:t>
            </a:r>
            <a:r>
              <a:rPr lang="en-US" sz="1800" b="0" dirty="0" smtClean="0"/>
              <a:t>pictured (e.g.      ) what </a:t>
            </a:r>
            <a:r>
              <a:rPr lang="en-US" sz="1800" b="0" dirty="0"/>
              <a:t>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smtClean="0"/>
              <a:t>(8</a:t>
            </a:r>
            <a:r>
              <a:rPr lang="en-US" sz="1800" b="0" dirty="0"/>
              <a:t>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water, what 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</a:t>
            </a:r>
            <a:r>
              <a:rPr lang="en-US" sz="1800" b="0" dirty="0" smtClean="0"/>
              <a:t>9) When </a:t>
            </a:r>
            <a:r>
              <a:rPr lang="en-US" sz="1800" b="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(10) </a:t>
            </a:r>
            <a:r>
              <a:rPr lang="en-US" sz="1800" b="0" dirty="0" smtClean="0"/>
              <a:t>When </a:t>
            </a:r>
            <a:r>
              <a:rPr lang="en-US" sz="1800" b="0" dirty="0"/>
              <a:t>a sector contains SIGINT, what is the probability of each facility type</a:t>
            </a:r>
            <a:r>
              <a:rPr lang="en-US" sz="1800" b="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 smtClean="0"/>
              <a:t>(11) When </a:t>
            </a:r>
            <a:r>
              <a:rPr lang="en-US" sz="1800" b="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dirty="0"/>
              <a:t>(</a:t>
            </a:r>
            <a:r>
              <a:rPr lang="en-US" sz="1800" b="0" dirty="0" smtClean="0"/>
              <a:t>12) </a:t>
            </a:r>
            <a:r>
              <a:rPr lang="en-US" sz="1800" b="0" dirty="0"/>
              <a:t>When a sector contains </a:t>
            </a:r>
            <a:r>
              <a:rPr lang="en-US" sz="1800" b="0" dirty="0" smtClean="0"/>
              <a:t>MASINT2, </a:t>
            </a:r>
            <a:r>
              <a:rPr lang="en-US" sz="1800" b="0" dirty="0"/>
              <a:t>what is the probability of each facility type</a:t>
            </a:r>
            <a:r>
              <a:rPr lang="en-US" sz="1800" b="0" dirty="0" smtClean="0"/>
              <a:t>?</a:t>
            </a: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  <a:p>
            <a:pPr>
              <a:lnSpc>
                <a:spcPct val="100000"/>
              </a:lnSpc>
            </a:pPr>
            <a:endParaRPr lang="en-US" sz="18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06884"/>
            <a:ext cx="7696200" cy="944562"/>
          </a:xfr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6012372" y="2402101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6936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217326" y="3063247"/>
            <a:ext cx="128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2000" dirty="0" smtClean="0"/>
              <a:t>In an attempt to separate </a:t>
            </a:r>
            <a:r>
              <a:rPr lang="en-US" sz="2000" i="1" dirty="0" smtClean="0"/>
              <a:t>learning </a:t>
            </a:r>
            <a:r>
              <a:rPr lang="en-US" sz="2000" dirty="0" smtClean="0"/>
              <a:t>from </a:t>
            </a:r>
            <a:r>
              <a:rPr lang="en-US" sz="2000" i="1" dirty="0" smtClean="0"/>
              <a:t>inference</a:t>
            </a:r>
            <a:r>
              <a:rPr lang="en-US" sz="2000" dirty="0" smtClean="0"/>
              <a:t>, we also asked each participant to explicitly state feature-category relationships in a series of feature learning assessment questions.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2841</TotalTime>
  <Words>2638</Words>
  <Application>Microsoft Office PowerPoint</Application>
  <PresentationFormat>On-screen Show (4:3)</PresentationFormat>
  <Paragraphs>447</Paragraphs>
  <Slides>36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mitrebriefing_2_2009</vt:lpstr>
      <vt:lpstr>Document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Results: Data Overview</vt:lpstr>
      <vt:lpstr>Metrics</vt:lpstr>
      <vt:lpstr>Participants learned to categorize facilities correctly </vt:lpstr>
      <vt:lpstr>Evaluating participant performance using KLD/TVD</vt:lpstr>
      <vt:lpstr>KLD/TVD, Median subject performance</vt:lpstr>
      <vt:lpstr>KLD, Individual performance</vt:lpstr>
      <vt:lpstr>Participant judgments were less peaked than normative solution</vt:lpstr>
      <vt:lpstr>Participants fell into two response groups</vt:lpstr>
      <vt:lpstr>User choice trials</vt:lpstr>
      <vt:lpstr>Participants learned some feature correlations</vt:lpstr>
      <vt:lpstr>Participants learned rules ubiquitously</vt:lpstr>
      <vt:lpstr>Conclusions</vt:lpstr>
      <vt:lpstr>PowerPoint Presentation</vt:lpstr>
      <vt:lpstr>Detailed Structure</vt:lpstr>
      <vt:lpstr>Structure Key</vt:lpstr>
      <vt:lpstr>Training</vt:lpstr>
      <vt:lpstr>Performance in sequential trials was not significantly different from simultaneous or user choice</vt:lpstr>
      <vt:lpstr>Participants did not improve significantly over sequential trials</vt:lpstr>
      <vt:lpstr>Participants’ responses across sequential trials. </vt:lpstr>
      <vt:lpstr>Response strategies</vt:lpstr>
      <vt:lpstr>Feature Learning Assessment Responses</vt:lpstr>
      <vt:lpstr>Participants had mixed opinions about overall study </vt:lpstr>
      <vt:lpstr>KLD, Median subject performance</vt:lpstr>
      <vt:lpstr>KLD exaggerated the effect of mistakes</vt:lpstr>
      <vt:lpstr>Evaluating participant performance using KLD</vt:lpstr>
      <vt:lpstr>TVD, Individual performance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361</cp:revision>
  <dcterms:created xsi:type="dcterms:W3CDTF">2011-04-21T13:44:01Z</dcterms:created>
  <dcterms:modified xsi:type="dcterms:W3CDTF">2011-06-10T19:38:34Z</dcterms:modified>
</cp:coreProperties>
</file>