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411" r:id="rId2"/>
    <p:sldId id="413" r:id="rId3"/>
    <p:sldId id="442" r:id="rId4"/>
    <p:sldId id="417" r:id="rId5"/>
    <p:sldId id="441" r:id="rId6"/>
    <p:sldId id="42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00CCFF"/>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30"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13EB6B-4948-4D63-8F62-45C0105628E8}" type="datetimeFigureOut">
              <a:rPr lang="en-US" smtClean="0"/>
              <a:pPr/>
              <a:t>9/9/2013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76FFC1-6FCC-41A5-AFFA-1D345A0F787C}" type="slidenum">
              <a:rPr lang="en-US" smtClean="0"/>
              <a:pPr/>
              <a:t>‹#›</a:t>
            </a:fld>
            <a:endParaRPr lang="en-US" dirty="0"/>
          </a:p>
        </p:txBody>
      </p:sp>
    </p:spTree>
    <p:extLst>
      <p:ext uri="{BB962C8B-B14F-4D97-AF65-F5344CB8AC3E}">
        <p14:creationId xmlns:p14="http://schemas.microsoft.com/office/powerpoint/2010/main" val="4158660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B321DD-36CB-4903-9532-3EE90E3BBE8F}" type="datetimeFigureOut">
              <a:rPr lang="en-US" smtClean="0"/>
              <a:pPr/>
              <a:t>9/9/2013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759A67-D7BB-4D4A-8ED2-00A448DCD69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B321DD-36CB-4903-9532-3EE90E3BBE8F}" type="datetimeFigureOut">
              <a:rPr lang="en-US" smtClean="0"/>
              <a:pPr/>
              <a:t>9/9/2013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759A67-D7BB-4D4A-8ED2-00A448DCD69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B321DD-36CB-4903-9532-3EE90E3BBE8F}" type="datetimeFigureOut">
              <a:rPr lang="en-US" smtClean="0"/>
              <a:pPr/>
              <a:t>9/9/2013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759A67-D7BB-4D4A-8ED2-00A448DCD69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B321DD-36CB-4903-9532-3EE90E3BBE8F}" type="datetimeFigureOut">
              <a:rPr lang="en-US" smtClean="0"/>
              <a:pPr/>
              <a:t>9/9/2013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759A67-D7BB-4D4A-8ED2-00A448DCD69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B321DD-36CB-4903-9532-3EE90E3BBE8F}" type="datetimeFigureOut">
              <a:rPr lang="en-US" smtClean="0"/>
              <a:pPr/>
              <a:t>9/9/2013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759A67-D7BB-4D4A-8ED2-00A448DCD69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B321DD-36CB-4903-9532-3EE90E3BBE8F}" type="datetimeFigureOut">
              <a:rPr lang="en-US" smtClean="0"/>
              <a:pPr/>
              <a:t>9/9/2013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759A67-D7BB-4D4A-8ED2-00A448DCD69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B321DD-36CB-4903-9532-3EE90E3BBE8F}" type="datetimeFigureOut">
              <a:rPr lang="en-US" smtClean="0"/>
              <a:pPr/>
              <a:t>9/9/2013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7759A67-D7BB-4D4A-8ED2-00A448DCD69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B321DD-36CB-4903-9532-3EE90E3BBE8F}" type="datetimeFigureOut">
              <a:rPr lang="en-US" smtClean="0"/>
              <a:pPr/>
              <a:t>9/9/2013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7759A67-D7BB-4D4A-8ED2-00A448DCD69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321DD-36CB-4903-9532-3EE90E3BBE8F}" type="datetimeFigureOut">
              <a:rPr lang="en-US" smtClean="0"/>
              <a:pPr/>
              <a:t>9/9/2013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7759A67-D7BB-4D4A-8ED2-00A448DCD69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B321DD-36CB-4903-9532-3EE90E3BBE8F}" type="datetimeFigureOut">
              <a:rPr lang="en-US" smtClean="0"/>
              <a:pPr/>
              <a:t>9/9/2013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759A67-D7BB-4D4A-8ED2-00A448DCD69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B321DD-36CB-4903-9532-3EE90E3BBE8F}" type="datetimeFigureOut">
              <a:rPr lang="en-US" smtClean="0"/>
              <a:pPr/>
              <a:t>9/9/2013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759A67-D7BB-4D4A-8ED2-00A448DCD69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321DD-36CB-4903-9532-3EE90E3BBE8F}" type="datetimeFigureOut">
              <a:rPr lang="en-US" smtClean="0"/>
              <a:pPr/>
              <a:t>9/9/2013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59A67-D7BB-4D4A-8ED2-00A448DCD69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381000"/>
            <a:ext cx="6952160" cy="584775"/>
          </a:xfrm>
          <a:prstGeom prst="rect">
            <a:avLst/>
          </a:prstGeom>
          <a:noFill/>
        </p:spPr>
        <p:txBody>
          <a:bodyPr wrap="none" rtlCol="0">
            <a:spAutoFit/>
          </a:bodyPr>
          <a:lstStyle/>
          <a:p>
            <a:r>
              <a:rPr lang="en-US" sz="3200" b="1" dirty="0" smtClean="0"/>
              <a:t>Mission 6: Discovering Unknown Tactics</a:t>
            </a:r>
            <a:endParaRPr lang="en-US" sz="3200" b="1" dirty="0"/>
          </a:p>
        </p:txBody>
      </p:sp>
      <p:sp>
        <p:nvSpPr>
          <p:cNvPr id="10" name="TextBox 9"/>
          <p:cNvSpPr txBox="1"/>
          <p:nvPr/>
        </p:nvSpPr>
        <p:spPr>
          <a:xfrm>
            <a:off x="533400" y="1295400"/>
            <a:ext cx="3733800" cy="5078313"/>
          </a:xfrm>
          <a:prstGeom prst="rect">
            <a:avLst/>
          </a:prstGeom>
          <a:noFill/>
        </p:spPr>
        <p:txBody>
          <a:bodyPr wrap="square" rtlCol="0">
            <a:spAutoFit/>
          </a:bodyPr>
          <a:lstStyle/>
          <a:p>
            <a:r>
              <a:rPr lang="en-US" dirty="0" smtClean="0"/>
              <a:t>In Mission 6, Red’s tactics are completely </a:t>
            </a:r>
            <a:r>
              <a:rPr lang="en-US" b="1" u="sng" dirty="0" smtClean="0"/>
              <a:t>unknown – and change more than once</a:t>
            </a:r>
            <a:r>
              <a:rPr lang="en-US" dirty="0" smtClean="0"/>
              <a:t> during the mission.</a:t>
            </a:r>
          </a:p>
          <a:p>
            <a:endParaRPr lang="en-US" dirty="0"/>
          </a:p>
          <a:p>
            <a:r>
              <a:rPr lang="en-US" dirty="0" smtClean="0"/>
              <a:t>Your task is to detect the changes, and report the BLUEBOOK values  before and after each change.</a:t>
            </a:r>
          </a:p>
          <a:p>
            <a:endParaRPr lang="en-US" dirty="0" smtClean="0"/>
          </a:p>
          <a:p>
            <a:r>
              <a:rPr lang="en-US" dirty="0" smtClean="0"/>
              <a:t>However, unlike previous missions, the probability of Red attack depends only on P, so there are </a:t>
            </a:r>
            <a:r>
              <a:rPr lang="en-US" b="1" u="sng" dirty="0" smtClean="0"/>
              <a:t>only two cells in the BLUEBOOK</a:t>
            </a:r>
            <a:r>
              <a:rPr lang="en-US" dirty="0" smtClean="0"/>
              <a:t> on any trial.</a:t>
            </a:r>
          </a:p>
          <a:p>
            <a:endParaRPr lang="en-US" dirty="0"/>
          </a:p>
          <a:p>
            <a:r>
              <a:rPr lang="en-US" dirty="0" smtClean="0"/>
              <a:t>Also unlike previous missions, you are not asked to choose Blue actions on each trial. Instead you will only be reviewing batch plots, for a Red-Blue conflict that has </a:t>
            </a:r>
            <a:r>
              <a:rPr lang="en-US" b="1" u="sng" dirty="0" smtClean="0"/>
              <a:t>already occurred</a:t>
            </a:r>
            <a:r>
              <a:rPr lang="en-US" dirty="0" smtClean="0"/>
              <a:t>.</a:t>
            </a:r>
          </a:p>
        </p:txBody>
      </p:sp>
      <p:sp>
        <p:nvSpPr>
          <p:cNvPr id="9" name="Rectangle 8"/>
          <p:cNvSpPr/>
          <p:nvPr/>
        </p:nvSpPr>
        <p:spPr>
          <a:xfrm>
            <a:off x="6415119" y="2819400"/>
            <a:ext cx="915896" cy="1828800"/>
          </a:xfrm>
          <a:prstGeom prst="rect">
            <a:avLst/>
          </a:prstGeom>
          <a:solidFill>
            <a:srgbClr val="00CCFF">
              <a:alpha val="3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415119" y="2819400"/>
            <a:ext cx="914400" cy="914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643743" y="3124200"/>
            <a:ext cx="457176" cy="369332"/>
          </a:xfrm>
          <a:prstGeom prst="rect">
            <a:avLst/>
          </a:prstGeom>
          <a:noFill/>
        </p:spPr>
        <p:txBody>
          <a:bodyPr wrap="none" rtlCol="0">
            <a:spAutoFit/>
          </a:bodyPr>
          <a:lstStyle/>
          <a:p>
            <a:r>
              <a:rPr lang="en-US" dirty="0" smtClean="0"/>
              <a:t>?%</a:t>
            </a:r>
            <a:endParaRPr lang="en-US" dirty="0"/>
          </a:p>
        </p:txBody>
      </p:sp>
      <p:sp>
        <p:nvSpPr>
          <p:cNvPr id="15" name="TextBox 14"/>
          <p:cNvSpPr txBox="1"/>
          <p:nvPr/>
        </p:nvSpPr>
        <p:spPr>
          <a:xfrm>
            <a:off x="6643743" y="3962400"/>
            <a:ext cx="457176" cy="369332"/>
          </a:xfrm>
          <a:prstGeom prst="rect">
            <a:avLst/>
          </a:prstGeom>
          <a:noFill/>
        </p:spPr>
        <p:txBody>
          <a:bodyPr wrap="none" rtlCol="0">
            <a:spAutoFit/>
          </a:bodyPr>
          <a:lstStyle/>
          <a:p>
            <a:r>
              <a:rPr lang="en-US" dirty="0" smtClean="0"/>
              <a:t>?%</a:t>
            </a:r>
            <a:endParaRPr lang="en-US" dirty="0"/>
          </a:p>
        </p:txBody>
      </p:sp>
      <p:sp>
        <p:nvSpPr>
          <p:cNvPr id="17" name="TextBox 16"/>
          <p:cNvSpPr txBox="1"/>
          <p:nvPr/>
        </p:nvSpPr>
        <p:spPr>
          <a:xfrm>
            <a:off x="5510615" y="2438400"/>
            <a:ext cx="2033185" cy="307777"/>
          </a:xfrm>
          <a:prstGeom prst="rect">
            <a:avLst/>
          </a:prstGeom>
          <a:noFill/>
        </p:spPr>
        <p:txBody>
          <a:bodyPr wrap="none" rtlCol="0">
            <a:spAutoFit/>
          </a:bodyPr>
          <a:lstStyle/>
          <a:p>
            <a:r>
              <a:rPr lang="en-US" sz="1400" b="1" dirty="0" smtClean="0"/>
              <a:t>Probability of Red Attack</a:t>
            </a:r>
            <a:endParaRPr lang="en-US" sz="1400" b="1" dirty="0"/>
          </a:p>
        </p:txBody>
      </p:sp>
      <p:sp>
        <p:nvSpPr>
          <p:cNvPr id="19" name="TextBox 18"/>
          <p:cNvSpPr txBox="1"/>
          <p:nvPr/>
        </p:nvSpPr>
        <p:spPr>
          <a:xfrm>
            <a:off x="5656578" y="3124200"/>
            <a:ext cx="758541" cy="307777"/>
          </a:xfrm>
          <a:prstGeom prst="rect">
            <a:avLst/>
          </a:prstGeom>
          <a:noFill/>
        </p:spPr>
        <p:txBody>
          <a:bodyPr wrap="none" rtlCol="0">
            <a:spAutoFit/>
          </a:bodyPr>
          <a:lstStyle/>
          <a:p>
            <a:r>
              <a:rPr lang="en-US" sz="1400" dirty="0" smtClean="0"/>
              <a:t>P &gt; 25%</a:t>
            </a:r>
            <a:endParaRPr lang="en-US" sz="1400" dirty="0"/>
          </a:p>
        </p:txBody>
      </p:sp>
      <p:sp>
        <p:nvSpPr>
          <p:cNvPr id="20" name="TextBox 19"/>
          <p:cNvSpPr txBox="1"/>
          <p:nvPr/>
        </p:nvSpPr>
        <p:spPr>
          <a:xfrm>
            <a:off x="5638800" y="4038600"/>
            <a:ext cx="758541" cy="307777"/>
          </a:xfrm>
          <a:prstGeom prst="rect">
            <a:avLst/>
          </a:prstGeom>
          <a:noFill/>
        </p:spPr>
        <p:txBody>
          <a:bodyPr wrap="none" rtlCol="0">
            <a:spAutoFit/>
          </a:bodyPr>
          <a:lstStyle/>
          <a:p>
            <a:r>
              <a:rPr lang="en-US" sz="1400" dirty="0" smtClean="0"/>
              <a:t>P ≤ 25%</a:t>
            </a:r>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381000"/>
            <a:ext cx="1917961" cy="584775"/>
          </a:xfrm>
          <a:prstGeom prst="rect">
            <a:avLst/>
          </a:prstGeom>
          <a:noFill/>
        </p:spPr>
        <p:txBody>
          <a:bodyPr wrap="none" rtlCol="0">
            <a:spAutoFit/>
          </a:bodyPr>
          <a:lstStyle/>
          <a:p>
            <a:r>
              <a:rPr lang="en-US" sz="3200" b="1" dirty="0" smtClean="0"/>
              <a:t>Batch Plot</a:t>
            </a:r>
            <a:endParaRPr lang="en-US" sz="3200" b="1" dirty="0"/>
          </a:p>
        </p:txBody>
      </p:sp>
      <p:sp>
        <p:nvSpPr>
          <p:cNvPr id="34" name="TextBox 33"/>
          <p:cNvSpPr txBox="1"/>
          <p:nvPr/>
        </p:nvSpPr>
        <p:spPr>
          <a:xfrm>
            <a:off x="533400" y="1124922"/>
            <a:ext cx="8092440" cy="923330"/>
          </a:xfrm>
          <a:prstGeom prst="rect">
            <a:avLst/>
          </a:prstGeom>
          <a:noFill/>
        </p:spPr>
        <p:txBody>
          <a:bodyPr wrap="square" rtlCol="0">
            <a:spAutoFit/>
          </a:bodyPr>
          <a:lstStyle/>
          <a:p>
            <a:r>
              <a:rPr lang="en-US" dirty="0" smtClean="0"/>
              <a:t>In Mission 6, batch plots are created much like in Missions 4 and 5, using the “Backward” and “Forward” buttons. However, Mission 6 involves 99 trials, and you can plot outcomes for any and all of these trials.</a:t>
            </a:r>
            <a:endParaRPr lang="en-US" b="1"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22565" y="2366646"/>
            <a:ext cx="5876440" cy="3862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Oval 9"/>
          <p:cNvSpPr/>
          <p:nvPr/>
        </p:nvSpPr>
        <p:spPr>
          <a:xfrm>
            <a:off x="1200912" y="3267322"/>
            <a:ext cx="1837840" cy="8845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5638800" y="3543100"/>
            <a:ext cx="1837840" cy="4472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5641848" y="3962400"/>
            <a:ext cx="1837840" cy="1905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6052231" y="4698230"/>
            <a:ext cx="1017073" cy="369332"/>
          </a:xfrm>
          <a:prstGeom prst="rect">
            <a:avLst/>
          </a:prstGeom>
          <a:noFill/>
        </p:spPr>
        <p:txBody>
          <a:bodyPr wrap="none" rtlCol="0">
            <a:spAutoFit/>
          </a:bodyPr>
          <a:lstStyle/>
          <a:p>
            <a:r>
              <a:rPr lang="en-US" dirty="0" smtClean="0">
                <a:solidFill>
                  <a:schemeClr val="bg1"/>
                </a:solidFill>
              </a:rPr>
              <a:t>New GUI</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381000"/>
            <a:ext cx="5541902" cy="584775"/>
          </a:xfrm>
          <a:prstGeom prst="rect">
            <a:avLst/>
          </a:prstGeom>
          <a:noFill/>
        </p:spPr>
        <p:txBody>
          <a:bodyPr wrap="none" rtlCol="0">
            <a:spAutoFit/>
          </a:bodyPr>
          <a:lstStyle/>
          <a:p>
            <a:r>
              <a:rPr lang="en-US" sz="3200" b="1" dirty="0" smtClean="0"/>
              <a:t>New GUI: Something like this….</a:t>
            </a:r>
            <a:endParaRPr lang="en-US" sz="3200" b="1" dirty="0"/>
          </a:p>
        </p:txBody>
      </p:sp>
      <p:sp>
        <p:nvSpPr>
          <p:cNvPr id="2" name="TextBox 1"/>
          <p:cNvSpPr txBox="1"/>
          <p:nvPr/>
        </p:nvSpPr>
        <p:spPr>
          <a:xfrm>
            <a:off x="1478737" y="1748135"/>
            <a:ext cx="7022115" cy="461665"/>
          </a:xfrm>
          <a:prstGeom prst="rect">
            <a:avLst/>
          </a:prstGeom>
          <a:noFill/>
        </p:spPr>
        <p:txBody>
          <a:bodyPr wrap="none" rtlCol="0">
            <a:spAutoFit/>
          </a:bodyPr>
          <a:lstStyle/>
          <a:p>
            <a:r>
              <a:rPr lang="en-US" sz="2400" b="1" dirty="0" smtClean="0"/>
              <a:t>How many times did the Red tactics change? </a:t>
            </a:r>
            <a:r>
              <a:rPr lang="en-US" sz="2400" b="1" u="sng" dirty="0" smtClean="0"/>
              <a:t>  ?  </a:t>
            </a:r>
            <a:r>
              <a:rPr lang="en-US" sz="2400" b="1" dirty="0" smtClean="0"/>
              <a:t> (1-5)</a:t>
            </a:r>
            <a:endParaRPr lang="en-US" sz="2400" b="1" dirty="0"/>
          </a:p>
        </p:txBody>
      </p:sp>
      <p:sp>
        <p:nvSpPr>
          <p:cNvPr id="14" name="Rectangle 13"/>
          <p:cNvSpPr/>
          <p:nvPr/>
        </p:nvSpPr>
        <p:spPr>
          <a:xfrm>
            <a:off x="1647630" y="3505200"/>
            <a:ext cx="915896" cy="1828800"/>
          </a:xfrm>
          <a:prstGeom prst="rect">
            <a:avLst/>
          </a:prstGeom>
          <a:solidFill>
            <a:srgbClr val="00CCFF">
              <a:alpha val="3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1647630" y="3505200"/>
            <a:ext cx="914400" cy="914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1876254" y="3810000"/>
            <a:ext cx="457176" cy="369332"/>
          </a:xfrm>
          <a:prstGeom prst="rect">
            <a:avLst/>
          </a:prstGeom>
          <a:noFill/>
        </p:spPr>
        <p:txBody>
          <a:bodyPr wrap="none" rtlCol="0">
            <a:spAutoFit/>
          </a:bodyPr>
          <a:lstStyle/>
          <a:p>
            <a:r>
              <a:rPr lang="en-US" dirty="0" smtClean="0"/>
              <a:t>?%</a:t>
            </a:r>
            <a:endParaRPr lang="en-US" dirty="0"/>
          </a:p>
        </p:txBody>
      </p:sp>
      <p:sp>
        <p:nvSpPr>
          <p:cNvPr id="17" name="TextBox 16"/>
          <p:cNvSpPr txBox="1"/>
          <p:nvPr/>
        </p:nvSpPr>
        <p:spPr>
          <a:xfrm>
            <a:off x="1876254" y="4648200"/>
            <a:ext cx="457176" cy="369332"/>
          </a:xfrm>
          <a:prstGeom prst="rect">
            <a:avLst/>
          </a:prstGeom>
          <a:noFill/>
        </p:spPr>
        <p:txBody>
          <a:bodyPr wrap="none" rtlCol="0">
            <a:spAutoFit/>
          </a:bodyPr>
          <a:lstStyle/>
          <a:p>
            <a:r>
              <a:rPr lang="en-US" dirty="0" smtClean="0"/>
              <a:t>?%</a:t>
            </a:r>
            <a:endParaRPr lang="en-US" dirty="0"/>
          </a:p>
        </p:txBody>
      </p:sp>
      <p:sp>
        <p:nvSpPr>
          <p:cNvPr id="18" name="TextBox 17"/>
          <p:cNvSpPr txBox="1"/>
          <p:nvPr/>
        </p:nvSpPr>
        <p:spPr>
          <a:xfrm>
            <a:off x="889089" y="3810000"/>
            <a:ext cx="758541" cy="307777"/>
          </a:xfrm>
          <a:prstGeom prst="rect">
            <a:avLst/>
          </a:prstGeom>
          <a:noFill/>
        </p:spPr>
        <p:txBody>
          <a:bodyPr wrap="none" rtlCol="0">
            <a:spAutoFit/>
          </a:bodyPr>
          <a:lstStyle/>
          <a:p>
            <a:r>
              <a:rPr lang="en-US" sz="1400" dirty="0" smtClean="0"/>
              <a:t>P &gt; 25%</a:t>
            </a:r>
            <a:endParaRPr lang="en-US" sz="1400" dirty="0"/>
          </a:p>
        </p:txBody>
      </p:sp>
      <p:sp>
        <p:nvSpPr>
          <p:cNvPr id="19" name="TextBox 18"/>
          <p:cNvSpPr txBox="1"/>
          <p:nvPr/>
        </p:nvSpPr>
        <p:spPr>
          <a:xfrm>
            <a:off x="871311" y="4724400"/>
            <a:ext cx="758541" cy="307777"/>
          </a:xfrm>
          <a:prstGeom prst="rect">
            <a:avLst/>
          </a:prstGeom>
          <a:noFill/>
        </p:spPr>
        <p:txBody>
          <a:bodyPr wrap="none" rtlCol="0">
            <a:spAutoFit/>
          </a:bodyPr>
          <a:lstStyle/>
          <a:p>
            <a:r>
              <a:rPr lang="en-US" sz="1400" dirty="0" smtClean="0"/>
              <a:t>P ≤ 25%</a:t>
            </a:r>
            <a:endParaRPr lang="en-US" sz="1400" dirty="0"/>
          </a:p>
        </p:txBody>
      </p:sp>
      <p:sp>
        <p:nvSpPr>
          <p:cNvPr id="20" name="Rectangle 19"/>
          <p:cNvSpPr/>
          <p:nvPr/>
        </p:nvSpPr>
        <p:spPr>
          <a:xfrm>
            <a:off x="2790630" y="3505200"/>
            <a:ext cx="915896" cy="1828800"/>
          </a:xfrm>
          <a:prstGeom prst="rect">
            <a:avLst/>
          </a:prstGeom>
          <a:solidFill>
            <a:srgbClr val="00CCFF">
              <a:alpha val="3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790630" y="3505200"/>
            <a:ext cx="914400" cy="914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3019254" y="3810000"/>
            <a:ext cx="457176" cy="369332"/>
          </a:xfrm>
          <a:prstGeom prst="rect">
            <a:avLst/>
          </a:prstGeom>
          <a:noFill/>
        </p:spPr>
        <p:txBody>
          <a:bodyPr wrap="none" rtlCol="0">
            <a:spAutoFit/>
          </a:bodyPr>
          <a:lstStyle/>
          <a:p>
            <a:r>
              <a:rPr lang="en-US" dirty="0" smtClean="0"/>
              <a:t>?%</a:t>
            </a:r>
            <a:endParaRPr lang="en-US" dirty="0"/>
          </a:p>
        </p:txBody>
      </p:sp>
      <p:sp>
        <p:nvSpPr>
          <p:cNvPr id="23" name="TextBox 22"/>
          <p:cNvSpPr txBox="1"/>
          <p:nvPr/>
        </p:nvSpPr>
        <p:spPr>
          <a:xfrm>
            <a:off x="3019254" y="4648200"/>
            <a:ext cx="457176" cy="369332"/>
          </a:xfrm>
          <a:prstGeom prst="rect">
            <a:avLst/>
          </a:prstGeom>
          <a:noFill/>
        </p:spPr>
        <p:txBody>
          <a:bodyPr wrap="none" rtlCol="0">
            <a:spAutoFit/>
          </a:bodyPr>
          <a:lstStyle/>
          <a:p>
            <a:r>
              <a:rPr lang="en-US" dirty="0" smtClean="0"/>
              <a:t>?%</a:t>
            </a:r>
            <a:endParaRPr lang="en-US" dirty="0"/>
          </a:p>
        </p:txBody>
      </p:sp>
      <p:sp>
        <p:nvSpPr>
          <p:cNvPr id="24" name="Rectangle 23"/>
          <p:cNvSpPr/>
          <p:nvPr/>
        </p:nvSpPr>
        <p:spPr>
          <a:xfrm>
            <a:off x="3933630" y="3505200"/>
            <a:ext cx="915896" cy="1828800"/>
          </a:xfrm>
          <a:prstGeom prst="rect">
            <a:avLst/>
          </a:prstGeom>
          <a:solidFill>
            <a:srgbClr val="00CCFF">
              <a:alpha val="3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3933630" y="3505200"/>
            <a:ext cx="914400" cy="914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4162254" y="3810000"/>
            <a:ext cx="457176" cy="369332"/>
          </a:xfrm>
          <a:prstGeom prst="rect">
            <a:avLst/>
          </a:prstGeom>
          <a:noFill/>
        </p:spPr>
        <p:txBody>
          <a:bodyPr wrap="none" rtlCol="0">
            <a:spAutoFit/>
          </a:bodyPr>
          <a:lstStyle/>
          <a:p>
            <a:r>
              <a:rPr lang="en-US" dirty="0" smtClean="0"/>
              <a:t>?%</a:t>
            </a:r>
            <a:endParaRPr lang="en-US" dirty="0"/>
          </a:p>
        </p:txBody>
      </p:sp>
      <p:sp>
        <p:nvSpPr>
          <p:cNvPr id="27" name="TextBox 26"/>
          <p:cNvSpPr txBox="1"/>
          <p:nvPr/>
        </p:nvSpPr>
        <p:spPr>
          <a:xfrm>
            <a:off x="4162254" y="4648200"/>
            <a:ext cx="457176" cy="369332"/>
          </a:xfrm>
          <a:prstGeom prst="rect">
            <a:avLst/>
          </a:prstGeom>
          <a:noFill/>
        </p:spPr>
        <p:txBody>
          <a:bodyPr wrap="none" rtlCol="0">
            <a:spAutoFit/>
          </a:bodyPr>
          <a:lstStyle/>
          <a:p>
            <a:r>
              <a:rPr lang="en-US" dirty="0" smtClean="0"/>
              <a:t>?%</a:t>
            </a:r>
            <a:endParaRPr lang="en-US" dirty="0"/>
          </a:p>
        </p:txBody>
      </p:sp>
      <p:sp>
        <p:nvSpPr>
          <p:cNvPr id="28" name="Rectangle 27"/>
          <p:cNvSpPr/>
          <p:nvPr/>
        </p:nvSpPr>
        <p:spPr>
          <a:xfrm>
            <a:off x="5078126" y="3505200"/>
            <a:ext cx="915896" cy="1828800"/>
          </a:xfrm>
          <a:prstGeom prst="rect">
            <a:avLst/>
          </a:prstGeom>
          <a:solidFill>
            <a:srgbClr val="00CCFF">
              <a:alpha val="3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5078126" y="3505200"/>
            <a:ext cx="914400" cy="914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5306750" y="3810000"/>
            <a:ext cx="457176" cy="369332"/>
          </a:xfrm>
          <a:prstGeom prst="rect">
            <a:avLst/>
          </a:prstGeom>
          <a:noFill/>
        </p:spPr>
        <p:txBody>
          <a:bodyPr wrap="none" rtlCol="0">
            <a:spAutoFit/>
          </a:bodyPr>
          <a:lstStyle/>
          <a:p>
            <a:r>
              <a:rPr lang="en-US" dirty="0" smtClean="0"/>
              <a:t>?%</a:t>
            </a:r>
            <a:endParaRPr lang="en-US" dirty="0"/>
          </a:p>
        </p:txBody>
      </p:sp>
      <p:sp>
        <p:nvSpPr>
          <p:cNvPr id="31" name="TextBox 30"/>
          <p:cNvSpPr txBox="1"/>
          <p:nvPr/>
        </p:nvSpPr>
        <p:spPr>
          <a:xfrm>
            <a:off x="5306750" y="4648200"/>
            <a:ext cx="457176" cy="369332"/>
          </a:xfrm>
          <a:prstGeom prst="rect">
            <a:avLst/>
          </a:prstGeom>
          <a:noFill/>
        </p:spPr>
        <p:txBody>
          <a:bodyPr wrap="none" rtlCol="0">
            <a:spAutoFit/>
          </a:bodyPr>
          <a:lstStyle/>
          <a:p>
            <a:r>
              <a:rPr lang="en-US" dirty="0" smtClean="0"/>
              <a:t>?%</a:t>
            </a:r>
            <a:endParaRPr lang="en-US" dirty="0"/>
          </a:p>
        </p:txBody>
      </p:sp>
      <p:sp>
        <p:nvSpPr>
          <p:cNvPr id="32" name="Rectangle 31"/>
          <p:cNvSpPr/>
          <p:nvPr/>
        </p:nvSpPr>
        <p:spPr>
          <a:xfrm>
            <a:off x="6218134" y="3505200"/>
            <a:ext cx="915896" cy="1828800"/>
          </a:xfrm>
          <a:prstGeom prst="rect">
            <a:avLst/>
          </a:prstGeom>
          <a:solidFill>
            <a:srgbClr val="00CCFF">
              <a:alpha val="3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6218134" y="3505200"/>
            <a:ext cx="914400" cy="914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6446758" y="3810000"/>
            <a:ext cx="457176" cy="369332"/>
          </a:xfrm>
          <a:prstGeom prst="rect">
            <a:avLst/>
          </a:prstGeom>
          <a:noFill/>
        </p:spPr>
        <p:txBody>
          <a:bodyPr wrap="none" rtlCol="0">
            <a:spAutoFit/>
          </a:bodyPr>
          <a:lstStyle/>
          <a:p>
            <a:r>
              <a:rPr lang="en-US" dirty="0" smtClean="0"/>
              <a:t>?%</a:t>
            </a:r>
            <a:endParaRPr lang="en-US" dirty="0"/>
          </a:p>
        </p:txBody>
      </p:sp>
      <p:sp>
        <p:nvSpPr>
          <p:cNvPr id="36" name="TextBox 35"/>
          <p:cNvSpPr txBox="1"/>
          <p:nvPr/>
        </p:nvSpPr>
        <p:spPr>
          <a:xfrm>
            <a:off x="6446758" y="4648200"/>
            <a:ext cx="457176" cy="369332"/>
          </a:xfrm>
          <a:prstGeom prst="rect">
            <a:avLst/>
          </a:prstGeom>
          <a:noFill/>
        </p:spPr>
        <p:txBody>
          <a:bodyPr wrap="none" rtlCol="0">
            <a:spAutoFit/>
          </a:bodyPr>
          <a:lstStyle/>
          <a:p>
            <a:r>
              <a:rPr lang="en-US" dirty="0" smtClean="0"/>
              <a:t>?%</a:t>
            </a:r>
            <a:endParaRPr lang="en-US" dirty="0"/>
          </a:p>
        </p:txBody>
      </p:sp>
      <p:sp>
        <p:nvSpPr>
          <p:cNvPr id="37" name="Rectangle 36"/>
          <p:cNvSpPr/>
          <p:nvPr/>
        </p:nvSpPr>
        <p:spPr>
          <a:xfrm>
            <a:off x="7362630" y="3505200"/>
            <a:ext cx="915896" cy="1828800"/>
          </a:xfrm>
          <a:prstGeom prst="rect">
            <a:avLst/>
          </a:prstGeom>
          <a:solidFill>
            <a:srgbClr val="00CCFF">
              <a:alpha val="3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7362630" y="3505200"/>
            <a:ext cx="914400" cy="914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7591254" y="3810000"/>
            <a:ext cx="457176" cy="369332"/>
          </a:xfrm>
          <a:prstGeom prst="rect">
            <a:avLst/>
          </a:prstGeom>
          <a:noFill/>
        </p:spPr>
        <p:txBody>
          <a:bodyPr wrap="none" rtlCol="0">
            <a:spAutoFit/>
          </a:bodyPr>
          <a:lstStyle/>
          <a:p>
            <a:r>
              <a:rPr lang="en-US" dirty="0" smtClean="0"/>
              <a:t>?%</a:t>
            </a:r>
            <a:endParaRPr lang="en-US" dirty="0"/>
          </a:p>
        </p:txBody>
      </p:sp>
      <p:sp>
        <p:nvSpPr>
          <p:cNvPr id="40" name="TextBox 39"/>
          <p:cNvSpPr txBox="1"/>
          <p:nvPr/>
        </p:nvSpPr>
        <p:spPr>
          <a:xfrm>
            <a:off x="7591254" y="4648200"/>
            <a:ext cx="457176" cy="369332"/>
          </a:xfrm>
          <a:prstGeom prst="rect">
            <a:avLst/>
          </a:prstGeom>
          <a:noFill/>
        </p:spPr>
        <p:txBody>
          <a:bodyPr wrap="none" rtlCol="0">
            <a:spAutoFit/>
          </a:bodyPr>
          <a:lstStyle/>
          <a:p>
            <a:r>
              <a:rPr lang="en-US" dirty="0" smtClean="0"/>
              <a:t>?%</a:t>
            </a:r>
            <a:endParaRPr lang="en-US" dirty="0"/>
          </a:p>
        </p:txBody>
      </p:sp>
      <p:sp>
        <p:nvSpPr>
          <p:cNvPr id="3" name="TextBox 2"/>
          <p:cNvSpPr txBox="1"/>
          <p:nvPr/>
        </p:nvSpPr>
        <p:spPr>
          <a:xfrm>
            <a:off x="2389846" y="2362200"/>
            <a:ext cx="579133" cy="646331"/>
          </a:xfrm>
          <a:prstGeom prst="rect">
            <a:avLst/>
          </a:prstGeom>
          <a:noFill/>
        </p:spPr>
        <p:txBody>
          <a:bodyPr wrap="none" rtlCol="0">
            <a:spAutoFit/>
          </a:bodyPr>
          <a:lstStyle/>
          <a:p>
            <a:pPr algn="ctr"/>
            <a:r>
              <a:rPr lang="en-US" dirty="0" smtClean="0"/>
              <a:t>Trial</a:t>
            </a:r>
            <a:br>
              <a:rPr lang="en-US" dirty="0" smtClean="0"/>
            </a:br>
            <a:r>
              <a:rPr lang="en-US" u="sng" dirty="0" smtClean="0"/>
              <a:t>  ?  </a:t>
            </a:r>
          </a:p>
        </p:txBody>
      </p:sp>
      <p:sp>
        <p:nvSpPr>
          <p:cNvPr id="41" name="TextBox 40"/>
          <p:cNvSpPr txBox="1"/>
          <p:nvPr/>
        </p:nvSpPr>
        <p:spPr>
          <a:xfrm>
            <a:off x="3508393" y="2362200"/>
            <a:ext cx="579133" cy="646331"/>
          </a:xfrm>
          <a:prstGeom prst="rect">
            <a:avLst/>
          </a:prstGeom>
          <a:noFill/>
        </p:spPr>
        <p:txBody>
          <a:bodyPr wrap="none" rtlCol="0">
            <a:spAutoFit/>
          </a:bodyPr>
          <a:lstStyle/>
          <a:p>
            <a:pPr algn="ctr"/>
            <a:r>
              <a:rPr lang="en-US" dirty="0" smtClean="0"/>
              <a:t>Trial</a:t>
            </a:r>
          </a:p>
          <a:p>
            <a:pPr algn="ctr"/>
            <a:r>
              <a:rPr lang="en-US" u="sng" dirty="0" smtClean="0"/>
              <a:t>  ?  </a:t>
            </a:r>
            <a:endParaRPr lang="en-US" u="sng" dirty="0"/>
          </a:p>
        </p:txBody>
      </p:sp>
      <p:sp>
        <p:nvSpPr>
          <p:cNvPr id="42" name="TextBox 41"/>
          <p:cNvSpPr txBox="1"/>
          <p:nvPr/>
        </p:nvSpPr>
        <p:spPr>
          <a:xfrm>
            <a:off x="4651393" y="2362200"/>
            <a:ext cx="579133" cy="646331"/>
          </a:xfrm>
          <a:prstGeom prst="rect">
            <a:avLst/>
          </a:prstGeom>
          <a:noFill/>
        </p:spPr>
        <p:txBody>
          <a:bodyPr wrap="none" rtlCol="0">
            <a:spAutoFit/>
          </a:bodyPr>
          <a:lstStyle/>
          <a:p>
            <a:pPr algn="ctr"/>
            <a:r>
              <a:rPr lang="en-US" dirty="0" smtClean="0"/>
              <a:t>Trial</a:t>
            </a:r>
          </a:p>
          <a:p>
            <a:pPr algn="ctr"/>
            <a:r>
              <a:rPr lang="en-US" u="sng" dirty="0" smtClean="0"/>
              <a:t>  ?  </a:t>
            </a:r>
            <a:endParaRPr lang="en-US" u="sng" dirty="0"/>
          </a:p>
        </p:txBody>
      </p:sp>
      <p:sp>
        <p:nvSpPr>
          <p:cNvPr id="43" name="TextBox 42"/>
          <p:cNvSpPr txBox="1"/>
          <p:nvPr/>
        </p:nvSpPr>
        <p:spPr>
          <a:xfrm>
            <a:off x="5794393" y="2362200"/>
            <a:ext cx="579133" cy="646331"/>
          </a:xfrm>
          <a:prstGeom prst="rect">
            <a:avLst/>
          </a:prstGeom>
          <a:noFill/>
        </p:spPr>
        <p:txBody>
          <a:bodyPr wrap="none" rtlCol="0">
            <a:spAutoFit/>
          </a:bodyPr>
          <a:lstStyle/>
          <a:p>
            <a:pPr algn="ctr"/>
            <a:r>
              <a:rPr lang="en-US" dirty="0" smtClean="0"/>
              <a:t>Trial</a:t>
            </a:r>
          </a:p>
          <a:p>
            <a:pPr algn="ctr"/>
            <a:r>
              <a:rPr lang="en-US" u="sng" dirty="0" smtClean="0"/>
              <a:t>  ?  </a:t>
            </a:r>
            <a:endParaRPr lang="en-US" u="sng" dirty="0"/>
          </a:p>
        </p:txBody>
      </p:sp>
      <p:sp>
        <p:nvSpPr>
          <p:cNvPr id="44" name="TextBox 43"/>
          <p:cNvSpPr txBox="1"/>
          <p:nvPr/>
        </p:nvSpPr>
        <p:spPr>
          <a:xfrm>
            <a:off x="6937393" y="2362200"/>
            <a:ext cx="579133" cy="646331"/>
          </a:xfrm>
          <a:prstGeom prst="rect">
            <a:avLst/>
          </a:prstGeom>
          <a:noFill/>
        </p:spPr>
        <p:txBody>
          <a:bodyPr wrap="none" rtlCol="0">
            <a:spAutoFit/>
          </a:bodyPr>
          <a:lstStyle/>
          <a:p>
            <a:pPr algn="ctr"/>
            <a:r>
              <a:rPr lang="en-US" dirty="0" smtClean="0"/>
              <a:t>Trial</a:t>
            </a:r>
          </a:p>
          <a:p>
            <a:pPr algn="ctr"/>
            <a:r>
              <a:rPr lang="en-US" u="sng" dirty="0" smtClean="0"/>
              <a:t>  ?  </a:t>
            </a:r>
            <a:endParaRPr lang="en-US" u="sng" dirty="0"/>
          </a:p>
        </p:txBody>
      </p:sp>
      <p:sp>
        <p:nvSpPr>
          <p:cNvPr id="4" name="TextBox 3"/>
          <p:cNvSpPr txBox="1"/>
          <p:nvPr/>
        </p:nvSpPr>
        <p:spPr>
          <a:xfrm>
            <a:off x="887126" y="6248400"/>
            <a:ext cx="7875874" cy="369332"/>
          </a:xfrm>
          <a:prstGeom prst="rect">
            <a:avLst/>
          </a:prstGeom>
          <a:noFill/>
        </p:spPr>
        <p:txBody>
          <a:bodyPr wrap="none" rtlCol="0">
            <a:spAutoFit/>
          </a:bodyPr>
          <a:lstStyle/>
          <a:p>
            <a:r>
              <a:rPr lang="en-US" dirty="0" smtClean="0"/>
              <a:t>Note: Number of BLUEBOOKS (2-6) will depend on answer (1-5) to first question.</a:t>
            </a:r>
            <a:endParaRPr lang="en-US" dirty="0"/>
          </a:p>
        </p:txBody>
      </p:sp>
    </p:spTree>
    <p:extLst>
      <p:ext uri="{BB962C8B-B14F-4D97-AF65-F5344CB8AC3E}">
        <p14:creationId xmlns:p14="http://schemas.microsoft.com/office/powerpoint/2010/main" val="3357953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381000"/>
            <a:ext cx="2053575" cy="584775"/>
          </a:xfrm>
          <a:prstGeom prst="rect">
            <a:avLst/>
          </a:prstGeom>
          <a:noFill/>
        </p:spPr>
        <p:txBody>
          <a:bodyPr wrap="none" rtlCol="0">
            <a:spAutoFit/>
          </a:bodyPr>
          <a:lstStyle/>
          <a:p>
            <a:r>
              <a:rPr lang="en-US" sz="3200" b="1" dirty="0" smtClean="0"/>
              <a:t>Red Tactics</a:t>
            </a:r>
            <a:endParaRPr lang="en-US" sz="3200" b="1" dirty="0"/>
          </a:p>
        </p:txBody>
      </p:sp>
      <p:sp>
        <p:nvSpPr>
          <p:cNvPr id="34" name="TextBox 33"/>
          <p:cNvSpPr txBox="1"/>
          <p:nvPr/>
        </p:nvSpPr>
        <p:spPr>
          <a:xfrm>
            <a:off x="533400" y="1124922"/>
            <a:ext cx="8092440" cy="923330"/>
          </a:xfrm>
          <a:prstGeom prst="rect">
            <a:avLst/>
          </a:prstGeom>
          <a:noFill/>
        </p:spPr>
        <p:txBody>
          <a:bodyPr wrap="square" rtlCol="0">
            <a:spAutoFit/>
          </a:bodyPr>
          <a:lstStyle/>
          <a:p>
            <a:r>
              <a:rPr lang="en-US" dirty="0" smtClean="0"/>
              <a:t>Based on batch plots, you are asked to report your judgments about Red tactics – including: (1) number of changes in tactics, (2) trial on which each change occurred, and (3) BLUEBOOK values (probability of Red attack) before and after each change. </a:t>
            </a:r>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22565" y="2366646"/>
            <a:ext cx="5876440" cy="3862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Oval 9"/>
          <p:cNvSpPr/>
          <p:nvPr/>
        </p:nvSpPr>
        <p:spPr>
          <a:xfrm>
            <a:off x="1200912" y="3267322"/>
            <a:ext cx="1837840" cy="8845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5641848" y="3962400"/>
            <a:ext cx="1837840" cy="1905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6052231" y="4698230"/>
            <a:ext cx="1017073" cy="369332"/>
          </a:xfrm>
          <a:prstGeom prst="rect">
            <a:avLst/>
          </a:prstGeom>
          <a:noFill/>
        </p:spPr>
        <p:txBody>
          <a:bodyPr wrap="none" rtlCol="0">
            <a:spAutoFit/>
          </a:bodyPr>
          <a:lstStyle/>
          <a:p>
            <a:r>
              <a:rPr lang="en-US" dirty="0" smtClean="0">
                <a:solidFill>
                  <a:schemeClr val="bg1"/>
                </a:solidFill>
              </a:rPr>
              <a:t>New GUI</a:t>
            </a:r>
            <a:endParaRPr lang="en-US"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381000"/>
            <a:ext cx="2670283" cy="584775"/>
          </a:xfrm>
          <a:prstGeom prst="rect">
            <a:avLst/>
          </a:prstGeom>
          <a:noFill/>
        </p:spPr>
        <p:txBody>
          <a:bodyPr wrap="none" rtlCol="0">
            <a:spAutoFit/>
          </a:bodyPr>
          <a:lstStyle/>
          <a:p>
            <a:r>
              <a:rPr lang="en-US" sz="3200" b="1" dirty="0" smtClean="0"/>
              <a:t>Your Response</a:t>
            </a:r>
            <a:endParaRPr lang="en-US" sz="3200" b="1" dirty="0"/>
          </a:p>
        </p:txBody>
      </p:sp>
      <p:sp>
        <p:nvSpPr>
          <p:cNvPr id="34" name="TextBox 33"/>
          <p:cNvSpPr txBox="1"/>
          <p:nvPr/>
        </p:nvSpPr>
        <p:spPr>
          <a:xfrm>
            <a:off x="533400" y="1124922"/>
            <a:ext cx="8092440" cy="923330"/>
          </a:xfrm>
          <a:prstGeom prst="rect">
            <a:avLst/>
          </a:prstGeom>
          <a:noFill/>
        </p:spPr>
        <p:txBody>
          <a:bodyPr wrap="square" rtlCol="0">
            <a:spAutoFit/>
          </a:bodyPr>
          <a:lstStyle/>
          <a:p>
            <a:r>
              <a:rPr lang="en-US" dirty="0" smtClean="0"/>
              <a:t>You can enter your responses at any time during your review of batch plots, and you can change your responses as often as you wish. After you are satisfied with your responses, click the “Submit Report” button to conclude Mission 6.</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22565" y="2366646"/>
            <a:ext cx="5876440" cy="3862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Oval 9"/>
          <p:cNvSpPr/>
          <p:nvPr/>
        </p:nvSpPr>
        <p:spPr>
          <a:xfrm>
            <a:off x="1200912" y="3267322"/>
            <a:ext cx="1837840" cy="8845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5641848" y="3962400"/>
            <a:ext cx="1837840" cy="1905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052231" y="4698230"/>
            <a:ext cx="1017073" cy="369332"/>
          </a:xfrm>
          <a:prstGeom prst="rect">
            <a:avLst/>
          </a:prstGeom>
          <a:noFill/>
        </p:spPr>
        <p:txBody>
          <a:bodyPr wrap="none" rtlCol="0">
            <a:spAutoFit/>
          </a:bodyPr>
          <a:lstStyle/>
          <a:p>
            <a:r>
              <a:rPr lang="en-US" dirty="0" smtClean="0">
                <a:solidFill>
                  <a:schemeClr val="bg1"/>
                </a:solidFill>
              </a:rPr>
              <a:t>New GUI</a:t>
            </a:r>
            <a:endParaRPr lang="en-US" dirty="0">
              <a:solidFill>
                <a:schemeClr val="bg1"/>
              </a:solidFill>
            </a:endParaRPr>
          </a:p>
        </p:txBody>
      </p:sp>
    </p:spTree>
    <p:extLst>
      <p:ext uri="{BB962C8B-B14F-4D97-AF65-F5344CB8AC3E}">
        <p14:creationId xmlns:p14="http://schemas.microsoft.com/office/powerpoint/2010/main" val="2181797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381000"/>
            <a:ext cx="1080552" cy="584775"/>
          </a:xfrm>
          <a:prstGeom prst="rect">
            <a:avLst/>
          </a:prstGeom>
          <a:noFill/>
        </p:spPr>
        <p:txBody>
          <a:bodyPr wrap="none" rtlCol="0">
            <a:spAutoFit/>
          </a:bodyPr>
          <a:lstStyle/>
          <a:p>
            <a:r>
              <a:rPr lang="en-US" sz="3200" b="1" dirty="0" smtClean="0"/>
              <a:t>Trials</a:t>
            </a:r>
            <a:endParaRPr lang="en-US" sz="3200" b="1" dirty="0"/>
          </a:p>
        </p:txBody>
      </p:sp>
      <p:sp>
        <p:nvSpPr>
          <p:cNvPr id="23" name="TextBox 22"/>
          <p:cNvSpPr txBox="1"/>
          <p:nvPr/>
        </p:nvSpPr>
        <p:spPr>
          <a:xfrm>
            <a:off x="533400" y="1124922"/>
            <a:ext cx="8092440" cy="646331"/>
          </a:xfrm>
          <a:prstGeom prst="rect">
            <a:avLst/>
          </a:prstGeom>
          <a:noFill/>
        </p:spPr>
        <p:txBody>
          <a:bodyPr wrap="square" rtlCol="0">
            <a:spAutoFit/>
          </a:bodyPr>
          <a:lstStyle/>
          <a:p>
            <a:r>
              <a:rPr lang="en-US" b="1" u="sng" dirty="0" smtClean="0"/>
              <a:t>IMPORTANT:</a:t>
            </a:r>
            <a:r>
              <a:rPr lang="en-US" dirty="0" smtClean="0"/>
              <a:t> </a:t>
            </a:r>
            <a:r>
              <a:rPr lang="en-US" b="1" dirty="0" smtClean="0"/>
              <a:t>Mission 6 involves 99 trials. You can review outcomes for any and all trials, using batch plots, as often as you wish.</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9037</TotalTime>
  <Words>385</Words>
  <Application>Microsoft Office PowerPoint</Application>
  <PresentationFormat>On-screen Show (4:3)</PresentationFormat>
  <Paragraphs>50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 Phase 2 Challenge Problem</dc:title>
  <dc:creator>Kevin</dc:creator>
  <cp:lastModifiedBy>Burns, Kevin J.</cp:lastModifiedBy>
  <cp:revision>122</cp:revision>
  <dcterms:created xsi:type="dcterms:W3CDTF">2013-05-31T14:14:59Z</dcterms:created>
  <dcterms:modified xsi:type="dcterms:W3CDTF">2013-09-09T11:57:05Z</dcterms:modified>
</cp:coreProperties>
</file>