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26"/>
  </p:notesMasterIdLst>
  <p:handoutMasterIdLst>
    <p:handoutMasterId r:id="rId27"/>
  </p:handoutMasterIdLst>
  <p:sldIdLst>
    <p:sldId id="268" r:id="rId2"/>
    <p:sldId id="269" r:id="rId3"/>
    <p:sldId id="270" r:id="rId4"/>
    <p:sldId id="266" r:id="rId5"/>
    <p:sldId id="271" r:id="rId6"/>
    <p:sldId id="309" r:id="rId7"/>
    <p:sldId id="272" r:id="rId8"/>
    <p:sldId id="307" r:id="rId9"/>
    <p:sldId id="310" r:id="rId10"/>
    <p:sldId id="273" r:id="rId11"/>
    <p:sldId id="279" r:id="rId12"/>
    <p:sldId id="308" r:id="rId13"/>
    <p:sldId id="306" r:id="rId14"/>
    <p:sldId id="275" r:id="rId15"/>
    <p:sldId id="276" r:id="rId16"/>
    <p:sldId id="277" r:id="rId17"/>
    <p:sldId id="278" r:id="rId18"/>
    <p:sldId id="281" r:id="rId19"/>
    <p:sldId id="282" r:id="rId20"/>
    <p:sldId id="283" r:id="rId21"/>
    <p:sldId id="286" r:id="rId22"/>
    <p:sldId id="285" r:id="rId23"/>
    <p:sldId id="311" r:id="rId24"/>
    <p:sldId id="287" r:id="rId2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4037" autoAdjust="0"/>
  </p:normalViewPr>
  <p:slideViewPr>
    <p:cSldViewPr>
      <p:cViewPr varScale="1">
        <p:scale>
          <a:sx n="85" d="100"/>
          <a:sy n="85" d="100"/>
        </p:scale>
        <p:origin x="-17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11/09/2013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Nome</a:t>
            </a:r>
            <a:r>
              <a:rPr lang="it-CH" baseline="0" dirty="0" smtClean="0"/>
              <a:t> e cognome</a:t>
            </a:r>
          </a:p>
          <a:p>
            <a:endParaRPr lang="it-CH" baseline="0" dirty="0" smtClean="0"/>
          </a:p>
          <a:p>
            <a:r>
              <a:rPr lang="it-CH" baseline="0" dirty="0" smtClean="0"/>
              <a:t>Il progetto fa parte di un gruppo di progetti sull’identificazione di oggetti all’interno di immagini.</a:t>
            </a:r>
          </a:p>
          <a:p>
            <a:endParaRPr lang="it-CH" baseline="0" dirty="0" smtClean="0"/>
          </a:p>
          <a:p>
            <a:r>
              <a:rPr lang="it-CH" baseline="0" dirty="0" smtClean="0"/>
              <a:t>Caso particolare: usare l’RFID per identificare chi scatta foto.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Potenza</a:t>
            </a:r>
            <a:r>
              <a:rPr lang="it-CH" baseline="0" dirty="0" smtClean="0"/>
              <a:t> di calcola inutile per la compilazione.</a:t>
            </a:r>
          </a:p>
          <a:p>
            <a:endParaRPr lang="it-CH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Portabilità garantita a patto di avere un cross-compiler</a:t>
            </a:r>
          </a:p>
          <a:p>
            <a:endParaRPr lang="it-CH" dirty="0" smtClean="0"/>
          </a:p>
          <a:p>
            <a:r>
              <a:rPr lang="it-CH" dirty="0" err="1" smtClean="0"/>
              <a:t>Debugger</a:t>
            </a:r>
            <a:r>
              <a:rPr lang="it-CH" dirty="0" smtClean="0"/>
              <a:t> sottovalutato</a:t>
            </a:r>
          </a:p>
          <a:p>
            <a:endParaRPr lang="it-CH" dirty="0" smtClean="0"/>
          </a:p>
          <a:p>
            <a:r>
              <a:rPr lang="it-CH" dirty="0" smtClean="0"/>
              <a:t>Occorre</a:t>
            </a:r>
            <a:r>
              <a:rPr lang="it-CH" baseline="0" dirty="0" smtClean="0"/>
              <a:t> ricompilare tutto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Immagine di sistema per la cross-compilazione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err="1" smtClean="0"/>
              <a:t>Porting</a:t>
            </a:r>
            <a:r>
              <a:rPr lang="it-CH" baseline="0" dirty="0" smtClean="0"/>
              <a:t> impossibile a causa di librerie proprietarie</a:t>
            </a:r>
          </a:p>
          <a:p>
            <a:endParaRPr lang="it-CH" baseline="0" dirty="0" smtClean="0"/>
          </a:p>
          <a:p>
            <a:r>
              <a:rPr lang="it-CH" baseline="0" dirty="0" smtClean="0"/>
              <a:t>Documentazione eccelsa per il protocollo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Sviluppo a buccia di</a:t>
            </a:r>
            <a:r>
              <a:rPr lang="it-CH" baseline="0" dirty="0" smtClean="0"/>
              <a:t> cipolla</a:t>
            </a:r>
          </a:p>
          <a:p>
            <a:endParaRPr lang="it-CH" baseline="0" dirty="0" smtClean="0"/>
          </a:p>
          <a:p>
            <a:r>
              <a:rPr lang="it-CH" baseline="0" dirty="0" smtClean="0"/>
              <a:t>Tentacoli del demone che controllano il software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err="1" smtClean="0"/>
              <a:t>Inizialmente…</a:t>
            </a:r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… poi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err="1" smtClean="0"/>
              <a:t>Thread</a:t>
            </a:r>
            <a:r>
              <a:rPr lang="it-CH" baseline="0" dirty="0" smtClean="0"/>
              <a:t> in attesa per sfruttare i segnali di </a:t>
            </a:r>
            <a:r>
              <a:rPr lang="it-CH" baseline="0" dirty="0" err="1" smtClean="0"/>
              <a:t>Qt</a:t>
            </a:r>
            <a:r>
              <a:rPr lang="it-CH" baseline="0" dirty="0" smtClean="0"/>
              <a:t>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Effettuati in tempi diversi</a:t>
            </a:r>
          </a:p>
          <a:p>
            <a:endParaRPr lang="it-CH" dirty="0" smtClean="0"/>
          </a:p>
          <a:p>
            <a:r>
              <a:rPr lang="it-CH" dirty="0" smtClean="0"/>
              <a:t>Importanza</a:t>
            </a:r>
            <a:r>
              <a:rPr lang="it-CH" baseline="0" dirty="0" smtClean="0"/>
              <a:t> elevata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Cartolina != foto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Obiettivi pienamente raggiunti.</a:t>
            </a:r>
          </a:p>
          <a:p>
            <a:endParaRPr lang="it-CH" dirty="0" smtClean="0"/>
          </a:p>
          <a:p>
            <a:r>
              <a:rPr lang="it-CH" dirty="0" smtClean="0"/>
              <a:t>Primo</a:t>
            </a:r>
            <a:r>
              <a:rPr lang="it-CH" baseline="0" dirty="0" smtClean="0"/>
              <a:t> passo di ingegnerizzazione completato</a:t>
            </a:r>
            <a:endParaRPr lang="it-CH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Breve indice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Sfruttare l’hardware non ancora</a:t>
            </a:r>
            <a:r>
              <a:rPr lang="it-CH" baseline="0" dirty="0" smtClean="0"/>
              <a:t> utilizzato:</a:t>
            </a:r>
          </a:p>
          <a:p>
            <a:endParaRPr lang="it-CH" baseline="0" dirty="0" smtClean="0"/>
          </a:p>
          <a:p>
            <a:pPr>
              <a:buFontTx/>
              <a:buChar char="-"/>
            </a:pPr>
            <a:r>
              <a:rPr lang="it-CH" baseline="0" dirty="0" smtClean="0"/>
              <a:t>BT</a:t>
            </a:r>
          </a:p>
          <a:p>
            <a:pPr>
              <a:buFontTx/>
              <a:buChar char="-"/>
            </a:pPr>
            <a:r>
              <a:rPr lang="it-CH" baseline="0" dirty="0" smtClean="0"/>
              <a:t>Bottoni</a:t>
            </a:r>
          </a:p>
          <a:p>
            <a:pPr>
              <a:buFontTx/>
              <a:buChar char="-"/>
            </a:pPr>
            <a:endParaRPr lang="it-CH" baseline="0" dirty="0" smtClean="0"/>
          </a:p>
          <a:p>
            <a:pPr>
              <a:buFontTx/>
              <a:buNone/>
            </a:pPr>
            <a:r>
              <a:rPr lang="it-CH" baseline="0" dirty="0" smtClean="0"/>
              <a:t>Migliorare </a:t>
            </a:r>
            <a:r>
              <a:rPr lang="it-CH" baseline="0" dirty="0" err="1" smtClean="0"/>
              <a:t>WiFi</a:t>
            </a:r>
            <a:endParaRPr lang="it-CH" baseline="0" dirty="0" smtClean="0"/>
          </a:p>
          <a:p>
            <a:pPr>
              <a:buFontTx/>
              <a:buNone/>
            </a:pPr>
            <a:endParaRPr lang="it-CH" baseline="0" dirty="0" smtClean="0"/>
          </a:p>
          <a:p>
            <a:pPr>
              <a:buFontTx/>
              <a:buNone/>
            </a:pPr>
            <a:r>
              <a:rPr lang="it-CH" baseline="0" dirty="0" smtClean="0"/>
              <a:t>Riconoscimento facciale già </a:t>
            </a:r>
            <a:r>
              <a:rPr lang="it-CH" baseline="0" smtClean="0"/>
              <a:t>pronto all’uso.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STARTUP</a:t>
            </a:r>
          </a:p>
          <a:p>
            <a:endParaRPr lang="it-CH" dirty="0" smtClean="0"/>
          </a:p>
          <a:p>
            <a:r>
              <a:rPr lang="it-CH" dirty="0" smtClean="0"/>
              <a:t>DIPARTIMENTO AMBIENTE COSTRUZIONI E</a:t>
            </a:r>
            <a:r>
              <a:rPr lang="it-CH" baseline="0" dirty="0" smtClean="0"/>
              <a:t> DESIGN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Idea di una promozione turistica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Sviluppo </a:t>
            </a:r>
            <a:r>
              <a:rPr lang="it-CH" smtClean="0"/>
              <a:t>a </a:t>
            </a:r>
            <a:r>
              <a:rPr lang="it-CH" smtClean="0"/>
              <a:t>spirale/cipolla</a:t>
            </a:r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Primo passo dello sviluppo</a:t>
            </a:r>
          </a:p>
          <a:p>
            <a:endParaRPr lang="it-CH" dirty="0" smtClean="0"/>
          </a:p>
          <a:p>
            <a:r>
              <a:rPr lang="it-CH" dirty="0" smtClean="0"/>
              <a:t>PROTOTIPO  FUNZIONALE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L’hardware</a:t>
            </a:r>
            <a:r>
              <a:rPr lang="it-CH" baseline="0" dirty="0" smtClean="0"/>
              <a:t> collegato</a:t>
            </a:r>
          </a:p>
          <a:p>
            <a:endParaRPr lang="it-CH" baseline="0" dirty="0" smtClean="0"/>
          </a:p>
          <a:p>
            <a:pPr>
              <a:buFontTx/>
              <a:buChar char="-"/>
            </a:pPr>
            <a:r>
              <a:rPr lang="it-CH" baseline="0" dirty="0" smtClean="0"/>
              <a:t> </a:t>
            </a:r>
            <a:r>
              <a:rPr lang="it-CH" baseline="0" dirty="0" err="1" smtClean="0"/>
              <a:t>Raspberry</a:t>
            </a:r>
            <a:r>
              <a:rPr lang="it-CH" baseline="0" dirty="0" smtClean="0"/>
              <a:t> Pi</a:t>
            </a:r>
          </a:p>
          <a:p>
            <a:pPr>
              <a:buFontTx/>
              <a:buChar char="-"/>
            </a:pPr>
            <a:r>
              <a:rPr lang="it-CH" baseline="0" dirty="0" smtClean="0"/>
              <a:t> lettore RFID</a:t>
            </a:r>
          </a:p>
          <a:p>
            <a:pPr>
              <a:buFontTx/>
              <a:buChar char="-"/>
            </a:pPr>
            <a:r>
              <a:rPr lang="it-CH" baseline="0" dirty="0" smtClean="0"/>
              <a:t> modulo WIFI</a:t>
            </a:r>
          </a:p>
          <a:p>
            <a:pPr>
              <a:buFontTx/>
              <a:buChar char="-"/>
            </a:pPr>
            <a:r>
              <a:rPr lang="it-CH" baseline="0" dirty="0" smtClean="0"/>
              <a:t> modulo Bluetooth</a:t>
            </a:r>
          </a:p>
          <a:p>
            <a:pPr>
              <a:buFontTx/>
              <a:buChar char="-"/>
            </a:pPr>
            <a:r>
              <a:rPr lang="it-CH" baseline="0" dirty="0" smtClean="0"/>
              <a:t> pulsanti</a:t>
            </a:r>
          </a:p>
          <a:p>
            <a:pPr>
              <a:buFontTx/>
              <a:buChar char="-"/>
            </a:pPr>
            <a:r>
              <a:rPr lang="it-CH" baseline="0" dirty="0" smtClean="0"/>
              <a:t> speaker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Caratteristiche del </a:t>
            </a:r>
            <a:r>
              <a:rPr lang="it-CH" dirty="0" err="1" smtClean="0"/>
              <a:t>Raspberry</a:t>
            </a:r>
            <a:r>
              <a:rPr lang="it-CH" dirty="0" smtClean="0"/>
              <a:t> Pi</a:t>
            </a:r>
          </a:p>
          <a:p>
            <a:endParaRPr lang="it-CH" dirty="0" smtClean="0"/>
          </a:p>
          <a:p>
            <a:r>
              <a:rPr lang="it-CH" dirty="0" smtClean="0"/>
              <a:t>Pensato per la manipolazione grafica</a:t>
            </a:r>
          </a:p>
          <a:p>
            <a:r>
              <a:rPr lang="it-CH" dirty="0" smtClean="0"/>
              <a:t>Codifica</a:t>
            </a:r>
            <a:r>
              <a:rPr lang="it-CH" baseline="0" dirty="0" smtClean="0"/>
              <a:t> video</a:t>
            </a:r>
          </a:p>
          <a:p>
            <a:endParaRPr lang="it-CH" baseline="0" dirty="0" smtClean="0"/>
          </a:p>
          <a:p>
            <a:r>
              <a:rPr lang="it-CH" baseline="0" dirty="0" smtClean="0"/>
              <a:t>Poca potenza di calcolo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Hardware testato e funzionante.</a:t>
            </a:r>
          </a:p>
          <a:p>
            <a:r>
              <a:rPr lang="it-CH" dirty="0" smtClean="0"/>
              <a:t>Non</a:t>
            </a:r>
            <a:r>
              <a:rPr lang="it-CH" baseline="0" dirty="0" smtClean="0"/>
              <a:t> tutto è stato usato.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CH" dirty="0" err="1" smtClean="0"/>
              <a:t>Android</a:t>
            </a:r>
            <a:r>
              <a:rPr lang="it-CH" dirty="0" smtClean="0"/>
              <a:t>: </a:t>
            </a:r>
            <a:r>
              <a:rPr lang="it-CH" dirty="0" err="1" smtClean="0"/>
              <a:t>porting</a:t>
            </a:r>
            <a:r>
              <a:rPr lang="it-CH" baseline="0" dirty="0" smtClean="0"/>
              <a:t> approssimativi</a:t>
            </a:r>
          </a:p>
          <a:p>
            <a:endParaRPr lang="it-CH" dirty="0" smtClean="0"/>
          </a:p>
          <a:p>
            <a:r>
              <a:rPr lang="it-CH" dirty="0" smtClean="0"/>
              <a:t>Java: ottimizzato a partire dal 6 agosto 2013</a:t>
            </a:r>
          </a:p>
          <a:p>
            <a:endParaRPr lang="it-CH" dirty="0" smtClean="0"/>
          </a:p>
          <a:p>
            <a:r>
              <a:rPr lang="it-CH" dirty="0" smtClean="0"/>
              <a:t>Linux: sistema completo di ambiente grafico e programmi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 smtClean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 smtClean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 smtClean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Modulo / </a:t>
            </a:r>
            <a:r>
              <a:rPr lang="fr-CH" dirty="0" err="1" smtClean="0"/>
              <a:t>Codice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 smtClean="0"/>
              <a:t>Inserire</a:t>
            </a:r>
            <a:r>
              <a:rPr lang="fr-CH" dirty="0" smtClean="0"/>
              <a:t> modulo / </a:t>
            </a:r>
            <a:r>
              <a:rPr lang="fr-CH" dirty="0" err="1" smtClean="0"/>
              <a:t>Codice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 se </a:t>
            </a:r>
            <a:r>
              <a:rPr lang="fr-CH" dirty="0" err="1" smtClean="0"/>
              <a:t>disponibile</a:t>
            </a:r>
            <a:endParaRPr lang="fr-CH" dirty="0" smtClean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 smtClean="0"/>
              <a:t>Data</a:t>
            </a:r>
          </a:p>
        </p:txBody>
      </p:sp>
    </p:spTree>
    <p:extLst>
      <p:ext uri="{BB962C8B-B14F-4D97-AF65-F5344CB8AC3E}">
        <p14:creationId xmlns="" xmlns:p14="http://schemas.microsoft.com/office/powerpoint/2010/main" val="20646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 err="1" smtClean="0"/>
              <a:t>Inserisci</a:t>
            </a:r>
            <a:r>
              <a:rPr lang="fr-CH" dirty="0" smtClean="0"/>
              <a:t> </a:t>
            </a:r>
            <a:r>
              <a:rPr lang="fr-CH" dirty="0" err="1" smtClean="0"/>
              <a:t>testo</a:t>
            </a:r>
            <a:r>
              <a:rPr lang="fr-CH" dirty="0" smtClean="0"/>
              <a:t>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</a:t>
            </a:r>
            <a:r>
              <a:rPr lang="it-IT" dirty="0" err="1" smtClean="0"/>
              <a:t>id</a:t>
            </a:r>
            <a:r>
              <a:rPr lang="it-IT" dirty="0" smtClean="0"/>
              <a:t>, porta </a:t>
            </a:r>
            <a:r>
              <a:rPr lang="it-IT" dirty="0" err="1" smtClean="0"/>
              <a:t>et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</a:t>
            </a:r>
            <a:r>
              <a:rPr lang="it-IT" dirty="0" err="1" smtClean="0"/>
              <a:t>ut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</a:t>
            </a:r>
            <a:r>
              <a:rPr lang="it-IT" dirty="0" err="1" smtClean="0"/>
              <a:t>et</a:t>
            </a:r>
            <a:r>
              <a:rPr lang="it-IT" dirty="0" smtClean="0"/>
              <a:t> </a:t>
            </a:r>
            <a:r>
              <a:rPr lang="it-IT" dirty="0" err="1" smtClean="0"/>
              <a:t>netus</a:t>
            </a:r>
            <a:r>
              <a:rPr lang="it-IT" dirty="0" smtClean="0"/>
              <a:t> </a:t>
            </a:r>
            <a:r>
              <a:rPr lang="it-IT" dirty="0" err="1" smtClean="0"/>
              <a:t>et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ac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sit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</a:t>
            </a:r>
            <a:r>
              <a:rPr lang="it-IT" dirty="0" err="1" smtClean="0"/>
              <a:t>id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sit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Donec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ac.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ac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 smtClean="0"/>
              <a:t>Inserisci titolo</a:t>
            </a:r>
          </a:p>
        </p:txBody>
      </p:sp>
    </p:spTree>
    <p:extLst>
      <p:ext uri="{BB962C8B-B14F-4D97-AF65-F5344CB8AC3E}">
        <p14:creationId xmlns=""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 smtClean="0"/>
              <a:t>Inserisci testo.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id, porta et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ut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 smtClean="0"/>
              <a:t>Inserisci testo. </a:t>
            </a:r>
            <a:r>
              <a:rPr lang="it-IT" dirty="0" err="1" smtClean="0"/>
              <a:t>Posuere</a:t>
            </a:r>
            <a:r>
              <a:rPr lang="it-IT" dirty="0" smtClean="0"/>
              <a:t> non </a:t>
            </a:r>
            <a:r>
              <a:rPr lang="it-IT" dirty="0" err="1" smtClean="0"/>
              <a:t>eleifend</a:t>
            </a:r>
            <a:r>
              <a:rPr lang="it-IT" dirty="0" smtClean="0"/>
              <a:t> id, porta et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Praesent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suscipit</a:t>
            </a:r>
            <a:r>
              <a:rPr lang="it-IT" dirty="0" smtClean="0"/>
              <a:t> magna, ut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leo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eu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Ut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felis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 massa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dictum</a:t>
            </a:r>
            <a:r>
              <a:rPr lang="it-IT" dirty="0" smtClean="0"/>
              <a:t> id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diam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urna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eros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ultricies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, viverra </a:t>
            </a:r>
            <a:r>
              <a:rPr lang="it-IT" dirty="0" err="1" smtClean="0"/>
              <a:t>dignissim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fringilla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odio eros, </a:t>
            </a:r>
            <a:r>
              <a:rPr lang="it-IT" dirty="0" err="1" smtClean="0"/>
              <a:t>luctus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bibendum</a:t>
            </a:r>
            <a:r>
              <a:rPr lang="it-IT" dirty="0" smtClean="0"/>
              <a:t> a, </a:t>
            </a:r>
            <a:r>
              <a:rPr lang="it-IT" dirty="0" err="1" smtClean="0"/>
              <a:t>pretium</a:t>
            </a:r>
            <a:r>
              <a:rPr lang="it-IT" dirty="0" smtClean="0"/>
              <a:t> non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nibh</a:t>
            </a:r>
            <a:r>
              <a:rPr lang="it-IT" dirty="0" smtClean="0"/>
              <a:t> vitae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mollis</a:t>
            </a:r>
            <a:r>
              <a:rPr lang="it-IT" dirty="0" smtClean="0"/>
              <a:t> </a:t>
            </a:r>
            <a:r>
              <a:rPr lang="it-IT" dirty="0" err="1" smtClean="0"/>
              <a:t>tempus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tempor</a:t>
            </a:r>
            <a:r>
              <a:rPr lang="it-IT" dirty="0" smtClean="0"/>
              <a:t> </a:t>
            </a:r>
            <a:r>
              <a:rPr lang="it-IT" dirty="0" err="1" smtClean="0"/>
              <a:t>vehicula</a:t>
            </a:r>
            <a:r>
              <a:rPr lang="it-IT" dirty="0" smtClean="0"/>
              <a:t> orci </a:t>
            </a:r>
            <a:r>
              <a:rPr lang="it-IT" dirty="0" err="1" smtClean="0"/>
              <a:t>congue</a:t>
            </a:r>
            <a:r>
              <a:rPr lang="it-IT" dirty="0" smtClean="0"/>
              <a:t> a.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Identification</a:t>
            </a:r>
            <a:r>
              <a:rPr lang="it-IT" dirty="0" smtClean="0"/>
              <a:t> – Computer Vision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Claudio </a:t>
            </a:r>
            <a:r>
              <a:rPr lang="it-IT" dirty="0" err="1" smtClean="0"/>
              <a:t>Bonesana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 smtClean="0"/>
              <a:t>Studente/i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 smtClean="0"/>
              <a:t>Ingegneria informatica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smtClean="0"/>
              <a:t>Corso di laurea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 smtClean="0"/>
              <a:t>Modulo / Codice Progetto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 smtClean="0"/>
              <a:t>C08865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 smtClean="0"/>
              <a:t>Relatore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 smtClean="0"/>
              <a:t>Giacomo </a:t>
            </a:r>
            <a:r>
              <a:rPr lang="it-IT" dirty="0" err="1" smtClean="0"/>
              <a:t>Poretti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 err="1" smtClean="0"/>
              <a:t>Stouch</a:t>
            </a:r>
            <a:r>
              <a:rPr lang="it-IT" dirty="0" smtClean="0"/>
              <a:t> SA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 smtClean="0"/>
              <a:t>Committente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 smtClean="0"/>
              <a:t>Anno</a:t>
            </a:r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 smtClean="0"/>
              <a:t>2013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 smtClean="0"/>
              <a:t>Correlatore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 smtClean="0"/>
              <a:t>Marco </a:t>
            </a:r>
            <a:r>
              <a:rPr lang="it-IT" dirty="0" err="1" smtClean="0"/>
              <a:t>Bulani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 smtClean="0"/>
              <a:t>13 settembre 2013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1109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dna\Dropbox\B\presentazione\raspb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4855" y="2142546"/>
            <a:ext cx="4213569" cy="2798622"/>
          </a:xfrm>
          <a:prstGeom prst="rect">
            <a:avLst/>
          </a:prstGeom>
          <a:noFill/>
        </p:spPr>
      </p:pic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sistema operativo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32048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Scelta del sistema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strike="sngStrike" dirty="0" err="1" smtClean="0">
                <a:solidFill>
                  <a:srgbClr val="FF0000"/>
                </a:solidFill>
              </a:rPr>
              <a:t>Android</a:t>
            </a:r>
            <a:r>
              <a:rPr lang="it-IT" sz="2400" dirty="0" smtClean="0"/>
              <a:t> </a:t>
            </a:r>
            <a:endParaRPr lang="it-IT" sz="3800" dirty="0" smtClean="0"/>
          </a:p>
          <a:p>
            <a:pPr marL="1028700" lvl="1">
              <a:buFont typeface="Arial"/>
              <a:buChar char="•"/>
            </a:pPr>
            <a:r>
              <a:rPr lang="it-IT" sz="2400" b="1" dirty="0" smtClean="0"/>
              <a:t> Linux </a:t>
            </a:r>
            <a:r>
              <a:rPr lang="it-IT" sz="2400" b="1" dirty="0" err="1" smtClean="0"/>
              <a:t>Raspbian</a:t>
            </a:r>
            <a:r>
              <a:rPr lang="it-IT" sz="2400" b="1" dirty="0" smtClean="0"/>
              <a:t> OS</a:t>
            </a:r>
            <a:r>
              <a:rPr lang="it-IT" sz="2400" dirty="0" smtClean="0"/>
              <a:t> 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Linguaggi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b="1" dirty="0" smtClean="0"/>
              <a:t>C/C++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dirty="0" err="1" smtClean="0"/>
              <a:t>Scripting</a:t>
            </a:r>
            <a:endParaRPr lang="it-IT" sz="2400" dirty="0" smtClean="0"/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strike="sngStrike" dirty="0" smtClean="0">
                <a:solidFill>
                  <a:srgbClr val="FF0000"/>
                </a:solidFill>
              </a:rPr>
              <a:t>Java</a:t>
            </a:r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cross-compiler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216864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CH" sz="2400" dirty="0" smtClean="0"/>
              <a:t>Compilatore capace di produrre codice eseguibile su architetture differenti da quella in cui </a:t>
            </a:r>
            <a:r>
              <a:rPr lang="it-CH" sz="2400" dirty="0" smtClean="0"/>
              <a:t>viene eseguito</a:t>
            </a:r>
          </a:p>
          <a:p>
            <a:pPr marL="285750" indent="-285750">
              <a:buFont typeface="Arial"/>
              <a:buChar char="•"/>
            </a:pPr>
            <a:endParaRPr lang="it-CH" sz="2400" b="1" dirty="0" smtClean="0"/>
          </a:p>
          <a:p>
            <a:pPr marL="285750" indent="-285750">
              <a:buFont typeface="Arial"/>
              <a:buChar char="•"/>
            </a:pPr>
            <a:r>
              <a:rPr lang="it-CH" sz="2400" b="1" dirty="0" err="1" smtClean="0"/>
              <a:t>gcc-linaro-arm-linux-gnueabihf-raspbian</a:t>
            </a:r>
            <a:r>
              <a:rPr lang="it-CH" sz="2400" b="1" dirty="0" smtClean="0"/>
              <a:t> 4.7.2</a:t>
            </a:r>
            <a:endParaRPr lang="it-IT" sz="2400" dirty="0" smtClean="0"/>
          </a:p>
        </p:txBody>
      </p:sp>
      <p:sp>
        <p:nvSpPr>
          <p:cNvPr id="4" name="Rettangolo arrotondato 3"/>
          <p:cNvSpPr/>
          <p:nvPr/>
        </p:nvSpPr>
        <p:spPr>
          <a:xfrm>
            <a:off x="1835696" y="4444522"/>
            <a:ext cx="2196000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X86 64bit</a:t>
            </a:r>
            <a:endParaRPr lang="it-CH" sz="2400" b="1" dirty="0"/>
          </a:p>
        </p:txBody>
      </p:sp>
      <p:sp>
        <p:nvSpPr>
          <p:cNvPr id="5" name="Rettangolo arrotondato 4"/>
          <p:cNvSpPr/>
          <p:nvPr/>
        </p:nvSpPr>
        <p:spPr>
          <a:xfrm>
            <a:off x="4753169" y="4444522"/>
            <a:ext cx="2195095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ARM11 32bit</a:t>
            </a:r>
            <a:endParaRPr lang="it-CH" sz="2400" b="1" dirty="0"/>
          </a:p>
        </p:txBody>
      </p:sp>
      <p:cxnSp>
        <p:nvCxnSpPr>
          <p:cNvPr id="8" name="Connettore 2 7"/>
          <p:cNvCxnSpPr>
            <a:stCxn id="4" idx="3"/>
            <a:endCxn id="5" idx="1"/>
          </p:cNvCxnSpPr>
          <p:nvPr/>
        </p:nvCxnSpPr>
        <p:spPr>
          <a:xfrm>
            <a:off x="4031696" y="4908869"/>
            <a:ext cx="7214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cross-compiler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431178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CH" sz="2400" dirty="0" smtClean="0"/>
              <a:t>Vantaggi derivati: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Riduzione dei tempi di compilazione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Portabilità </a:t>
            </a:r>
            <a:r>
              <a:rPr lang="it-CH" sz="2400" dirty="0" smtClean="0"/>
              <a:t>per software C/C++</a:t>
            </a:r>
          </a:p>
          <a:p>
            <a:pPr marL="1028700" lvl="1">
              <a:buFont typeface="Arial"/>
              <a:buChar char="•"/>
            </a:pPr>
            <a:r>
              <a:rPr lang="it-CH" sz="2400" dirty="0" err="1" smtClean="0"/>
              <a:t>Debugging</a:t>
            </a:r>
            <a:r>
              <a:rPr lang="it-CH" sz="2400" dirty="0" smtClean="0"/>
              <a:t> </a:t>
            </a:r>
            <a:r>
              <a:rPr lang="it-CH" sz="2400" dirty="0" smtClean="0"/>
              <a:t>remoto</a:t>
            </a:r>
            <a:endParaRPr lang="it-CH" sz="1000" dirty="0" smtClean="0"/>
          </a:p>
          <a:p>
            <a:pPr marL="285750" indent="-285750">
              <a:buFont typeface="Arial"/>
              <a:buChar char="•"/>
            </a:pPr>
            <a:endParaRPr lang="it-CH" sz="2400" dirty="0" smtClean="0"/>
          </a:p>
          <a:p>
            <a:pPr marL="285750" indent="-285750">
              <a:buFont typeface="Arial"/>
              <a:buChar char="•"/>
            </a:pPr>
            <a:r>
              <a:rPr lang="it-CH" sz="2400" dirty="0" smtClean="0"/>
              <a:t>Svantaggi: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Necessità di un compilatore adatto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Qualsiasi libreria va ricompilata</a:t>
            </a: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librerie utilizzate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248472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Librerie di sistema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Qt</a:t>
            </a:r>
            <a:r>
              <a:rPr lang="it-IT" sz="2400" dirty="0" smtClean="0"/>
              <a:t> 5.0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OpenCV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WiringPi</a:t>
            </a:r>
            <a:r>
              <a:rPr lang="it-IT" sz="2400" dirty="0" smtClean="0"/>
              <a:t> </a:t>
            </a:r>
          </a:p>
        </p:txBody>
      </p:sp>
      <p:pic>
        <p:nvPicPr>
          <p:cNvPr id="6146" name="Picture 2" descr="Z:\home\dna\Dropbox\B\presentazione\Digia QT logo.gif"/>
          <p:cNvPicPr>
            <a:picLocks noChangeAspect="1" noChangeArrowheads="1"/>
          </p:cNvPicPr>
          <p:nvPr/>
        </p:nvPicPr>
        <p:blipFill>
          <a:blip r:embed="rId3" cstate="print"/>
          <a:srcRect l="12562" t="12446" r="12069" b="12877"/>
          <a:stretch>
            <a:fillRect/>
          </a:stretch>
        </p:blipFill>
        <p:spPr bwMode="auto">
          <a:xfrm>
            <a:off x="4716016" y="2132856"/>
            <a:ext cx="3136053" cy="3658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librerie RFID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677100" cy="419341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 Prodotto </a:t>
            </a:r>
            <a:r>
              <a:rPr lang="it-IT" sz="2400" dirty="0" smtClean="0"/>
              <a:t>da CAEN SpA.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strike="sngStrike" dirty="0" err="1" smtClean="0">
                <a:solidFill>
                  <a:srgbClr val="FF0000"/>
                </a:solidFill>
              </a:rPr>
              <a:t>Porting</a:t>
            </a:r>
            <a:r>
              <a:rPr lang="it-IT" sz="2400" strike="sngStrike" dirty="0" smtClean="0">
                <a:solidFill>
                  <a:srgbClr val="FF0000"/>
                </a:solidFill>
              </a:rPr>
              <a:t> </a:t>
            </a:r>
            <a:r>
              <a:rPr lang="it-IT" sz="2400" strike="sngStrike" dirty="0" smtClean="0">
                <a:solidFill>
                  <a:srgbClr val="FF0000"/>
                </a:solidFill>
              </a:rPr>
              <a:t>da Java o </a:t>
            </a:r>
            <a:r>
              <a:rPr lang="it-IT" sz="2400" strike="sngStrike" dirty="0" err="1" smtClean="0">
                <a:solidFill>
                  <a:srgbClr val="FF0000"/>
                </a:solidFill>
              </a:rPr>
              <a:t>C#</a:t>
            </a:r>
            <a:endParaRPr lang="it-IT" sz="2400" strike="sngStrike" dirty="0" smtClean="0">
              <a:solidFill>
                <a:srgbClr val="FF0000"/>
              </a:solidFill>
            </a:endParaRPr>
          </a:p>
          <a:p>
            <a:pPr marL="285750" lvl="1" eaLnBrk="0" hangingPunct="0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b="1" dirty="0" smtClean="0"/>
              <a:t>Librerie </a:t>
            </a:r>
            <a:r>
              <a:rPr lang="it-IT" sz="2400" b="1" dirty="0" smtClean="0"/>
              <a:t>riscritte in C++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 </a:t>
            </a:r>
            <a:r>
              <a:rPr lang="it-IT" sz="2400" dirty="0" smtClean="0"/>
              <a:t>Protocollo: easy2read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Datagrammi</a:t>
            </a:r>
          </a:p>
          <a:p>
            <a:pPr marL="1028700" lvl="1">
              <a:buFont typeface="Arial"/>
              <a:buChar char="•"/>
            </a:pPr>
            <a:r>
              <a:rPr lang="it-IT" sz="2400" dirty="0" err="1" smtClean="0"/>
              <a:t>Attribute-Value</a:t>
            </a:r>
            <a:r>
              <a:rPr lang="it-IT" sz="2400" dirty="0" smtClean="0"/>
              <a:t> </a:t>
            </a:r>
            <a:r>
              <a:rPr lang="it-IT" sz="2400" dirty="0" err="1" smtClean="0"/>
              <a:t>Pairs</a:t>
            </a:r>
            <a:endParaRPr lang="it-IT" sz="2400" dirty="0" smtClean="0"/>
          </a:p>
          <a:p>
            <a:pPr marL="1028700" lvl="1">
              <a:buNone/>
            </a:pPr>
            <a:endParaRPr lang="it-IT" sz="2400" dirty="0" smtClean="0"/>
          </a:p>
        </p:txBody>
      </p:sp>
      <p:pic>
        <p:nvPicPr>
          <p:cNvPr id="5122" name="Picture 2" descr="Z:\home\dna\Dropbox\B\presentazione\caen_Quark_ridotto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64414" y="2357430"/>
            <a:ext cx="3231810" cy="3231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architettura software</a:t>
            </a:r>
          </a:p>
          <a:p>
            <a:endParaRPr lang="it-CH" dirty="0"/>
          </a:p>
        </p:txBody>
      </p:sp>
      <p:sp>
        <p:nvSpPr>
          <p:cNvPr id="10" name="Rettangolo arrotondato 9"/>
          <p:cNvSpPr/>
          <p:nvPr/>
        </p:nvSpPr>
        <p:spPr>
          <a:xfrm>
            <a:off x="4932040" y="4437112"/>
            <a:ext cx="3456384" cy="144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Software Applicativo</a:t>
            </a:r>
            <a:endParaRPr lang="it-CH" sz="2400" b="1" dirty="0"/>
          </a:p>
        </p:txBody>
      </p:sp>
      <p:grpSp>
        <p:nvGrpSpPr>
          <p:cNvPr id="18" name="Gruppo 17"/>
          <p:cNvGrpSpPr/>
          <p:nvPr/>
        </p:nvGrpSpPr>
        <p:grpSpPr>
          <a:xfrm>
            <a:off x="5004048" y="1916832"/>
            <a:ext cx="3168352" cy="3139156"/>
            <a:chOff x="5004048" y="1916832"/>
            <a:chExt cx="3168352" cy="3139156"/>
          </a:xfrm>
        </p:grpSpPr>
        <p:pic>
          <p:nvPicPr>
            <p:cNvPr id="2051" name="Picture 3" descr="D:\Dropbox\B\presentazione\vector-illustration-squid-cartoon-2988854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8" y="1916832"/>
              <a:ext cx="3168352" cy="3139156"/>
            </a:xfrm>
            <a:prstGeom prst="rect">
              <a:avLst/>
            </a:prstGeom>
            <a:noFill/>
          </p:spPr>
        </p:pic>
        <p:sp>
          <p:nvSpPr>
            <p:cNvPr id="13" name="CasellaDiTesto 12"/>
            <p:cNvSpPr txBox="1"/>
            <p:nvPr/>
          </p:nvSpPr>
          <p:spPr>
            <a:xfrm>
              <a:off x="5895229" y="3140968"/>
              <a:ext cx="1701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CH" sz="3000" b="1" i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Demone</a:t>
              </a:r>
              <a:endParaRPr lang="it-CH" sz="30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7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464496" cy="419341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Struttura a due livelli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Demone di controllo per</a:t>
            </a:r>
            <a:endParaRPr lang="it-IT" sz="2400" dirty="0" smtClean="0"/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Hardware</a:t>
            </a:r>
            <a:endParaRPr lang="it-IT" sz="2400" dirty="0" smtClean="0"/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Rete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Software Applicativo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Interazione con l’utente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Interazione con il server</a:t>
            </a: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demone di sistema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608512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CH" sz="2400" dirty="0" smtClean="0"/>
              <a:t>Informare l’applicativo di eventi hardware sui </a:t>
            </a:r>
            <a:r>
              <a:rPr lang="it-CH" sz="2400" dirty="0" smtClean="0"/>
              <a:t>componenti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endParaRPr lang="it-CH" sz="2400" dirty="0" smtClean="0"/>
          </a:p>
          <a:p>
            <a:pPr marL="285750" indent="-285750">
              <a:buFont typeface="Arial"/>
              <a:buChar char="•"/>
            </a:pPr>
            <a:r>
              <a:rPr lang="it-CH" sz="2400" dirty="0" smtClean="0"/>
              <a:t>Interrogare la rete a intervalli regolari per assicurarsi che vi sia una connessione</a:t>
            </a:r>
          </a:p>
          <a:p>
            <a:pPr marL="285750" indent="-285750">
              <a:buFont typeface="Arial"/>
              <a:buChar char="•"/>
            </a:pPr>
            <a:endParaRPr lang="it-CH" sz="2400" dirty="0" smtClean="0"/>
          </a:p>
          <a:p>
            <a:pPr marL="285750" indent="-285750">
              <a:buFont typeface="Arial"/>
              <a:buChar char="•"/>
            </a:pPr>
            <a:r>
              <a:rPr lang="it-CH" sz="2400" dirty="0" smtClean="0"/>
              <a:t>Gestire la vita dell’applicativo </a:t>
            </a:r>
            <a:r>
              <a:rPr lang="it-CH" sz="2400" dirty="0" smtClean="0"/>
              <a:t/>
            </a:r>
            <a:br>
              <a:rPr lang="it-CH" sz="2400" dirty="0" smtClean="0"/>
            </a:br>
            <a:r>
              <a:rPr lang="it-CH" sz="2400" dirty="0" smtClean="0"/>
              <a:t>e il suo funzionamento</a:t>
            </a:r>
            <a:endParaRPr lang="it-CH" sz="2400" dirty="0" smtClean="0"/>
          </a:p>
          <a:p>
            <a:pPr marL="285750" indent="-285750"/>
            <a:endParaRPr lang="it-CH" sz="2400" dirty="0" smtClean="0"/>
          </a:p>
        </p:txBody>
      </p:sp>
      <p:sp>
        <p:nvSpPr>
          <p:cNvPr id="8" name="Rettangolo arrotondato 7"/>
          <p:cNvSpPr/>
          <p:nvPr/>
        </p:nvSpPr>
        <p:spPr>
          <a:xfrm>
            <a:off x="4932040" y="4437112"/>
            <a:ext cx="3456384" cy="144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Software Applicativo</a:t>
            </a:r>
            <a:endParaRPr lang="it-CH" sz="2400" b="1" dirty="0"/>
          </a:p>
        </p:txBody>
      </p:sp>
      <p:sp>
        <p:nvSpPr>
          <p:cNvPr id="12" name="Rettangolo 11"/>
          <p:cNvSpPr/>
          <p:nvPr/>
        </p:nvSpPr>
        <p:spPr>
          <a:xfrm>
            <a:off x="4788024" y="4365104"/>
            <a:ext cx="3744416" cy="1728192"/>
          </a:xfrm>
          <a:prstGeom prst="rect">
            <a:avLst/>
          </a:prstGeom>
          <a:solidFill>
            <a:schemeClr val="bg1">
              <a:alpha val="67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9" name="Gruppo 8"/>
          <p:cNvGrpSpPr/>
          <p:nvPr/>
        </p:nvGrpSpPr>
        <p:grpSpPr>
          <a:xfrm>
            <a:off x="5004048" y="1916832"/>
            <a:ext cx="3168352" cy="3139156"/>
            <a:chOff x="5004048" y="1916832"/>
            <a:chExt cx="3168352" cy="3139156"/>
          </a:xfrm>
        </p:grpSpPr>
        <p:pic>
          <p:nvPicPr>
            <p:cNvPr id="10" name="Picture 3" descr="D:\Dropbox\B\presentazione\vector-illustration-squid-cartoon-2988854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8" y="1916832"/>
              <a:ext cx="3168352" cy="3139156"/>
            </a:xfrm>
            <a:prstGeom prst="rect">
              <a:avLst/>
            </a:prstGeom>
            <a:noFill/>
          </p:spPr>
        </p:pic>
        <p:sp>
          <p:nvSpPr>
            <p:cNvPr id="11" name="CasellaDiTesto 10"/>
            <p:cNvSpPr txBox="1"/>
            <p:nvPr/>
          </p:nvSpPr>
          <p:spPr>
            <a:xfrm>
              <a:off x="5895229" y="3140968"/>
              <a:ext cx="1701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CH" sz="3000" b="1" i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Demone</a:t>
              </a:r>
              <a:endParaRPr lang="it-CH" sz="30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software applicativo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608512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CH" sz="2400" dirty="0" smtClean="0"/>
              <a:t>Scansione </a:t>
            </a:r>
            <a:r>
              <a:rPr lang="it-CH" sz="2400" dirty="0" smtClean="0"/>
              <a:t>e validazione RFID</a:t>
            </a:r>
            <a:endParaRPr lang="it-CH" sz="2400" dirty="0" smtClean="0"/>
          </a:p>
          <a:p>
            <a:pPr marL="285750" indent="-285750">
              <a:buFont typeface="Arial"/>
              <a:buChar char="•"/>
            </a:pPr>
            <a:endParaRPr lang="it-CH" sz="2400" dirty="0" smtClean="0"/>
          </a:p>
          <a:p>
            <a:pPr marL="285750" indent="-285750">
              <a:buFont typeface="Arial"/>
              <a:buChar char="•"/>
            </a:pPr>
            <a:r>
              <a:rPr lang="it-CH" sz="2400" dirty="0" smtClean="0"/>
              <a:t>Acquisizione, manipolazione e invio delle immagini al server</a:t>
            </a:r>
            <a:endParaRPr lang="it-IT" sz="2400" dirty="0" smtClean="0"/>
          </a:p>
        </p:txBody>
      </p:sp>
      <p:sp>
        <p:nvSpPr>
          <p:cNvPr id="4" name="Rettangolo arrotondato 3"/>
          <p:cNvSpPr/>
          <p:nvPr/>
        </p:nvSpPr>
        <p:spPr>
          <a:xfrm>
            <a:off x="4932040" y="4437112"/>
            <a:ext cx="3456384" cy="144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Software Applicativo</a:t>
            </a:r>
            <a:endParaRPr lang="it-CH" sz="2400" b="1" dirty="0"/>
          </a:p>
        </p:txBody>
      </p:sp>
      <p:grpSp>
        <p:nvGrpSpPr>
          <p:cNvPr id="9" name="Gruppo 8"/>
          <p:cNvGrpSpPr/>
          <p:nvPr/>
        </p:nvGrpSpPr>
        <p:grpSpPr>
          <a:xfrm>
            <a:off x="5004048" y="1916857"/>
            <a:ext cx="3168352" cy="3139105"/>
            <a:chOff x="5004048" y="1916857"/>
            <a:chExt cx="3168352" cy="3139105"/>
          </a:xfrm>
        </p:grpSpPr>
        <p:pic>
          <p:nvPicPr>
            <p:cNvPr id="7" name="Picture 3" descr="D:\Dropbox\B\presentazione\vector-illustration-squid-cartoon-2988854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004048" y="1916857"/>
              <a:ext cx="3168352" cy="3139105"/>
            </a:xfrm>
            <a:prstGeom prst="rect">
              <a:avLst/>
            </a:prstGeom>
            <a:noFill/>
          </p:spPr>
        </p:pic>
        <p:sp>
          <p:nvSpPr>
            <p:cNvPr id="8" name="CasellaDiTesto 7"/>
            <p:cNvSpPr txBox="1"/>
            <p:nvPr/>
          </p:nvSpPr>
          <p:spPr>
            <a:xfrm>
              <a:off x="5895229" y="3140968"/>
              <a:ext cx="1701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CH" sz="3000" b="1" i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Demone</a:t>
              </a:r>
              <a:endParaRPr lang="it-CH" sz="30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software applicativo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608512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Basato sulle </a:t>
            </a:r>
            <a:r>
              <a:rPr lang="it-IT" sz="2400" dirty="0" smtClean="0"/>
              <a:t>librerie </a:t>
            </a:r>
            <a:r>
              <a:rPr lang="it-IT" sz="2400" dirty="0" err="1" smtClean="0"/>
              <a:t>Qt</a:t>
            </a:r>
            <a:r>
              <a:rPr lang="it-IT" sz="2400" dirty="0" smtClean="0"/>
              <a:t> 5.0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Costruito unendo moduli semplici con compiti specifici</a:t>
            </a:r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Configurabile </a:t>
            </a:r>
            <a:r>
              <a:rPr lang="it-IT" sz="2400" dirty="0" smtClean="0"/>
              <a:t>esternamente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4932040" y="4437112"/>
            <a:ext cx="3456384" cy="144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b="1" dirty="0" smtClean="0"/>
              <a:t>Software Applicativo</a:t>
            </a:r>
            <a:endParaRPr lang="it-CH" sz="2400" b="1" dirty="0"/>
          </a:p>
        </p:txBody>
      </p:sp>
      <p:grpSp>
        <p:nvGrpSpPr>
          <p:cNvPr id="12" name="Gruppo 11"/>
          <p:cNvGrpSpPr/>
          <p:nvPr/>
        </p:nvGrpSpPr>
        <p:grpSpPr>
          <a:xfrm>
            <a:off x="5004048" y="1916857"/>
            <a:ext cx="3168352" cy="3139105"/>
            <a:chOff x="5004048" y="1916857"/>
            <a:chExt cx="3168352" cy="3139105"/>
          </a:xfrm>
        </p:grpSpPr>
        <p:pic>
          <p:nvPicPr>
            <p:cNvPr id="13" name="Picture 3" descr="D:\Dropbox\B\presentazione\vector-illustration-squid-cartoon-2988854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004048" y="1916857"/>
              <a:ext cx="3168352" cy="3139105"/>
            </a:xfrm>
            <a:prstGeom prst="rect">
              <a:avLst/>
            </a:prstGeom>
            <a:noFill/>
          </p:spPr>
        </p:pic>
        <p:sp>
          <p:nvSpPr>
            <p:cNvPr id="14" name="CasellaDiTesto 13"/>
            <p:cNvSpPr txBox="1"/>
            <p:nvPr/>
          </p:nvSpPr>
          <p:spPr>
            <a:xfrm>
              <a:off x="5895229" y="3140968"/>
              <a:ext cx="1701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CH" sz="3000" b="1" i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Demone</a:t>
              </a:r>
              <a:endParaRPr lang="it-CH" sz="30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Test e risultati</a:t>
            </a:r>
            <a:endParaRPr lang="it-IT" dirty="0"/>
          </a:p>
        </p:txBody>
      </p:sp>
      <p:pic>
        <p:nvPicPr>
          <p:cNvPr id="8194" name="Picture 2" descr="Z:\home\dna\Dropbox\B\presentazione\sulcampo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86314" y="2285992"/>
            <a:ext cx="3214710" cy="4286280"/>
          </a:xfrm>
          <a:prstGeom prst="rect">
            <a:avLst/>
          </a:prstGeom>
          <a:noFill/>
        </p:spPr>
      </p:pic>
      <p:sp>
        <p:nvSpPr>
          <p:cNvPr id="7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248472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Test dell’hardware</a:t>
            </a:r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Test di rete </a:t>
            </a:r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Periodo di prova sul campo</a:t>
            </a:r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772816"/>
            <a:ext cx="8064896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Committente e partner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Introduzione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Obiettivi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Sviluppo</a:t>
            </a:r>
          </a:p>
          <a:p>
            <a:pPr marL="1028700" lvl="1">
              <a:buFont typeface="Arial"/>
              <a:buChar char="•"/>
            </a:pPr>
            <a:r>
              <a:rPr lang="it-IT" sz="2000" dirty="0" smtClean="0"/>
              <a:t>Hardware </a:t>
            </a:r>
          </a:p>
          <a:p>
            <a:pPr marL="1028700" lvl="1">
              <a:buFont typeface="Arial"/>
              <a:buChar char="•"/>
            </a:pPr>
            <a:r>
              <a:rPr lang="it-IT" sz="2000" dirty="0" err="1" smtClean="0"/>
              <a:t>Cross-compiler</a:t>
            </a:r>
            <a:endParaRPr lang="it-IT" sz="2000" dirty="0" smtClean="0"/>
          </a:p>
          <a:p>
            <a:pPr marL="1028700" lvl="1">
              <a:buFont typeface="Arial"/>
              <a:buChar char="•"/>
            </a:pPr>
            <a:r>
              <a:rPr lang="it-IT" sz="2000" dirty="0" smtClean="0"/>
              <a:t>Librerie</a:t>
            </a:r>
            <a:endParaRPr lang="it-IT" sz="2000" dirty="0"/>
          </a:p>
          <a:p>
            <a:pPr marL="1028700" lvl="1">
              <a:buFont typeface="Arial"/>
              <a:buChar char="•"/>
            </a:pPr>
            <a:r>
              <a:rPr lang="it-IT" sz="2000" dirty="0" smtClean="0"/>
              <a:t>Architettura software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Risultati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Conclusioni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692696"/>
            <a:ext cx="7848872" cy="929048"/>
          </a:xfrm>
        </p:spPr>
        <p:txBody>
          <a:bodyPr/>
          <a:lstStyle/>
          <a:p>
            <a:r>
              <a:rPr lang="it-IT" dirty="0" smtClean="0"/>
              <a:t>Contenuti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12063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smtClean="0"/>
              <a:t>Risposta dell’utente al dispositivo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4392488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Interesse e curiosità per il dispositivo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Più </a:t>
            </a:r>
            <a:r>
              <a:rPr lang="it-IT" sz="2400" dirty="0" smtClean="0"/>
              <a:t>di 600 cartoline generate in un </a:t>
            </a:r>
            <a:r>
              <a:rPr lang="it-IT" sz="2400" dirty="0" smtClean="0"/>
              <a:t>mese di funzionamento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Importanti </a:t>
            </a:r>
            <a:r>
              <a:rPr lang="it-IT" sz="2400" dirty="0" smtClean="0"/>
              <a:t>feedback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Confusione con i suoni</a:t>
            </a:r>
          </a:p>
          <a:p>
            <a:pPr marL="1028700" lvl="1">
              <a:buFont typeface="Arial"/>
              <a:buChar char="•"/>
            </a:pPr>
            <a:r>
              <a:rPr lang="it-IT" sz="2400" dirty="0" smtClean="0"/>
              <a:t>Introduzione delle voci</a:t>
            </a:r>
          </a:p>
        </p:txBody>
      </p:sp>
      <p:pic>
        <p:nvPicPr>
          <p:cNvPr id="3074" name="Picture 2" descr="D:\Dropbox\B\presentazione\dsc-58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48880"/>
            <a:ext cx="3671106" cy="2447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Obiettivi </a:t>
            </a:r>
            <a:r>
              <a:rPr lang="it-IT" sz="2400" dirty="0" smtClean="0"/>
              <a:t>raggiunti</a:t>
            </a:r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funzionare 24 ore su 24, 7 giorni su </a:t>
            </a:r>
            <a:r>
              <a:rPr lang="it-CH" sz="1600" dirty="0" smtClean="0"/>
              <a:t>7 </a:t>
            </a:r>
            <a:endParaRPr lang="it-CH" sz="1600" dirty="0" smtClean="0"/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acquisire immagini da una fotocamera</a:t>
            </a:r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interagire con un dispositivo RFID</a:t>
            </a:r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scambiare dati con un server remoto</a:t>
            </a:r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interagire con l’utente</a:t>
            </a:r>
          </a:p>
          <a:p>
            <a:pPr marL="1028700" lvl="1">
              <a:buFont typeface="Arial"/>
              <a:buChar char="•"/>
            </a:pPr>
            <a:r>
              <a:rPr lang="it-CH" sz="1600" dirty="0" smtClean="0"/>
              <a:t>essere completamente </a:t>
            </a:r>
            <a:r>
              <a:rPr lang="it-CH" sz="1600" dirty="0" smtClean="0"/>
              <a:t>autonomo</a:t>
            </a:r>
          </a:p>
          <a:p>
            <a:pPr marL="1028700" lvl="1">
              <a:buFont typeface="Arial"/>
              <a:buChar char="•"/>
            </a:pP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Prototipo </a:t>
            </a:r>
            <a:r>
              <a:rPr lang="it-IT" sz="2400" dirty="0" smtClean="0"/>
              <a:t>funzionante e pronto per il prossimo passo di </a:t>
            </a:r>
            <a:r>
              <a:rPr lang="it-IT" sz="2400" dirty="0" smtClean="0"/>
              <a:t>ingegnerizzazione</a:t>
            </a:r>
            <a:endParaRPr lang="it-IT" sz="2400" dirty="0" smtClean="0"/>
          </a:p>
        </p:txBody>
      </p:sp>
      <p:pic>
        <p:nvPicPr>
          <p:cNvPr id="5122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08960"/>
            <a:ext cx="360000" cy="360000"/>
          </a:xfrm>
          <a:prstGeom prst="rect">
            <a:avLst/>
          </a:prstGeom>
          <a:noFill/>
        </p:spPr>
      </p:pic>
      <p:pic>
        <p:nvPicPr>
          <p:cNvPr id="7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96992"/>
            <a:ext cx="360000" cy="360000"/>
          </a:xfrm>
          <a:prstGeom prst="rect">
            <a:avLst/>
          </a:prstGeom>
          <a:noFill/>
        </p:spPr>
      </p:pic>
      <p:pic>
        <p:nvPicPr>
          <p:cNvPr id="8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85024"/>
            <a:ext cx="360000" cy="360000"/>
          </a:xfrm>
          <a:prstGeom prst="rect">
            <a:avLst/>
          </a:prstGeom>
          <a:noFill/>
        </p:spPr>
      </p:pic>
      <p:pic>
        <p:nvPicPr>
          <p:cNvPr id="9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73056"/>
            <a:ext cx="360000" cy="360000"/>
          </a:xfrm>
          <a:prstGeom prst="rect">
            <a:avLst/>
          </a:prstGeom>
          <a:noFill/>
        </p:spPr>
      </p:pic>
      <p:pic>
        <p:nvPicPr>
          <p:cNvPr id="10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88"/>
            <a:ext cx="360000" cy="360000"/>
          </a:xfrm>
          <a:prstGeom prst="rect">
            <a:avLst/>
          </a:prstGeom>
          <a:noFill/>
        </p:spPr>
      </p:pic>
      <p:pic>
        <p:nvPicPr>
          <p:cNvPr id="11" name="Picture 2" descr="C:\Users\Claudio\AppData\Local\Microsoft\Windows\Temporary Internet Files\Content.IE5\SF7Q91X7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9120"/>
            <a:ext cx="360000" cy="3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200" dirty="0" smtClean="0"/>
              <a:t>Miglioramenti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Hardware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Riconoscimento facciale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Sviluppo </a:t>
            </a:r>
            <a:r>
              <a:rPr lang="it-IT" sz="2200" dirty="0" smtClean="0"/>
              <a:t>ulteriore della voce</a:t>
            </a:r>
          </a:p>
          <a:p>
            <a:pPr marL="285750" indent="-285750">
              <a:buFont typeface="Arial"/>
              <a:buChar char="•"/>
            </a:pPr>
            <a:endParaRPr lang="it-IT" sz="2200" dirty="0" smtClean="0"/>
          </a:p>
          <a:p>
            <a:pPr marL="285750" indent="-285750">
              <a:buFont typeface="Arial"/>
              <a:buChar char="•"/>
            </a:pPr>
            <a:r>
              <a:rPr lang="it-IT" sz="2200" dirty="0" smtClean="0"/>
              <a:t>Sviluppi futuri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Comunicazione </a:t>
            </a:r>
            <a:r>
              <a:rPr lang="it-IT" sz="2200" dirty="0" smtClean="0"/>
              <a:t>diretta con altri </a:t>
            </a:r>
            <a:r>
              <a:rPr lang="it-IT" sz="2200" dirty="0" smtClean="0"/>
              <a:t>dispositivi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Gestione </a:t>
            </a:r>
            <a:r>
              <a:rPr lang="it-IT" sz="2200" dirty="0" smtClean="0"/>
              <a:t>remota del </a:t>
            </a:r>
            <a:r>
              <a:rPr lang="it-IT" sz="2200" dirty="0" smtClean="0"/>
              <a:t>dispositivo</a:t>
            </a:r>
          </a:p>
          <a:p>
            <a:pPr marL="1028700" lvl="1">
              <a:buFont typeface="Arial"/>
              <a:buChar char="•"/>
            </a:pPr>
            <a:r>
              <a:rPr lang="it-IT" sz="2200" dirty="0" smtClean="0"/>
              <a:t>Altri scenari d’applicazione</a:t>
            </a:r>
            <a:endParaRPr lang="it-IT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pic>
        <p:nvPicPr>
          <p:cNvPr id="4098" name="Picture 2" descr="D:\Dropbox\B\presentazione\viewimg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71600" y="1990126"/>
            <a:ext cx="6984776" cy="3741844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971600" y="5733256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200" i="1" dirty="0" smtClean="0"/>
              <a:t>Con la partecipazione (involontaria) di Bigio </a:t>
            </a:r>
            <a:r>
              <a:rPr lang="it-CH" sz="1200" i="1" dirty="0" err="1" smtClean="0"/>
              <a:t>Biaggi…</a:t>
            </a:r>
            <a:endParaRPr lang="it-CH" sz="1200" i="1" dirty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smtClean="0"/>
              <a:t>Grazie per l’attenzione</a:t>
            </a:r>
            <a:endParaRPr lang="it-CH" dirty="0"/>
          </a:p>
        </p:txBody>
      </p:sp>
      <p:pic>
        <p:nvPicPr>
          <p:cNvPr id="1026" name="Picture 2" descr="Z:\home\dna\Dropbox\B\presentazione\DSC_5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71678"/>
            <a:ext cx="5893635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Committente e partner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3819844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Committente: </a:t>
            </a:r>
            <a:r>
              <a:rPr lang="it-IT" sz="2400" dirty="0" err="1" smtClean="0"/>
              <a:t>Stouch</a:t>
            </a:r>
            <a:r>
              <a:rPr lang="it-IT" sz="2400" dirty="0" smtClean="0"/>
              <a:t> SA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Partner</a:t>
            </a:r>
            <a:r>
              <a:rPr lang="it-IT" sz="2400" dirty="0" smtClean="0"/>
              <a:t>: Città di Lugano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Design</a:t>
            </a:r>
            <a:r>
              <a:rPr lang="it-IT" sz="2400" dirty="0" smtClean="0"/>
              <a:t>: SUPSI – DACD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Sviluppo</a:t>
            </a:r>
            <a:r>
              <a:rPr lang="it-IT" sz="2400" dirty="0" smtClean="0"/>
              <a:t>: SUPSI – DTI</a:t>
            </a:r>
          </a:p>
          <a:p>
            <a:pPr marL="285750" indent="-285750">
              <a:buFont typeface="Arial"/>
              <a:buChar char="•"/>
            </a:pPr>
            <a:endParaRPr lang="it-IT" sz="2400" dirty="0" smtClean="0"/>
          </a:p>
        </p:txBody>
      </p:sp>
      <p:pic>
        <p:nvPicPr>
          <p:cNvPr id="1026" name="Picture 2" descr="Z:\home\dna\Dropbox\B\presentazione\stouch_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214554"/>
            <a:ext cx="3250224" cy="3236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7990" y="2318335"/>
            <a:ext cx="7958786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CH" sz="2400" dirty="0" smtClean="0"/>
              <a:t>Il marketing online diventa uno strumento sempre più importante e strategico a livello di promozione turistica </a:t>
            </a:r>
          </a:p>
          <a:p>
            <a:pPr marL="285750" indent="-285750">
              <a:buFont typeface="Arial"/>
              <a:buChar char="•"/>
            </a:pPr>
            <a:endParaRPr lang="it-CH" sz="2400" dirty="0" smtClean="0"/>
          </a:p>
          <a:p>
            <a:pPr marL="285750" indent="-285750">
              <a:buFont typeface="Arial"/>
              <a:buChar char="•"/>
            </a:pPr>
            <a:r>
              <a:rPr lang="it-CH" sz="2400" dirty="0" smtClean="0"/>
              <a:t>Con questo strumento la Città di Lugano si dota di una tecnologia innovativa dal potenziale unico e molto interessante</a:t>
            </a: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17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Sviluppare l’architettura software implementando su hardware a basso costo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In particolare il dispositivo deve: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funzionare 24 ore su 24, 7 giorni su 7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acquisire immagini da una fotocamera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interagire con un dispositivo RFID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scambiare dati con un server remoto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interagire con l’utente</a:t>
            </a:r>
          </a:p>
          <a:p>
            <a:pPr marL="1028700" lvl="1">
              <a:buFont typeface="Arial"/>
              <a:buChar char="•"/>
            </a:pPr>
            <a:r>
              <a:rPr lang="it-CH" sz="2400" dirty="0" smtClean="0"/>
              <a:t>essere completamente autonomo</a:t>
            </a: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 del primo prototipo funzionale</a:t>
            </a:r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789181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Test iniziali sull’hardware e l’interazione con il software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Sviluppo dell’architettura software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Test su connessioni di rete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Completamento del software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Test sul campo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Modifiche in base ai feedback dell’utente</a:t>
            </a:r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hardware</a:t>
            </a:r>
            <a:endParaRPr lang="it-IT" dirty="0"/>
          </a:p>
        </p:txBody>
      </p:sp>
      <p:pic>
        <p:nvPicPr>
          <p:cNvPr id="2050" name="Picture 2" descr="Z:\home\dna\Dropbox\B\presentazione\internal.jpg"/>
          <p:cNvPicPr>
            <a:picLocks noChangeAspect="1" noChangeArrowheads="1"/>
          </p:cNvPicPr>
          <p:nvPr/>
        </p:nvPicPr>
        <p:blipFill>
          <a:blip r:embed="rId3" cstate="screen"/>
          <a:srcRect l="4349" r="5526"/>
          <a:stretch>
            <a:fillRect/>
          </a:stretch>
        </p:blipFill>
        <p:spPr bwMode="auto">
          <a:xfrm>
            <a:off x="1835696" y="2000240"/>
            <a:ext cx="5472608" cy="455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</a:t>
            </a:r>
            <a:r>
              <a:rPr lang="it-IT" dirty="0" err="1" smtClean="0"/>
              <a:t>Raspberry</a:t>
            </a:r>
            <a:r>
              <a:rPr lang="it-IT" dirty="0" smtClean="0"/>
              <a:t> Pi modello B</a:t>
            </a:r>
            <a:endParaRPr lang="it-IT" dirty="0"/>
          </a:p>
        </p:txBody>
      </p:sp>
      <p:pic>
        <p:nvPicPr>
          <p:cNvPr id="7170" name="Picture 2" descr="Z:\home\dna\Dropbox\B\presentazione\raspberry-pi-model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262205"/>
            <a:ext cx="2886075" cy="3667125"/>
          </a:xfrm>
          <a:prstGeom prst="rect">
            <a:avLst/>
          </a:prstGeom>
          <a:noFill/>
        </p:spPr>
      </p:pic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357158" y="2681938"/>
          <a:ext cx="4429156" cy="2961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57322"/>
                <a:gridCol w="3071834"/>
              </a:tblGrid>
              <a:tr h="370840">
                <a:tc>
                  <a:txBody>
                    <a:bodyPr/>
                    <a:lstStyle/>
                    <a:p>
                      <a:r>
                        <a:rPr lang="it-CH" dirty="0" err="1" smtClean="0"/>
                        <a:t>Core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err="1" smtClean="0"/>
                        <a:t>Broadcom</a:t>
                      </a:r>
                      <a:r>
                        <a:rPr lang="it-CH" dirty="0" smtClean="0"/>
                        <a:t> BCM2835 </a:t>
                      </a:r>
                      <a:r>
                        <a:rPr lang="it-CH" dirty="0" err="1" smtClean="0"/>
                        <a:t>SoC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CPU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 MHz ARM1176JZ-F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GPU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Dual Core VideoCore 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RAM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512MB SDRAM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err="1" smtClean="0"/>
                        <a:t>Storage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SD, </a:t>
                      </a:r>
                      <a:r>
                        <a:rPr lang="it-CH" dirty="0" err="1" smtClean="0"/>
                        <a:t>MMC</a:t>
                      </a:r>
                      <a:r>
                        <a:rPr lang="it-CH" dirty="0" smtClean="0"/>
                        <a:t>, SDIO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 smtClean="0"/>
                        <a:t>S.O.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Linux, </a:t>
                      </a:r>
                      <a:r>
                        <a:rPr lang="it-CH" dirty="0" err="1" smtClean="0"/>
                        <a:t>Android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Dimensioni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8.6cm x 5.4cm x 1.7cm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Costo</a:t>
                      </a:r>
                      <a:endParaRPr lang="it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55.- CHF</a:t>
                      </a:r>
                      <a:endParaRPr lang="it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Sviluppo: </a:t>
            </a:r>
            <a:r>
              <a:rPr lang="it-IT" dirty="0" smtClean="0"/>
              <a:t>moduli gestiti</a:t>
            </a:r>
            <a:endParaRPr lang="it-IT" dirty="0"/>
          </a:p>
        </p:txBody>
      </p:sp>
      <p:pic>
        <p:nvPicPr>
          <p:cNvPr id="1026" name="Picture 2" descr="D:\Dropbox\B\presentazione\13_source__202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7884" y="5085184"/>
            <a:ext cx="1828800" cy="1189038"/>
          </a:xfrm>
          <a:prstGeom prst="rect">
            <a:avLst/>
          </a:prstGeom>
          <a:noFill/>
        </p:spPr>
      </p:pic>
      <p:pic>
        <p:nvPicPr>
          <p:cNvPr id="1027" name="Picture 3" descr="D:\Dropbox\B\presentazione\zy_nwd2105.jpg"/>
          <p:cNvPicPr>
            <a:picLocks noChangeAspect="1" noChangeArrowheads="1"/>
          </p:cNvPicPr>
          <p:nvPr/>
        </p:nvPicPr>
        <p:blipFill>
          <a:blip r:embed="rId4" cstate="print"/>
          <a:srcRect l="10500" t="12600" r="9701" b="18101"/>
          <a:stretch>
            <a:fillRect/>
          </a:stretch>
        </p:blipFill>
        <p:spPr bwMode="auto">
          <a:xfrm>
            <a:off x="6084168" y="1844824"/>
            <a:ext cx="1728192" cy="1500798"/>
          </a:xfrm>
          <a:prstGeom prst="rect">
            <a:avLst/>
          </a:prstGeom>
          <a:noFill/>
        </p:spPr>
      </p:pic>
      <p:pic>
        <p:nvPicPr>
          <p:cNvPr id="1028" name="Picture 4" descr="D:\Dropbox\B\presentazione\raspberry-pi-camera-board-498x498.jpg"/>
          <p:cNvPicPr>
            <a:picLocks noChangeAspect="1" noChangeArrowheads="1"/>
          </p:cNvPicPr>
          <p:nvPr/>
        </p:nvPicPr>
        <p:blipFill>
          <a:blip r:embed="rId5" cstate="print"/>
          <a:srcRect l="8507" r="12091"/>
          <a:stretch>
            <a:fillRect/>
          </a:stretch>
        </p:blipFill>
        <p:spPr bwMode="auto">
          <a:xfrm>
            <a:off x="3434172" y="2060848"/>
            <a:ext cx="2016224" cy="2539281"/>
          </a:xfrm>
          <a:prstGeom prst="rect">
            <a:avLst/>
          </a:prstGeom>
          <a:noFill/>
        </p:spPr>
      </p:pic>
      <p:pic>
        <p:nvPicPr>
          <p:cNvPr id="1029" name="Picture 5" descr="D:\Dropbox\B\presentazione\caen_Quark_ridot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3717032"/>
            <a:ext cx="1872208" cy="1216333"/>
          </a:xfrm>
          <a:prstGeom prst="rect">
            <a:avLst/>
          </a:prstGeom>
          <a:noFill/>
        </p:spPr>
      </p:pic>
      <p:pic>
        <p:nvPicPr>
          <p:cNvPr id="1030" name="Picture 6" descr="D:\Dropbox\B\presentazione\raspberry-pi-nano-bluetooth-dongle-flat-big-498x49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7801" y="5013176"/>
            <a:ext cx="1380927" cy="1380927"/>
          </a:xfrm>
          <a:prstGeom prst="rect">
            <a:avLst/>
          </a:prstGeom>
          <a:noFill/>
        </p:spPr>
      </p:pic>
      <p:sp>
        <p:nvSpPr>
          <p:cNvPr id="10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31926"/>
            <a:ext cx="3962720" cy="428238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it-IT" sz="2400" dirty="0" smtClean="0"/>
              <a:t>Fotocamera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WiFi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RFID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Pulsanti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Bluetooth</a:t>
            </a:r>
            <a:endParaRPr lang="it-IT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7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507</TotalTime>
  <Words>818</Words>
  <Application>Microsoft Office PowerPoint</Application>
  <PresentationFormat>Presentazione su schermo (4:3)</PresentationFormat>
  <Paragraphs>267</Paragraphs>
  <Slides>24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PPT_StudentKit_DTI</vt:lpstr>
      <vt:lpstr>Real Time Object Identification – Computer Vision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SUPSI-DTI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Claudio Bonesana</cp:lastModifiedBy>
  <cp:revision>73</cp:revision>
  <cp:lastPrinted>2012-05-23T12:47:14Z</cp:lastPrinted>
  <dcterms:created xsi:type="dcterms:W3CDTF">2012-06-06T06:29:02Z</dcterms:created>
  <dcterms:modified xsi:type="dcterms:W3CDTF">2013-09-11T22:18:41Z</dcterms:modified>
</cp:coreProperties>
</file>