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27"/>
  </p:notesMasterIdLst>
  <p:sldIdLst>
    <p:sldId id="256" r:id="rId2"/>
    <p:sldId id="257" r:id="rId3"/>
    <p:sldId id="282" r:id="rId4"/>
    <p:sldId id="265" r:id="rId5"/>
    <p:sldId id="261" r:id="rId6"/>
    <p:sldId id="267" r:id="rId7"/>
    <p:sldId id="268" r:id="rId8"/>
    <p:sldId id="258" r:id="rId9"/>
    <p:sldId id="266" r:id="rId10"/>
    <p:sldId id="277" r:id="rId11"/>
    <p:sldId id="269" r:id="rId12"/>
    <p:sldId id="262" r:id="rId13"/>
    <p:sldId id="270" r:id="rId14"/>
    <p:sldId id="271" r:id="rId15"/>
    <p:sldId id="272" r:id="rId16"/>
    <p:sldId id="279" r:id="rId17"/>
    <p:sldId id="280" r:id="rId18"/>
    <p:sldId id="273" r:id="rId19"/>
    <p:sldId id="274" r:id="rId20"/>
    <p:sldId id="263" r:id="rId21"/>
    <p:sldId id="275" r:id="rId22"/>
    <p:sldId id="276" r:id="rId23"/>
    <p:sldId id="264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82BD-B66E-4D80-A70E-2EB0FC0F57F6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C26D-EBF1-41FC-BA8D-73BC1ABF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E,V</a:t>
            </a:r>
            <a:r>
              <a:rPr lang="en-US" baseline="0" dirty="0" smtClean="0"/>
              <a:t> Boundary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Sinusoid: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Sinusoid: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3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6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Drift </a:t>
            </a:r>
            <a:r>
              <a:rPr lang="en-US" dirty="0" err="1"/>
              <a:t>Diusion</a:t>
            </a:r>
            <a:r>
              <a:rPr lang="en-US" dirty="0"/>
              <a:t> Simulation of Coupled</a:t>
            </a:r>
            <a:br>
              <a:rPr lang="en-US" dirty="0"/>
            </a:br>
            <a:r>
              <a:rPr lang="en-US" dirty="0"/>
              <a:t>Ionic-Electronic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By: </a:t>
            </a:r>
            <a:r>
              <a:rPr lang="en-US" dirty="0"/>
              <a:t>C</a:t>
            </a:r>
            <a:r>
              <a:rPr lang="en-US" dirty="0" smtClean="0"/>
              <a:t>em Bonfil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/>
              <a:t>BoundarY</a:t>
            </a:r>
            <a:r>
              <a:rPr lang="en-US" dirty="0"/>
              <a:t>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400" lvl="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8" y="2180496"/>
            <a:ext cx="5726851" cy="4308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084703"/>
            <a:ext cx="5981324" cy="45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4.3- Numerical and Physical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Debye Length:</a:t>
            </a:r>
          </a:p>
          <a:p>
            <a:r>
              <a:rPr lang="en-US" sz="2200" dirty="0" smtClean="0"/>
              <a:t>Dielectric Relaxation Time </a:t>
            </a:r>
          </a:p>
          <a:p>
            <a:r>
              <a:rPr lang="en-US" sz="2200" dirty="0" smtClean="0"/>
              <a:t>CFL Conditions</a:t>
            </a:r>
          </a:p>
          <a:p>
            <a:pPr lvl="1"/>
            <a:r>
              <a:rPr lang="en-US" sz="2200" dirty="0" smtClean="0"/>
              <a:t>Drift</a:t>
            </a:r>
          </a:p>
          <a:p>
            <a:pPr lvl="1"/>
            <a:r>
              <a:rPr lang="en-US" sz="2200" dirty="0" smtClean="0"/>
              <a:t>Diffusion: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03" y="2605658"/>
            <a:ext cx="1263462" cy="847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03" y="3317752"/>
            <a:ext cx="1031560" cy="583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15" y="4787793"/>
            <a:ext cx="1023564" cy="631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403" y="4076096"/>
            <a:ext cx="1031560" cy="71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448" y="1824057"/>
            <a:ext cx="5698359" cy="48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5- 1-D and 2-d </a:t>
            </a:r>
            <a:r>
              <a:rPr lang="en-US" dirty="0" err="1" smtClean="0"/>
              <a:t>memristor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Current Density:</a:t>
            </a:r>
          </a:p>
          <a:p>
            <a:endParaRPr lang="en-US" dirty="0" smtClean="0"/>
          </a:p>
          <a:p>
            <a:r>
              <a:rPr lang="en-US" dirty="0" smtClean="0"/>
              <a:t>Electric Potential:</a:t>
            </a:r>
          </a:p>
          <a:p>
            <a:endParaRPr lang="en-US" dirty="0" smtClean="0"/>
          </a:p>
          <a:p>
            <a:r>
              <a:rPr lang="en-US" dirty="0" smtClean="0"/>
              <a:t>Electric Field:</a:t>
            </a:r>
          </a:p>
          <a:p>
            <a:endParaRPr lang="en-US" dirty="0" smtClean="0"/>
          </a:p>
          <a:p>
            <a:r>
              <a:rPr lang="en-US" dirty="0" smtClean="0"/>
              <a:t>Drift Current Density: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99" y="2334405"/>
            <a:ext cx="6576401" cy="3215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62" y="2289049"/>
            <a:ext cx="2489441" cy="66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950" y="3021817"/>
            <a:ext cx="1651686" cy="848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746" y="3919047"/>
            <a:ext cx="1518094" cy="732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591" y="4700988"/>
            <a:ext cx="3225587" cy="10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– 1-D </a:t>
            </a:r>
            <a:r>
              <a:rPr lang="en-US" dirty="0" err="1" smtClean="0"/>
              <a:t>Memristor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08" y="1977296"/>
            <a:ext cx="6167791" cy="4603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42" y="2123387"/>
            <a:ext cx="5171009" cy="43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</a:t>
            </a:r>
            <a:r>
              <a:rPr lang="en-US" dirty="0"/>
              <a:t>– 1-D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Simulation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5" y="2006600"/>
            <a:ext cx="5295849" cy="4745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94" y="1930400"/>
            <a:ext cx="5564970" cy="48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5.2- Scaling to Higher densities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66" y="1940778"/>
            <a:ext cx="4499534" cy="4236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92" y="1983123"/>
            <a:ext cx="4574419" cy="41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93" y="2075753"/>
            <a:ext cx="5376314" cy="4041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75754"/>
            <a:ext cx="5230770" cy="40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2180495"/>
            <a:ext cx="4981408" cy="409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65" y="2096207"/>
            <a:ext cx="5202363" cy="41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5.3- 2-D </a:t>
            </a:r>
            <a:r>
              <a:rPr lang="en-US" dirty="0" err="1" smtClean="0"/>
              <a:t>Memristor</a:t>
            </a:r>
            <a:r>
              <a:rPr lang="en-US" dirty="0"/>
              <a:t> </a:t>
            </a:r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119" y="2094770"/>
            <a:ext cx="4550205" cy="4312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094770"/>
            <a:ext cx="5558140" cy="43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89996"/>
            <a:ext cx="5238992" cy="4653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40" y="1950445"/>
            <a:ext cx="5238040" cy="46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an ionic electronic device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Equations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Application of Finite Difference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Memristor</a:t>
            </a:r>
            <a:r>
              <a:rPr lang="en-US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1-D and 2-D </a:t>
            </a:r>
            <a:r>
              <a:rPr lang="en-US" sz="2400" dirty="0" err="1" smtClean="0"/>
              <a:t>Memristor</a:t>
            </a:r>
            <a:r>
              <a:rPr lang="en-US" sz="2400" dirty="0" smtClean="0"/>
              <a:t> 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2-D Simulation vs. 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2-D simulation vs.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4" y="2407850"/>
            <a:ext cx="5504968" cy="288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5" y="5294763"/>
            <a:ext cx="4898415" cy="2971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15" y="5347487"/>
            <a:ext cx="4953000" cy="244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512" y="2425542"/>
            <a:ext cx="6198852" cy="28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</a:t>
            </a:r>
            <a:r>
              <a:rPr lang="en-US" dirty="0" smtClean="0"/>
              <a:t>simulation </a:t>
            </a:r>
            <a:r>
              <a:rPr lang="en-US" dirty="0"/>
              <a:t>vs. experimental </a:t>
            </a:r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1" y="2249487"/>
            <a:ext cx="5655580" cy="3689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18" y="5931539"/>
            <a:ext cx="4523785" cy="33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78" y="2249487"/>
            <a:ext cx="5166456" cy="41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simulation vs. experimental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4" y="2249487"/>
            <a:ext cx="6088743" cy="3647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56" y="2249487"/>
            <a:ext cx="5420769" cy="34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Simulation of an organic </a:t>
            </a:r>
            <a:r>
              <a:rPr lang="en-US" dirty="0" err="1" smtClean="0"/>
              <a:t>memristor</a:t>
            </a:r>
            <a:r>
              <a:rPr lang="en-US" dirty="0" smtClean="0"/>
              <a:t> (Can be extended to other ionic devices)</a:t>
            </a:r>
          </a:p>
          <a:p>
            <a:r>
              <a:rPr lang="en-US" dirty="0" smtClean="0"/>
              <a:t>Density Limiting Mechanism</a:t>
            </a:r>
          </a:p>
          <a:p>
            <a:r>
              <a:rPr lang="en-US" dirty="0" smtClean="0"/>
              <a:t>Density scaling issues, parameter fitting</a:t>
            </a:r>
          </a:p>
          <a:p>
            <a:r>
              <a:rPr lang="en-US" dirty="0" smtClean="0"/>
              <a:t>Additional modeling of hole transport mechanisms</a:t>
            </a:r>
          </a:p>
          <a:p>
            <a:r>
              <a:rPr lang="en-US" dirty="0" smtClean="0"/>
              <a:t>Different Geometries</a:t>
            </a:r>
          </a:p>
          <a:p>
            <a:r>
              <a:rPr lang="en-US" dirty="0" smtClean="0"/>
              <a:t>Further experimental verification</a:t>
            </a:r>
          </a:p>
          <a:p>
            <a:r>
              <a:rPr lang="en-US" dirty="0" smtClean="0"/>
              <a:t>3D Modelling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59" y="1957255"/>
            <a:ext cx="5218280" cy="44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09" y="2330689"/>
            <a:ext cx="5309179" cy="39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1-What </a:t>
            </a:r>
            <a:r>
              <a:rPr lang="en-US" dirty="0"/>
              <a:t>is an ionic electronic device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Electrical behavior determined </a:t>
            </a:r>
            <a:r>
              <a:rPr lang="en-US" sz="2200" dirty="0"/>
              <a:t>by the movement </a:t>
            </a:r>
            <a:r>
              <a:rPr lang="en-US" sz="2200" dirty="0" smtClean="0"/>
              <a:t>of mobile </a:t>
            </a:r>
            <a:r>
              <a:rPr lang="en-US" sz="2200" dirty="0"/>
              <a:t>charged </a:t>
            </a:r>
            <a:r>
              <a:rPr lang="en-US" sz="2200" dirty="0" smtClean="0"/>
              <a:t>particles</a:t>
            </a:r>
          </a:p>
          <a:p>
            <a:r>
              <a:rPr lang="en-US" sz="2200" dirty="0" smtClean="0"/>
              <a:t>Ions</a:t>
            </a:r>
            <a:r>
              <a:rPr lang="en-US" sz="2200" dirty="0"/>
              <a:t>, holes and </a:t>
            </a:r>
            <a:r>
              <a:rPr lang="en-US" sz="2200" dirty="0" smtClean="0"/>
              <a:t>electrons</a:t>
            </a:r>
          </a:p>
          <a:p>
            <a:r>
              <a:rPr lang="en-US" sz="2200" dirty="0"/>
              <a:t>Natural: </a:t>
            </a:r>
            <a:r>
              <a:rPr lang="en-US" sz="2200" dirty="0" smtClean="0"/>
              <a:t>Ionic-channels </a:t>
            </a:r>
            <a:r>
              <a:rPr lang="en-US" sz="2200" dirty="0"/>
              <a:t>in organic </a:t>
            </a:r>
            <a:r>
              <a:rPr lang="en-US" sz="2200" dirty="0" smtClean="0"/>
              <a:t>membranes</a:t>
            </a:r>
          </a:p>
          <a:p>
            <a:r>
              <a:rPr lang="en-US" sz="2200" dirty="0" smtClean="0"/>
              <a:t>Engineered: Non-Volatile Memory, Organic FET, </a:t>
            </a:r>
            <a:r>
              <a:rPr lang="en-US" sz="2200" dirty="0" err="1" smtClean="0"/>
              <a:t>Memristor</a:t>
            </a:r>
            <a:endParaRPr lang="en-US" sz="2200" dirty="0" smtClean="0"/>
          </a:p>
          <a:p>
            <a:r>
              <a:rPr lang="en-US" sz="2200" dirty="0" smtClean="0"/>
              <a:t>Easy to fabricate, low </a:t>
            </a:r>
            <a:r>
              <a:rPr lang="en-US" sz="2200" dirty="0" smtClean="0"/>
              <a:t>operating </a:t>
            </a:r>
            <a:r>
              <a:rPr lang="en-US" sz="2200" dirty="0" smtClean="0"/>
              <a:t>voltage, slow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General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Drift diffusion equation:</a:t>
            </a:r>
          </a:p>
          <a:p>
            <a:endParaRPr lang="en-US" sz="2400" dirty="0" smtClean="0"/>
          </a:p>
          <a:p>
            <a:r>
              <a:rPr lang="en-US" sz="2400" dirty="0" smtClean="0"/>
              <a:t>Continuity Equation:</a:t>
            </a:r>
          </a:p>
          <a:p>
            <a:endParaRPr lang="en-US" sz="2400" dirty="0"/>
          </a:p>
          <a:p>
            <a:r>
              <a:rPr lang="en-US" sz="2400" dirty="0" smtClean="0"/>
              <a:t>Poisson’s </a:t>
            </a:r>
            <a:r>
              <a:rPr lang="en-US" sz="2400" dirty="0" smtClean="0"/>
              <a:t>Equation: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81" y="2674976"/>
            <a:ext cx="3095238" cy="6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81" y="3572028"/>
            <a:ext cx="2285714" cy="8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81" y="4590256"/>
            <a:ext cx="5422466" cy="8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</a:t>
            </a:r>
            <a:r>
              <a:rPr lang="en-US" dirty="0"/>
              <a:t>of Finite </a:t>
            </a:r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99359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First Order Central Difference :</a:t>
            </a:r>
          </a:p>
          <a:p>
            <a:endParaRPr lang="en-US" sz="2400" dirty="0" smtClean="0"/>
          </a:p>
          <a:p>
            <a:r>
              <a:rPr lang="en-US" sz="2400" dirty="0" smtClean="0"/>
              <a:t>Second Order Central Difference:</a:t>
            </a:r>
          </a:p>
          <a:p>
            <a:endParaRPr lang="en-US" sz="2400" dirty="0" smtClean="0"/>
          </a:p>
          <a:p>
            <a:r>
              <a:rPr lang="en-US" sz="2400" dirty="0" smtClean="0"/>
              <a:t>Current Density</a:t>
            </a:r>
          </a:p>
          <a:p>
            <a:endParaRPr lang="en-US" sz="2400" dirty="0" smtClean="0"/>
          </a:p>
          <a:p>
            <a:r>
              <a:rPr lang="en-US" sz="2400" dirty="0" smtClean="0"/>
              <a:t>Continuity</a:t>
            </a:r>
          </a:p>
          <a:p>
            <a:endParaRPr lang="en-US" sz="2400" dirty="0"/>
          </a:p>
          <a:p>
            <a:r>
              <a:rPr lang="en-US" sz="2400" dirty="0" smtClean="0"/>
              <a:t>Poisson’s Equation </a:t>
            </a:r>
            <a:endParaRPr lang="en-US" sz="2400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347" y="2132835"/>
            <a:ext cx="2730368" cy="76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346" y="2922712"/>
            <a:ext cx="3311003" cy="670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347" y="5162559"/>
            <a:ext cx="1983837" cy="400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346" y="3717796"/>
            <a:ext cx="5377788" cy="54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346" y="4293390"/>
            <a:ext cx="5246453" cy="7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3.1- Solution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80" y="1816100"/>
            <a:ext cx="3389646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3.2- Current Limiting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378" y="1864355"/>
            <a:ext cx="2882511" cy="2550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477" y="1864355"/>
            <a:ext cx="3038057" cy="260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23" y="4414760"/>
            <a:ext cx="2808467" cy="2443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309" y="4473968"/>
            <a:ext cx="2622224" cy="2340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Pre calculate the next time step</a:t>
            </a:r>
          </a:p>
          <a:p>
            <a:r>
              <a:rPr lang="en-US" sz="2200" dirty="0" smtClean="0"/>
              <a:t>Check for saturation</a:t>
            </a:r>
          </a:p>
          <a:p>
            <a:pPr lvl="1"/>
            <a:r>
              <a:rPr lang="en-US" sz="2000" dirty="0" smtClean="0"/>
              <a:t>Set influx to zero (saturation)</a:t>
            </a:r>
          </a:p>
          <a:p>
            <a:pPr lvl="1"/>
            <a:r>
              <a:rPr lang="en-US" sz="2000" dirty="0" smtClean="0"/>
              <a:t>Do nothing (no saturation)</a:t>
            </a:r>
          </a:p>
          <a:p>
            <a:r>
              <a:rPr lang="en-US" sz="2200" dirty="0" smtClean="0"/>
              <a:t>Update carrier densities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33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</a:t>
            </a:r>
            <a:r>
              <a:rPr lang="en-US" dirty="0" err="1" smtClean="0"/>
              <a:t>Memristor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Voltage controlled resistor with memory</a:t>
            </a:r>
          </a:p>
          <a:p>
            <a:r>
              <a:rPr lang="en-US" sz="2400" dirty="0" smtClean="0"/>
              <a:t>Equation: M(q(t)) = V(t)/I(t)</a:t>
            </a:r>
          </a:p>
          <a:p>
            <a:r>
              <a:rPr lang="en-US" sz="2400" dirty="0" smtClean="0"/>
              <a:t>2 Distinct types</a:t>
            </a:r>
          </a:p>
          <a:p>
            <a:pPr lvl="1"/>
            <a:r>
              <a:rPr lang="en-US" sz="2400" dirty="0" smtClean="0"/>
              <a:t>Organic: Based on PEDOT:PSS….</a:t>
            </a:r>
          </a:p>
          <a:p>
            <a:pPr lvl="1"/>
            <a:r>
              <a:rPr lang="en-US" sz="2400" dirty="0" smtClean="0"/>
              <a:t>Inorganic: Based on TiO2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42018"/>
            <a:ext cx="5857582" cy="30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 smtClean="0"/>
              <a:t>BoundarY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180496"/>
            <a:ext cx="5632121" cy="4232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13" y="2180496"/>
            <a:ext cx="5635787" cy="43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517</TotalTime>
  <Words>388</Words>
  <Application>Microsoft Office PowerPoint</Application>
  <PresentationFormat>Widescreen</PresentationFormat>
  <Paragraphs>104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Gill Sans MT</vt:lpstr>
      <vt:lpstr>Wingdings 2</vt:lpstr>
      <vt:lpstr>Dividend</vt:lpstr>
      <vt:lpstr>The Drift Diusion Simulation of Coupled Ionic-Electronic Devices</vt:lpstr>
      <vt:lpstr>Overview</vt:lpstr>
      <vt:lpstr>1-What is an ionic electronic device ?</vt:lpstr>
      <vt:lpstr>2- General Equations</vt:lpstr>
      <vt:lpstr>3. Application of Finite Difference</vt:lpstr>
      <vt:lpstr>3.1- Solution Process</vt:lpstr>
      <vt:lpstr>3.2- Current Limiting Mechanism</vt:lpstr>
      <vt:lpstr>4- Memristor</vt:lpstr>
      <vt:lpstr>4.2- BoundarY conditions</vt:lpstr>
      <vt:lpstr>4.2- BoundarY conditions</vt:lpstr>
      <vt:lpstr>4.3- Numerical and Physical Limitations</vt:lpstr>
      <vt:lpstr>5- 1-D and 2-d memristor Simulations</vt:lpstr>
      <vt:lpstr>5.1 – 1-D Memristor Simulation</vt:lpstr>
      <vt:lpstr>5.1 – 1-D Memristor Simulation cont.</vt:lpstr>
      <vt:lpstr>5.2- Scaling to Higher densities</vt:lpstr>
      <vt:lpstr>5.3- 2-D Memristor Simulations</vt:lpstr>
      <vt:lpstr>5.3- 2-D Memristor Simulations</vt:lpstr>
      <vt:lpstr>5.3- 2-D Memristor Simulations</vt:lpstr>
      <vt:lpstr>5.3- 2-D Memristor model cont.</vt:lpstr>
      <vt:lpstr>6. 2-D simulation vs. experimental results</vt:lpstr>
      <vt:lpstr>6. 2-D simulation vs. experimental results Cont.</vt:lpstr>
      <vt:lpstr>6. 2-D simulation vs. experimental results Cont.</vt:lpstr>
      <vt:lpstr>7- Conclusion</vt:lpstr>
      <vt:lpstr>Electric Field</vt:lpstr>
      <vt:lpstr>Percentage Difference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37</cp:revision>
  <dcterms:created xsi:type="dcterms:W3CDTF">2014-02-23T16:22:30Z</dcterms:created>
  <dcterms:modified xsi:type="dcterms:W3CDTF">2014-03-26T15:33:40Z</dcterms:modified>
</cp:coreProperties>
</file>