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5" r:id="rId6"/>
    <p:sldId id="266" r:id="rId7"/>
    <p:sldId id="277" r:id="rId8"/>
    <p:sldId id="261" r:id="rId9"/>
    <p:sldId id="267" r:id="rId10"/>
    <p:sldId id="268" r:id="rId11"/>
    <p:sldId id="269" r:id="rId12"/>
    <p:sldId id="262" r:id="rId13"/>
    <p:sldId id="270" r:id="rId14"/>
    <p:sldId id="271" r:id="rId15"/>
    <p:sldId id="272" r:id="rId16"/>
    <p:sldId id="279" r:id="rId17"/>
    <p:sldId id="280" r:id="rId18"/>
    <p:sldId id="273" r:id="rId19"/>
    <p:sldId id="274" r:id="rId20"/>
    <p:sldId id="263" r:id="rId21"/>
    <p:sldId id="275" r:id="rId22"/>
    <p:sldId id="276" r:id="rId23"/>
    <p:sldId id="264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>
        <p:scale>
          <a:sx n="100" d="100"/>
          <a:sy n="100" d="100"/>
        </p:scale>
        <p:origin x="10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A82BD-B66E-4D80-A70E-2EB0FC0F57F6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8C26D-EBF1-41FC-BA8D-73BC1ABF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25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E,V</a:t>
            </a:r>
            <a:r>
              <a:rPr lang="en-US" baseline="0" dirty="0" smtClean="0"/>
              <a:t> Boundary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0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Potential pulse train: Current Output, Lithium, hole density, </a:t>
            </a:r>
            <a:r>
              <a:rPr lang="en-US" dirty="0" err="1" smtClean="0"/>
              <a:t>Efield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Sinusoid: Current Output, Lithium, perchlorate and hole density, </a:t>
            </a:r>
            <a:r>
              <a:rPr lang="en-US" dirty="0" err="1" smtClean="0"/>
              <a:t>Efield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23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Potential pulse train: Current Output, Lithium, perchlorate and hole density, </a:t>
            </a:r>
            <a:r>
              <a:rPr lang="en-US" dirty="0" err="1" smtClean="0"/>
              <a:t>Efield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35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Sinusoid: Current Output, Lithium, perchlorate and hole density, </a:t>
            </a:r>
            <a:r>
              <a:rPr lang="en-US" dirty="0" err="1" smtClean="0"/>
              <a:t>Efield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8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8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3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5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1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66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Simulation Of an organic </a:t>
            </a:r>
            <a:r>
              <a:rPr lang="en-US" dirty="0" err="1" smtClean="0"/>
              <a:t>memristor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	By: </a:t>
            </a:r>
            <a:r>
              <a:rPr lang="en-US" dirty="0"/>
              <a:t>C</a:t>
            </a:r>
            <a:r>
              <a:rPr lang="en-US" dirty="0" smtClean="0"/>
              <a:t>em </a:t>
            </a:r>
            <a:r>
              <a:rPr lang="en-US" dirty="0" smtClean="0"/>
              <a:t>Bonfil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Current Limiting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3.3- Numerical and Physical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Debye Length:</a:t>
            </a:r>
          </a:p>
          <a:p>
            <a:r>
              <a:rPr lang="en-US" sz="2200" dirty="0" smtClean="0"/>
              <a:t>Dielectric Relaxation Time </a:t>
            </a:r>
            <a:endParaRPr lang="en-US" sz="2200" dirty="0" smtClean="0"/>
          </a:p>
          <a:p>
            <a:r>
              <a:rPr lang="en-US" sz="2200" dirty="0" smtClean="0"/>
              <a:t>CFL Conditions</a:t>
            </a:r>
          </a:p>
          <a:p>
            <a:pPr lvl="1"/>
            <a:r>
              <a:rPr lang="en-US" sz="2200" dirty="0" smtClean="0"/>
              <a:t>Drift</a:t>
            </a:r>
          </a:p>
          <a:p>
            <a:pPr lvl="1"/>
            <a:r>
              <a:rPr lang="en-US" sz="2200" dirty="0" smtClean="0"/>
              <a:t>Diffusion: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1838087"/>
            <a:ext cx="6074738" cy="4893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99" y="6636357"/>
            <a:ext cx="2624985" cy="190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403" y="2605658"/>
            <a:ext cx="1263462" cy="847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403" y="3317752"/>
            <a:ext cx="1031560" cy="5837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7815" y="4787793"/>
            <a:ext cx="1023564" cy="631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9403" y="4076096"/>
            <a:ext cx="1031560" cy="71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4- 1-D and 2-d </a:t>
            </a:r>
            <a:r>
              <a:rPr lang="en-US" dirty="0" err="1" smtClean="0"/>
              <a:t>memristor</a:t>
            </a:r>
            <a:r>
              <a:rPr lang="en-US" dirty="0" smtClean="0"/>
              <a:t>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62" y="1928632"/>
            <a:ext cx="9178438" cy="455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– 1-D </a:t>
            </a:r>
            <a:r>
              <a:rPr lang="en-US" dirty="0" err="1" smtClean="0"/>
              <a:t>Memristor</a:t>
            </a:r>
            <a:r>
              <a:rPr lang="en-US" dirty="0" smtClean="0"/>
              <a:t>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977296"/>
            <a:ext cx="5003800" cy="4603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308" y="1977296"/>
            <a:ext cx="6167791" cy="460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4.1 – 1-D </a:t>
            </a:r>
            <a:r>
              <a:rPr lang="en-US" dirty="0" err="1"/>
              <a:t>Memristor</a:t>
            </a:r>
            <a:r>
              <a:rPr lang="en-US" dirty="0"/>
              <a:t> </a:t>
            </a:r>
            <a:r>
              <a:rPr lang="en-US" dirty="0" smtClean="0"/>
              <a:t>Simulation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35" y="2006600"/>
            <a:ext cx="5295849" cy="4745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94" y="1930400"/>
            <a:ext cx="5564970" cy="489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4.2- Scaling to Higher densities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186" y="2364879"/>
            <a:ext cx="4272426" cy="3212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762" y="5548140"/>
            <a:ext cx="4024888" cy="3106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097" y="2189914"/>
            <a:ext cx="3896930" cy="3668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349" y="2311886"/>
            <a:ext cx="3868748" cy="354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4.3- 2-D </a:t>
            </a:r>
            <a:r>
              <a:rPr lang="en-US" dirty="0" err="1"/>
              <a:t>Memristor</a:t>
            </a:r>
            <a:r>
              <a:rPr lang="en-US" dirty="0"/>
              <a:t> 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97797"/>
            <a:ext cx="5124283" cy="39240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31" y="2075754"/>
            <a:ext cx="5278494" cy="396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4.3- 2-D </a:t>
            </a:r>
            <a:r>
              <a:rPr lang="en-US" dirty="0" err="1"/>
              <a:t>Memristor</a:t>
            </a:r>
            <a:r>
              <a:rPr lang="en-US" dirty="0"/>
              <a:t> 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42" y="2180495"/>
            <a:ext cx="4981408" cy="4097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965" y="2096207"/>
            <a:ext cx="5202363" cy="418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98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4.3- 2-D </a:t>
            </a:r>
            <a:r>
              <a:rPr lang="en-US" dirty="0" err="1" smtClean="0"/>
              <a:t>Memristor</a:t>
            </a:r>
            <a:r>
              <a:rPr lang="en-US" dirty="0"/>
              <a:t> </a:t>
            </a:r>
            <a:r>
              <a:rPr lang="en-US" dirty="0" smtClean="0"/>
              <a:t>Simulations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2119" y="2094770"/>
            <a:ext cx="4550205" cy="4312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81" y="2094770"/>
            <a:ext cx="5858800" cy="428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4.3- 2-D </a:t>
            </a:r>
            <a:r>
              <a:rPr lang="en-US" dirty="0" err="1"/>
              <a:t>Memristor</a:t>
            </a:r>
            <a:r>
              <a:rPr lang="en-US" dirty="0"/>
              <a:t> </a:t>
            </a:r>
            <a:r>
              <a:rPr lang="en-US" dirty="0" smtClean="0"/>
              <a:t>model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989996"/>
            <a:ext cx="5238992" cy="4653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040" y="1950445"/>
            <a:ext cx="5238040" cy="46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is a </a:t>
            </a:r>
            <a:r>
              <a:rPr lang="en-US" sz="2400" dirty="0" err="1" smtClean="0"/>
              <a:t>memristor</a:t>
            </a:r>
            <a:r>
              <a:rPr lang="en-US" sz="2400" dirty="0" smtClean="0"/>
              <a:t>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Organic </a:t>
            </a:r>
            <a:r>
              <a:rPr lang="en-US" sz="2400" dirty="0" err="1" smtClean="0"/>
              <a:t>Memristor</a:t>
            </a:r>
            <a:r>
              <a:rPr lang="en-US" sz="2400" dirty="0" smtClean="0"/>
              <a:t> Modelling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Application of Finite Difference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1-D and 2-D </a:t>
            </a:r>
            <a:r>
              <a:rPr lang="en-US" sz="2400" dirty="0" err="1" smtClean="0"/>
              <a:t>Memristor</a:t>
            </a:r>
            <a:r>
              <a:rPr lang="en-US" sz="2400" dirty="0" smtClean="0"/>
              <a:t> Simulations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2-D Simulation vs. Experimental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2-D simulation vs.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22" y="2001718"/>
            <a:ext cx="6390786" cy="33514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23" y="5353171"/>
            <a:ext cx="4898415" cy="2971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428" y="1950687"/>
            <a:ext cx="5237201" cy="4050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401" y="6004349"/>
            <a:ext cx="4953000" cy="2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2-D </a:t>
            </a:r>
            <a:r>
              <a:rPr lang="en-US" dirty="0" smtClean="0"/>
              <a:t>simulation </a:t>
            </a:r>
            <a:r>
              <a:rPr lang="en-US" dirty="0"/>
              <a:t>vs. experimental </a:t>
            </a:r>
            <a:r>
              <a:rPr lang="en-US" dirty="0" smtClean="0"/>
              <a:t>results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21" y="2249487"/>
            <a:ext cx="5655580" cy="36897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18" y="5931539"/>
            <a:ext cx="4523785" cy="3360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178" y="2249487"/>
            <a:ext cx="5166456" cy="41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2-D simulation vs. experimental results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74" y="2249487"/>
            <a:ext cx="6088743" cy="3647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557" y="2249487"/>
            <a:ext cx="5152386" cy="36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Simulation of an organic </a:t>
            </a:r>
            <a:r>
              <a:rPr lang="en-US" dirty="0" err="1" smtClean="0"/>
              <a:t>memristor</a:t>
            </a:r>
            <a:r>
              <a:rPr lang="en-US" dirty="0" smtClean="0"/>
              <a:t> (</a:t>
            </a:r>
            <a:r>
              <a:rPr lang="en-US" dirty="0" smtClean="0"/>
              <a:t>Can be extended to other ionic devices)</a:t>
            </a:r>
          </a:p>
          <a:p>
            <a:r>
              <a:rPr lang="en-US" dirty="0" smtClean="0"/>
              <a:t>Density Limiting Mechanism</a:t>
            </a:r>
          </a:p>
          <a:p>
            <a:r>
              <a:rPr lang="en-US" dirty="0" smtClean="0"/>
              <a:t>Density scaling issues, parameter fitting</a:t>
            </a:r>
          </a:p>
          <a:p>
            <a:r>
              <a:rPr lang="en-US" dirty="0" smtClean="0"/>
              <a:t>Additional modeling of hole transport mechanisms</a:t>
            </a:r>
          </a:p>
          <a:p>
            <a:r>
              <a:rPr lang="en-US" dirty="0" smtClean="0"/>
              <a:t>Different Geometries</a:t>
            </a:r>
          </a:p>
          <a:p>
            <a:r>
              <a:rPr lang="en-US" dirty="0" smtClean="0"/>
              <a:t>Further experimental verification</a:t>
            </a:r>
          </a:p>
          <a:p>
            <a:r>
              <a:rPr lang="en-US" dirty="0" smtClean="0"/>
              <a:t>3D Modelling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859" y="1957255"/>
            <a:ext cx="5218280" cy="446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3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1-What </a:t>
            </a:r>
            <a:r>
              <a:rPr lang="en-US" dirty="0"/>
              <a:t>is a </a:t>
            </a:r>
            <a:r>
              <a:rPr lang="en-US" dirty="0" err="1"/>
              <a:t>memristor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Voltage controlled resistor with memory</a:t>
            </a:r>
          </a:p>
          <a:p>
            <a:r>
              <a:rPr lang="en-US" sz="2400" dirty="0" smtClean="0"/>
              <a:t>Equation: M(q(t)) = V(t)/I(t)</a:t>
            </a:r>
          </a:p>
          <a:p>
            <a:r>
              <a:rPr lang="en-US" sz="2400" dirty="0" smtClean="0"/>
              <a:t>2 Distinct types</a:t>
            </a:r>
          </a:p>
          <a:p>
            <a:pPr lvl="1"/>
            <a:r>
              <a:rPr lang="en-US" sz="2400" dirty="0" smtClean="0"/>
              <a:t>Organic: Based on </a:t>
            </a:r>
            <a:r>
              <a:rPr lang="en-US" sz="2400" dirty="0" smtClean="0"/>
              <a:t>PEDOT:PSS….</a:t>
            </a:r>
            <a:endParaRPr lang="en-US" sz="2400" dirty="0" smtClean="0"/>
          </a:p>
          <a:p>
            <a:pPr lvl="1"/>
            <a:r>
              <a:rPr lang="en-US" sz="2400" dirty="0" smtClean="0"/>
              <a:t>Inorganic: Based on </a:t>
            </a:r>
            <a:r>
              <a:rPr lang="en-US" sz="2400" dirty="0" smtClean="0"/>
              <a:t>TiO2 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936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5414"/>
            <a:ext cx="9905998" cy="1478570"/>
          </a:xfrm>
        </p:spPr>
        <p:txBody>
          <a:bodyPr/>
          <a:lstStyle/>
          <a:p>
            <a:r>
              <a:rPr lang="en-US" dirty="0" smtClean="0"/>
              <a:t>2. Organic </a:t>
            </a:r>
            <a:r>
              <a:rPr lang="en-US" dirty="0" err="1" smtClean="0"/>
              <a:t>Memristor</a:t>
            </a:r>
            <a:r>
              <a:rPr lang="en-US" dirty="0" smtClean="0"/>
              <a:t>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0" y="1930206"/>
            <a:ext cx="5987567" cy="450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2.1- General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Drift diffusion </a:t>
            </a:r>
            <a:r>
              <a:rPr lang="en-US" sz="2400" dirty="0" smtClean="0"/>
              <a:t>equation: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Continuity Equation:</a:t>
            </a:r>
          </a:p>
          <a:p>
            <a:endParaRPr lang="en-US" sz="2400" dirty="0"/>
          </a:p>
          <a:p>
            <a:r>
              <a:rPr lang="en-US" sz="2400" dirty="0" err="1" smtClean="0"/>
              <a:t>Poissons</a:t>
            </a:r>
            <a:r>
              <a:rPr lang="en-US" sz="2400" dirty="0" smtClean="0"/>
              <a:t> Equation: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381" y="2674976"/>
            <a:ext cx="3095238" cy="619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381" y="3572028"/>
            <a:ext cx="2285714" cy="89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381" y="4745270"/>
            <a:ext cx="512380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</a:t>
            </a:r>
            <a:r>
              <a:rPr lang="en-US" dirty="0" err="1" smtClean="0"/>
              <a:t>BoundarY</a:t>
            </a:r>
            <a:r>
              <a:rPr lang="en-US" dirty="0" smtClean="0"/>
              <a:t>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2180496"/>
            <a:ext cx="5632121" cy="4232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313" y="2180496"/>
            <a:ext cx="5635787" cy="430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</a:t>
            </a:r>
            <a:r>
              <a:rPr lang="en-US" dirty="0" err="1"/>
              <a:t>BoundarY</a:t>
            </a:r>
            <a:r>
              <a:rPr lang="en-US" dirty="0"/>
              <a:t>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400" lvl="8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8" y="2180496"/>
            <a:ext cx="5726851" cy="430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6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Application </a:t>
            </a:r>
            <a:r>
              <a:rPr lang="en-US" dirty="0"/>
              <a:t>of Finite </a:t>
            </a:r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99359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First Order Central Difference :</a:t>
            </a:r>
          </a:p>
          <a:p>
            <a:endParaRPr lang="en-US" sz="2400" dirty="0" smtClean="0"/>
          </a:p>
          <a:p>
            <a:r>
              <a:rPr lang="en-US" sz="2400" dirty="0" smtClean="0"/>
              <a:t>Second Order Central Difference:</a:t>
            </a:r>
          </a:p>
          <a:p>
            <a:endParaRPr lang="en-US" sz="2400" dirty="0" smtClean="0"/>
          </a:p>
          <a:p>
            <a:r>
              <a:rPr lang="en-US" sz="2400" dirty="0" smtClean="0"/>
              <a:t>Current Density</a:t>
            </a:r>
          </a:p>
          <a:p>
            <a:endParaRPr lang="en-US" sz="2400" dirty="0" smtClean="0"/>
          </a:p>
          <a:p>
            <a:r>
              <a:rPr lang="en-US" sz="2400" dirty="0" smtClean="0"/>
              <a:t>Continuity</a:t>
            </a:r>
          </a:p>
          <a:p>
            <a:endParaRPr lang="en-US" sz="2400" dirty="0"/>
          </a:p>
          <a:p>
            <a:r>
              <a:rPr lang="en-US" sz="2400" dirty="0" smtClean="0"/>
              <a:t>Poisson’s Equation </a:t>
            </a:r>
            <a:endParaRPr lang="en-US" sz="2400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347" y="2132835"/>
            <a:ext cx="2730368" cy="760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346" y="2922712"/>
            <a:ext cx="3311003" cy="670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347" y="5162559"/>
            <a:ext cx="1983837" cy="400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346" y="3717796"/>
            <a:ext cx="5377788" cy="546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5346" y="4293390"/>
            <a:ext cx="5246453" cy="74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3.1- Solution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380" y="1816100"/>
            <a:ext cx="3389646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441</TotalTime>
  <Words>307</Words>
  <Application>Microsoft Office PowerPoint</Application>
  <PresentationFormat>Widescreen</PresentationFormat>
  <Paragraphs>85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Gill Sans MT</vt:lpstr>
      <vt:lpstr>Wingdings 2</vt:lpstr>
      <vt:lpstr>Dividend</vt:lpstr>
      <vt:lpstr>Simulation Of an organic memristor</vt:lpstr>
      <vt:lpstr>Overview</vt:lpstr>
      <vt:lpstr>1-What is a memristor ?</vt:lpstr>
      <vt:lpstr>2. Organic Memristor Modelling</vt:lpstr>
      <vt:lpstr>2.1- General Equations</vt:lpstr>
      <vt:lpstr>2.2 BoundarY conditions</vt:lpstr>
      <vt:lpstr>2.2 BoundarY conditions</vt:lpstr>
      <vt:lpstr>3. Application of Finite Difference</vt:lpstr>
      <vt:lpstr>3.1- Solution Process</vt:lpstr>
      <vt:lpstr>3.2 Current Limiting Mechanism</vt:lpstr>
      <vt:lpstr>3.3- Numerical and Physical Limitations</vt:lpstr>
      <vt:lpstr>4- 1-D and 2-d memristor Simulations</vt:lpstr>
      <vt:lpstr>4.1 – 1-D Memristor Simulation</vt:lpstr>
      <vt:lpstr>4.1 – 1-D Memristor Simulation cont.</vt:lpstr>
      <vt:lpstr>4.2- Scaling to Higher densities</vt:lpstr>
      <vt:lpstr>4.3- 2-D Memristor Simulations</vt:lpstr>
      <vt:lpstr>4.3- 2-D Memristor Simulations</vt:lpstr>
      <vt:lpstr>4.3- 2-D Memristor Simulations</vt:lpstr>
      <vt:lpstr>4.3- 2-D Memristor model cont.</vt:lpstr>
      <vt:lpstr>5. 2-D simulation vs. experimental results</vt:lpstr>
      <vt:lpstr>5. 2-D simulation vs. experimental results Cont.</vt:lpstr>
      <vt:lpstr>5. 2-D simulation vs. experimental results Cont.</vt:lpstr>
      <vt:lpstr>6- 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Cem Bonfil</dc:creator>
  <cp:lastModifiedBy>Cem Bonfil</cp:lastModifiedBy>
  <cp:revision>22</cp:revision>
  <dcterms:created xsi:type="dcterms:W3CDTF">2014-02-23T16:22:30Z</dcterms:created>
  <dcterms:modified xsi:type="dcterms:W3CDTF">2014-03-04T16:07:32Z</dcterms:modified>
</cp:coreProperties>
</file>