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28"/>
  </p:notesMasterIdLst>
  <p:sldIdLst>
    <p:sldId id="256" r:id="rId2"/>
    <p:sldId id="257" r:id="rId3"/>
    <p:sldId id="282" r:id="rId4"/>
    <p:sldId id="265" r:id="rId5"/>
    <p:sldId id="261" r:id="rId6"/>
    <p:sldId id="267" r:id="rId7"/>
    <p:sldId id="258" r:id="rId8"/>
    <p:sldId id="268" r:id="rId9"/>
    <p:sldId id="266" r:id="rId10"/>
    <p:sldId id="277" r:id="rId11"/>
    <p:sldId id="262" r:id="rId12"/>
    <p:sldId id="270" r:id="rId13"/>
    <p:sldId id="271" r:id="rId14"/>
    <p:sldId id="279" r:id="rId15"/>
    <p:sldId id="273" r:id="rId16"/>
    <p:sldId id="274" r:id="rId17"/>
    <p:sldId id="263" r:id="rId18"/>
    <p:sldId id="275" r:id="rId19"/>
    <p:sldId id="264" r:id="rId20"/>
    <p:sldId id="284" r:id="rId21"/>
    <p:sldId id="276" r:id="rId22"/>
    <p:sldId id="283" r:id="rId23"/>
    <p:sldId id="272" r:id="rId24"/>
    <p:sldId id="278" r:id="rId25"/>
    <p:sldId id="281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7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A82BD-B66E-4D80-A70E-2EB0FC0F57F6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8C26D-EBF1-41FC-BA8D-73BC1ABF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73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E,V</a:t>
            </a:r>
            <a:r>
              <a:rPr lang="en-US" baseline="0" dirty="0" smtClean="0"/>
              <a:t> Boundary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C26D-EBF1-41FC-BA8D-73BC1ABF57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0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Potential pulse train: Current Output, Lithium, hole density, </a:t>
            </a:r>
            <a:r>
              <a:rPr lang="en-US" dirty="0" err="1" smtClean="0"/>
              <a:t>Efield</a:t>
            </a:r>
            <a:r>
              <a:rPr lang="en-US" dirty="0" smtClean="0"/>
              <a:t>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C26D-EBF1-41FC-BA8D-73BC1ABF57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91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C26D-EBF1-41FC-BA8D-73BC1ABF57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23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Potential pulse train: Current Output, Lithium, perchlorate and hole density, </a:t>
            </a:r>
            <a:r>
              <a:rPr lang="en-US" dirty="0" err="1" smtClean="0"/>
              <a:t>Efield</a:t>
            </a:r>
            <a:r>
              <a:rPr lang="en-US" dirty="0" smtClean="0"/>
              <a:t>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C26D-EBF1-41FC-BA8D-73BC1ABF57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35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C26D-EBF1-41FC-BA8D-73BC1ABF57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83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A6AEE6-DAD3-407D-9B77-68B03FA581D4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8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AEE6-DAD3-407D-9B77-68B03FA581D4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0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A6AEE6-DAD3-407D-9B77-68B03FA581D4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3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AEE6-DAD3-407D-9B77-68B03FA581D4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4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A6AEE6-DAD3-407D-9B77-68B03FA581D4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8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AEE6-DAD3-407D-9B77-68B03FA581D4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0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AEE6-DAD3-407D-9B77-68B03FA581D4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9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AEE6-DAD3-407D-9B77-68B03FA581D4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7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AEE6-DAD3-407D-9B77-68B03FA581D4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8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A6AEE6-DAD3-407D-9B77-68B03FA581D4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0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AEE6-DAD3-407D-9B77-68B03FA581D4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6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CA6AEE6-DAD3-407D-9B77-68B03FA581D4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711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The Drift </a:t>
            </a:r>
            <a:r>
              <a:rPr lang="en-US" dirty="0" smtClean="0"/>
              <a:t>Diffusion </a:t>
            </a:r>
            <a:r>
              <a:rPr lang="en-US" dirty="0"/>
              <a:t>Simulation of Coupled</a:t>
            </a:r>
            <a:br>
              <a:rPr lang="en-US" dirty="0"/>
            </a:br>
            <a:r>
              <a:rPr lang="en-US" dirty="0"/>
              <a:t>Ionic-Electronic Devices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	By: </a:t>
            </a:r>
            <a:r>
              <a:rPr lang="en-US" dirty="0"/>
              <a:t>C</a:t>
            </a:r>
            <a:r>
              <a:rPr lang="en-US" dirty="0" smtClean="0"/>
              <a:t>em Bonfil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1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4.2- </a:t>
            </a:r>
            <a:r>
              <a:rPr lang="en-US" dirty="0" err="1"/>
              <a:t>BoundarY</a:t>
            </a:r>
            <a:r>
              <a:rPr lang="en-US" dirty="0"/>
              <a:t> conditions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2122"/>
          <a:stretch/>
        </p:blipFill>
        <p:spPr>
          <a:xfrm>
            <a:off x="276862" y="2492622"/>
            <a:ext cx="4295138" cy="28398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13888"/>
          <a:stretch/>
        </p:blipFill>
        <p:spPr>
          <a:xfrm>
            <a:off x="4571999" y="2420778"/>
            <a:ext cx="4485993" cy="29207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7458" y="5332491"/>
            <a:ext cx="439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10: Boundary condition for holes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64047" y="5341545"/>
            <a:ext cx="439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11: Boundary condition for electric potential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6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5- 1-D and 2-d </a:t>
            </a:r>
            <a:r>
              <a:rPr lang="en-US" dirty="0" err="1" smtClean="0"/>
              <a:t>memristor</a:t>
            </a:r>
            <a:r>
              <a:rPr lang="en-US" dirty="0" smtClean="0"/>
              <a:t>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Diffusion Current :</a:t>
            </a:r>
          </a:p>
          <a:p>
            <a:endParaRPr lang="en-US" dirty="0" smtClean="0"/>
          </a:p>
          <a:p>
            <a:r>
              <a:rPr lang="en-US" dirty="0" smtClean="0"/>
              <a:t>Electric Potential:</a:t>
            </a:r>
          </a:p>
          <a:p>
            <a:endParaRPr lang="en-US" dirty="0" smtClean="0"/>
          </a:p>
          <a:p>
            <a:r>
              <a:rPr lang="en-US" dirty="0" smtClean="0"/>
              <a:t>Electric Field:</a:t>
            </a:r>
          </a:p>
          <a:p>
            <a:endParaRPr lang="en-US" dirty="0" smtClean="0"/>
          </a:p>
          <a:p>
            <a:r>
              <a:rPr lang="en-US" dirty="0" smtClean="0"/>
              <a:t>Drift Current: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3099"/>
          <a:stretch/>
        </p:blipFill>
        <p:spPr>
          <a:xfrm>
            <a:off x="4405037" y="2795562"/>
            <a:ext cx="4738963" cy="17817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708" y="2425013"/>
            <a:ext cx="1867081" cy="495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018" y="3124401"/>
            <a:ext cx="1238765" cy="6361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708" y="3951956"/>
            <a:ext cx="1138571" cy="5496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4848" y="4693044"/>
            <a:ext cx="2419190" cy="8188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43498" y="4578572"/>
            <a:ext cx="325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12: 1-D </a:t>
            </a:r>
            <a:r>
              <a:rPr lang="en-US" dirty="0" err="1" smtClean="0"/>
              <a:t>Memristor</a:t>
            </a:r>
            <a:r>
              <a:rPr lang="en-US" dirty="0" smtClean="0"/>
              <a:t>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46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5.1 – 1-D </a:t>
            </a:r>
            <a:r>
              <a:rPr lang="en-US" dirty="0" err="1" smtClean="0"/>
              <a:t>Memristor</a:t>
            </a:r>
            <a:r>
              <a:rPr lang="en-US" dirty="0" smtClean="0"/>
              <a:t> Simulation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2284"/>
          <a:stretch/>
        </p:blipFill>
        <p:spPr>
          <a:xfrm>
            <a:off x="4356232" y="2340222"/>
            <a:ext cx="4625843" cy="30284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10288"/>
          <a:stretch/>
        </p:blipFill>
        <p:spPr>
          <a:xfrm>
            <a:off x="353807" y="2449791"/>
            <a:ext cx="3878257" cy="29008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4277" y="5251010"/>
            <a:ext cx="363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13: Current density over time for a potential pulse train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6702" y="5251009"/>
            <a:ext cx="363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14: Lithium and hole density distribution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46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5.1 </a:t>
            </a:r>
            <a:r>
              <a:rPr lang="en-US" dirty="0"/>
              <a:t>– 1-D </a:t>
            </a:r>
            <a:r>
              <a:rPr lang="en-US" dirty="0" err="1"/>
              <a:t>Memristor</a:t>
            </a:r>
            <a:r>
              <a:rPr lang="en-US" dirty="0"/>
              <a:t> </a:t>
            </a:r>
            <a:r>
              <a:rPr lang="en-US" dirty="0" smtClean="0"/>
              <a:t>Simulation cont.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9684"/>
          <a:stretch/>
        </p:blipFill>
        <p:spPr>
          <a:xfrm>
            <a:off x="269291" y="2228003"/>
            <a:ext cx="4260735" cy="3448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9829"/>
          <a:stretch/>
        </p:blipFill>
        <p:spPr>
          <a:xfrm>
            <a:off x="4599160" y="2185075"/>
            <a:ext cx="4410434" cy="35005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5513" y="5685576"/>
            <a:ext cx="410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15: Normalized current vs. applied potential at different frequencies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38989" y="5676523"/>
            <a:ext cx="363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16:  Hole density distribution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5.3- </a:t>
            </a:r>
            <a:r>
              <a:rPr lang="en-US" dirty="0"/>
              <a:t>2-D </a:t>
            </a:r>
            <a:r>
              <a:rPr lang="en-US" dirty="0" err="1"/>
              <a:t>Memristor</a:t>
            </a:r>
            <a:r>
              <a:rPr lang="en-US" dirty="0"/>
              <a:t> Simulations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0071" b="9098"/>
          <a:stretch/>
        </p:blipFill>
        <p:spPr>
          <a:xfrm>
            <a:off x="4314773" y="2228002"/>
            <a:ext cx="4609697" cy="35028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8417" b="7605"/>
          <a:stretch/>
        </p:blipFill>
        <p:spPr>
          <a:xfrm>
            <a:off x="0" y="2228003"/>
            <a:ext cx="4590107" cy="35780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9075" y="5730842"/>
            <a:ext cx="3631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17: </a:t>
            </a:r>
            <a:r>
              <a:rPr lang="en-US" dirty="0"/>
              <a:t>Hole distribution at steady state for different PEDOT:PSS thicknesses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93848" y="5726377"/>
            <a:ext cx="3631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18: Lithium </a:t>
            </a:r>
            <a:r>
              <a:rPr lang="en-US" dirty="0"/>
              <a:t>distribution at steady state for different PEDOT:PSS thicknesses</a:t>
            </a:r>
          </a:p>
        </p:txBody>
      </p:sp>
    </p:spTree>
    <p:extLst>
      <p:ext uri="{BB962C8B-B14F-4D97-AF65-F5344CB8AC3E}">
        <p14:creationId xmlns:p14="http://schemas.microsoft.com/office/powerpoint/2010/main" val="62796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5.3- 2-D </a:t>
            </a:r>
            <a:r>
              <a:rPr lang="en-US" dirty="0" err="1" smtClean="0"/>
              <a:t>Memristor</a:t>
            </a:r>
            <a:r>
              <a:rPr lang="en-US" dirty="0"/>
              <a:t> </a:t>
            </a:r>
            <a:r>
              <a:rPr lang="en-US" dirty="0" smtClean="0"/>
              <a:t>Simulations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2078"/>
          <a:stretch/>
        </p:blipFill>
        <p:spPr>
          <a:xfrm>
            <a:off x="4407219" y="1908709"/>
            <a:ext cx="4456124" cy="37134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8004" r="6426" b="10216"/>
          <a:stretch/>
        </p:blipFill>
        <p:spPr>
          <a:xfrm>
            <a:off x="139594" y="2028189"/>
            <a:ext cx="4267625" cy="34745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9222" y="5436940"/>
            <a:ext cx="363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19: Current density over time for a potential pulse train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19303" y="5436942"/>
            <a:ext cx="363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20: Lithium and hole density distribution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0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5.3- </a:t>
            </a:r>
            <a:r>
              <a:rPr lang="en-US" dirty="0"/>
              <a:t>2-D </a:t>
            </a:r>
            <a:r>
              <a:rPr lang="en-US" dirty="0" err="1"/>
              <a:t>Memristor</a:t>
            </a:r>
            <a:r>
              <a:rPr lang="en-US" dirty="0"/>
              <a:t> </a:t>
            </a:r>
            <a:r>
              <a:rPr lang="en-US" dirty="0" smtClean="0"/>
              <a:t>model cont.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2458"/>
          <a:stretch/>
        </p:blipFill>
        <p:spPr>
          <a:xfrm>
            <a:off x="191450" y="2159624"/>
            <a:ext cx="4450964" cy="34608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5399" b="12096"/>
          <a:stretch/>
        </p:blipFill>
        <p:spPr>
          <a:xfrm>
            <a:off x="4642414" y="2159624"/>
            <a:ext cx="4085127" cy="34008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5513" y="5695166"/>
            <a:ext cx="410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21: Normalized current vs. applied potential at different frequencies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38989" y="5686113"/>
            <a:ext cx="363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22: Lithium density distribution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6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 2-D simulation vs. experimental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967"/>
          <a:stretch/>
        </p:blipFill>
        <p:spPr>
          <a:xfrm>
            <a:off x="198408" y="2663139"/>
            <a:ext cx="4128726" cy="21442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134" y="2676407"/>
            <a:ext cx="4649139" cy="21519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0534" y="498625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Figure 23: Experimental results for various applied potentials at 1.0 Hz (Courtesy of Eduardo Barrera*)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0" y="5007190"/>
            <a:ext cx="44042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Figure 24: Simulation results for various applied potentials at 0.5 Hz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0033" y="6283105"/>
            <a:ext cx="81300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*Eduardo Barrera Ramirez, Characterization of a PEDOT:PSS Electrolytic Device Using an </a:t>
            </a:r>
            <a:r>
              <a:rPr lang="en-US" sz="1300" i="1" dirty="0" smtClean="0"/>
              <a:t>in situ </a:t>
            </a:r>
            <a:r>
              <a:rPr lang="en-US" sz="1300" dirty="0" err="1" smtClean="0"/>
              <a:t>Spectroelectrochemical</a:t>
            </a:r>
            <a:r>
              <a:rPr lang="en-US" sz="1300" dirty="0" smtClean="0"/>
              <a:t> Technique, Master’s Thesis, 2013 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08973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 </a:t>
            </a:r>
            <a:r>
              <a:rPr lang="en-US" dirty="0"/>
              <a:t>2-D </a:t>
            </a:r>
            <a:r>
              <a:rPr lang="en-US" dirty="0" smtClean="0"/>
              <a:t>simulation </a:t>
            </a:r>
            <a:r>
              <a:rPr lang="en-US" dirty="0"/>
              <a:t>vs. experimental </a:t>
            </a:r>
            <a:r>
              <a:rPr lang="en-US" dirty="0" smtClean="0"/>
              <a:t>results Cont.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64" y="2354243"/>
            <a:ext cx="4661413" cy="30411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11745"/>
          <a:stretch/>
        </p:blipFill>
        <p:spPr>
          <a:xfrm>
            <a:off x="4822877" y="2354243"/>
            <a:ext cx="4218095" cy="30252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0033" y="5395357"/>
            <a:ext cx="44042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Figure 25: </a:t>
            </a:r>
            <a:r>
              <a:rPr lang="en-US" dirty="0"/>
              <a:t>Measured I-V curve at different frequencies (Courtesy of Eduardo </a:t>
            </a:r>
            <a:r>
              <a:rPr lang="en-US" dirty="0" smtClean="0"/>
              <a:t>Barrera*)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71439" y="5395357"/>
            <a:ext cx="40695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Figure 26: Measured </a:t>
            </a:r>
            <a:r>
              <a:rPr lang="en-US" dirty="0"/>
              <a:t>I-V curve at different </a:t>
            </a:r>
            <a:r>
              <a:rPr lang="en-US" dirty="0" smtClean="0"/>
              <a:t>frequencies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0033" y="6283105"/>
            <a:ext cx="81300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*Eduardo Barrera Ramirez, Characterization of a PEDOT:PSS Electrolytic Device Using an </a:t>
            </a:r>
            <a:r>
              <a:rPr lang="en-US" sz="1300" i="1" dirty="0" smtClean="0"/>
              <a:t>in situ </a:t>
            </a:r>
            <a:r>
              <a:rPr lang="en-US" sz="1300" dirty="0" err="1" smtClean="0"/>
              <a:t>Spectroelectrochemical</a:t>
            </a:r>
            <a:r>
              <a:rPr lang="en-US" sz="1300" dirty="0" smtClean="0"/>
              <a:t> Technique, Master’s Thesis, 2013 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178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-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487310"/>
            <a:ext cx="7989752" cy="363079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500" dirty="0" smtClean="0"/>
          </a:p>
          <a:p>
            <a:endParaRPr lang="en-US" sz="1500" dirty="0" smtClean="0"/>
          </a:p>
          <a:p>
            <a:endParaRPr lang="en-US" sz="1500" dirty="0"/>
          </a:p>
          <a:p>
            <a:r>
              <a:rPr lang="en-US" sz="1500" dirty="0" smtClean="0"/>
              <a:t>Accomplishments</a:t>
            </a:r>
          </a:p>
          <a:p>
            <a:pPr lvl="1"/>
            <a:r>
              <a:rPr lang="en-US" sz="1500" dirty="0" smtClean="0"/>
              <a:t>Simulation of an ionic electronic device</a:t>
            </a:r>
          </a:p>
          <a:p>
            <a:pPr lvl="1"/>
            <a:r>
              <a:rPr lang="en-US" sz="1500" dirty="0" smtClean="0"/>
              <a:t>Saturation Mechanism</a:t>
            </a:r>
          </a:p>
          <a:p>
            <a:pPr lvl="1"/>
            <a:r>
              <a:rPr lang="en-US" sz="1500" dirty="0" smtClean="0"/>
              <a:t>Experimental Verification</a:t>
            </a:r>
          </a:p>
          <a:p>
            <a:endParaRPr lang="en-US" sz="1500" dirty="0" smtClean="0"/>
          </a:p>
          <a:p>
            <a:r>
              <a:rPr lang="en-US" sz="1500" dirty="0" smtClean="0"/>
              <a:t>Future Work</a:t>
            </a:r>
          </a:p>
          <a:p>
            <a:pPr lvl="1"/>
            <a:r>
              <a:rPr lang="en-US" sz="1500" dirty="0" smtClean="0"/>
              <a:t>Parameter fitting for 1-D and 2-D</a:t>
            </a:r>
          </a:p>
          <a:p>
            <a:pPr lvl="1"/>
            <a:r>
              <a:rPr lang="en-US" sz="1500" dirty="0" smtClean="0"/>
              <a:t>Additional modeling of carrier transport mechanisms</a:t>
            </a:r>
          </a:p>
          <a:p>
            <a:pPr lvl="1"/>
            <a:r>
              <a:rPr lang="en-US" sz="1500" dirty="0" smtClean="0"/>
              <a:t>Different Geometries</a:t>
            </a:r>
          </a:p>
          <a:p>
            <a:pPr lvl="1"/>
            <a:r>
              <a:rPr lang="en-US" sz="1500" dirty="0" smtClean="0"/>
              <a:t>Further experimental verification</a:t>
            </a:r>
          </a:p>
          <a:p>
            <a:endParaRPr lang="en-US" sz="1500" dirty="0" smtClean="0"/>
          </a:p>
          <a:p>
            <a:endParaRPr lang="en-US" sz="1500" dirty="0" smtClean="0"/>
          </a:p>
          <a:p>
            <a:endParaRPr lang="en-US" sz="1500" dirty="0" smtClean="0"/>
          </a:p>
          <a:p>
            <a:endParaRPr lang="en-US" sz="1500" dirty="0" smtClean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33426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What is an ionic electronic device 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General Equations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Application of Finite Difference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Memristor</a:t>
            </a:r>
            <a:r>
              <a:rPr lang="en-US" sz="18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1-D and 2-D </a:t>
            </a:r>
            <a:r>
              <a:rPr lang="en-US" sz="1800" dirty="0" err="1"/>
              <a:t>Memristor</a:t>
            </a:r>
            <a:r>
              <a:rPr lang="en-US" sz="1800" dirty="0"/>
              <a:t> Simulations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2-D Simulation vs. Experimental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5.3- </a:t>
            </a:r>
            <a:r>
              <a:rPr lang="en-US" dirty="0"/>
              <a:t>2-D </a:t>
            </a:r>
            <a:r>
              <a:rPr lang="en-US" dirty="0" err="1"/>
              <a:t>Memristor</a:t>
            </a:r>
            <a:r>
              <a:rPr lang="en-US" dirty="0"/>
              <a:t> Simulations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0628" b="18785"/>
          <a:stretch/>
        </p:blipFill>
        <p:spPr>
          <a:xfrm>
            <a:off x="119448" y="2347925"/>
            <a:ext cx="4614984" cy="3449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764" r="8703" b="12345"/>
          <a:stretch/>
        </p:blipFill>
        <p:spPr>
          <a:xfrm>
            <a:off x="4734432" y="2259952"/>
            <a:ext cx="4298256" cy="36255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9075" y="5730842"/>
            <a:ext cx="3631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18: Perchlorate </a:t>
            </a:r>
            <a:r>
              <a:rPr lang="en-US" dirty="0"/>
              <a:t>distribution at steady state for different PEDOT:PSS thicknesses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4432" y="5797560"/>
            <a:ext cx="3631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19: Electric field strength </a:t>
            </a:r>
            <a:r>
              <a:rPr lang="en-US" dirty="0"/>
              <a:t>distribution at steady state for different PEDOT:PSS thicknesses</a:t>
            </a:r>
          </a:p>
        </p:txBody>
      </p:sp>
    </p:spTree>
    <p:extLst>
      <p:ext uri="{BB962C8B-B14F-4D97-AF65-F5344CB8AC3E}">
        <p14:creationId xmlns:p14="http://schemas.microsoft.com/office/powerpoint/2010/main" val="175853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 </a:t>
            </a:r>
            <a:r>
              <a:rPr lang="en-US" dirty="0"/>
              <a:t>2-D simulation vs. experimental results Cont.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6604"/>
          <a:stretch/>
        </p:blipFill>
        <p:spPr>
          <a:xfrm>
            <a:off x="9511" y="2480990"/>
            <a:ext cx="4804152" cy="23998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9210" r="5279" b="11813"/>
          <a:stretch/>
        </p:blipFill>
        <p:spPr>
          <a:xfrm>
            <a:off x="4813663" y="2417616"/>
            <a:ext cx="4040626" cy="26302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1663" y="494418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Figure 28: Experimental </a:t>
            </a:r>
            <a:r>
              <a:rPr lang="en-US" dirty="0"/>
              <a:t>results for accumulation of lithium inside PEDOT:PSS (Courtesy of Eduardo </a:t>
            </a:r>
            <a:r>
              <a:rPr lang="en-US" dirty="0" smtClean="0"/>
              <a:t>Barrera*)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40962" y="49446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Figure 29: Simulation </a:t>
            </a:r>
            <a:r>
              <a:rPr lang="en-US" dirty="0"/>
              <a:t>results for accumulation of lithium inside </a:t>
            </a:r>
            <a:r>
              <a:rPr lang="en-US" dirty="0" smtClean="0"/>
              <a:t>PEDOT:PSS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0033" y="6283105"/>
            <a:ext cx="81300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*Eduardo Barrera Ramirez, Characterization of a PEDOT:PSS Electrolytic Device Using an </a:t>
            </a:r>
            <a:r>
              <a:rPr lang="en-US" sz="1300" i="1" dirty="0" smtClean="0"/>
              <a:t>in situ </a:t>
            </a:r>
            <a:r>
              <a:rPr lang="en-US" sz="1300" dirty="0" err="1" smtClean="0"/>
              <a:t>Spectroelectrochemical</a:t>
            </a:r>
            <a:r>
              <a:rPr lang="en-US" sz="1300" dirty="0" smtClean="0"/>
              <a:t> Technique, Master’s Thesis, 2013 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51381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4.3- Numerical and Physical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Debye Length:</a:t>
            </a:r>
          </a:p>
          <a:p>
            <a:r>
              <a:rPr lang="en-US" dirty="0"/>
              <a:t>Dielectric Relaxation </a:t>
            </a:r>
            <a:r>
              <a:rPr lang="en-US" dirty="0" smtClean="0"/>
              <a:t>Time: </a:t>
            </a:r>
            <a:endParaRPr lang="en-US" dirty="0"/>
          </a:p>
          <a:p>
            <a:r>
              <a:rPr lang="en-US" dirty="0"/>
              <a:t>CFL Conditions</a:t>
            </a:r>
          </a:p>
          <a:p>
            <a:pPr lvl="1"/>
            <a:r>
              <a:rPr lang="en-US" sz="1800" dirty="0"/>
              <a:t>Drift</a:t>
            </a:r>
          </a:p>
          <a:p>
            <a:pPr lvl="1"/>
            <a:r>
              <a:rPr lang="en-US" sz="1800" dirty="0"/>
              <a:t>Diffusion: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460" y="2787266"/>
            <a:ext cx="947597" cy="6357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165" y="3449696"/>
            <a:ext cx="773670" cy="4378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460" y="4679648"/>
            <a:ext cx="767673" cy="4737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7843" y="4167214"/>
            <a:ext cx="773670" cy="533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22127" y="5703683"/>
            <a:ext cx="4321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11: Spatial and temporal requirements for a simulation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5664" y="2228003"/>
            <a:ext cx="4385502" cy="347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1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5.2- Scaling to Higher densities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2082"/>
          <a:stretch/>
        </p:blipFill>
        <p:spPr>
          <a:xfrm>
            <a:off x="4701039" y="2224755"/>
            <a:ext cx="4017448" cy="33253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10476"/>
          <a:stretch/>
        </p:blipFill>
        <p:spPr>
          <a:xfrm>
            <a:off x="238103" y="2290272"/>
            <a:ext cx="3971758" cy="32598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1192" y="5550141"/>
            <a:ext cx="363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17: Normalized hole densities at steady state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8989" y="5550141"/>
            <a:ext cx="363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18: Normalized current densities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2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9838"/>
          <a:stretch/>
        </p:blipFill>
        <p:spPr>
          <a:xfrm>
            <a:off x="2615144" y="2325192"/>
            <a:ext cx="3913710" cy="301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34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Percentage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057" y="2605267"/>
            <a:ext cx="3981884" cy="299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37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4334404" y="2274267"/>
            <a:ext cx="3123213" cy="1842378"/>
            <a:chOff x="4334404" y="2274267"/>
            <a:chExt cx="3123213" cy="1842378"/>
          </a:xfrm>
        </p:grpSpPr>
        <p:grpSp>
          <p:nvGrpSpPr>
            <p:cNvPr id="150" name="Group 149"/>
            <p:cNvGrpSpPr/>
            <p:nvPr/>
          </p:nvGrpSpPr>
          <p:grpSpPr>
            <a:xfrm>
              <a:off x="4334404" y="2274267"/>
              <a:ext cx="3123213" cy="1842378"/>
              <a:chOff x="4334404" y="2274267"/>
              <a:chExt cx="3123213" cy="184237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088048" y="2562129"/>
                <a:ext cx="1276538" cy="62469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tint val="66000"/>
                  <a:satMod val="1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088048" y="3186820"/>
                <a:ext cx="1276538" cy="53415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364586" y="3186820"/>
                <a:ext cx="389299" cy="53415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753885" y="3186820"/>
                <a:ext cx="271603" cy="53415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10800000">
                <a:off x="4698749" y="3186820"/>
                <a:ext cx="389299" cy="53415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10800000">
                <a:off x="4427145" y="3186820"/>
                <a:ext cx="271603" cy="53415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872714" y="327450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5995726" y="327450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121804" y="327310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244816" y="3273106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872714" y="341420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995726" y="341420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121804" y="3412806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6244816" y="3412806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872714" y="357930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995726" y="357930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121804" y="3577906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44816" y="3577906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388272" y="327310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511284" y="327310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629407" y="327310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5752419" y="327310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5388272" y="341280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511284" y="341280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5629407" y="341280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5752419" y="341280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5388272" y="357790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5511284" y="357790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5629407" y="357790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5752419" y="357790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5142074" y="327793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5265086" y="327793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2074" y="341763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265086" y="341763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5142074" y="358273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5265086" y="358273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867485" y="2628346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5990497" y="2628346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6116575" y="26269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6239587" y="26269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5867485" y="2768046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5990497" y="2768046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6116575" y="27666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6239587" y="27666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5867485" y="2933146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5990497" y="2933146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6116575" y="29317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6239587" y="29317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5867485" y="3072846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5990497" y="3072846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6116575" y="30714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239587" y="30714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5383043" y="26269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5506055" y="26269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5624178" y="26269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5747190" y="26269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5383043" y="27666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5506055" y="27666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5624178" y="27666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5747190" y="27666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5383043" y="29317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5506055" y="29317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5624178" y="29317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747190" y="29317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5383043" y="30714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5506055" y="30714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5624178" y="30714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5747190" y="30714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5136845" y="2631780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5259857" y="2631780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5136845" y="2771480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5259857" y="2771480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5136845" y="2936580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5259857" y="2936580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5136845" y="3076280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5259857" y="3076280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4793585" y="32674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4916597" y="32674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4793585" y="34071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4916597" y="34071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4793585" y="35722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4916597" y="35722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6452010" y="32674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6575022" y="32674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6452010" y="34071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6575022" y="34071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6452010" y="35722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6575022" y="35722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7" name="Straight Arrow Connector 136"/>
              <p:cNvCxnSpPr/>
              <p:nvPr/>
            </p:nvCxnSpPr>
            <p:spPr>
              <a:xfrm flipV="1">
                <a:off x="4916597" y="3802305"/>
                <a:ext cx="1658425" cy="127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/>
              <p:cNvSpPr txBox="1"/>
              <p:nvPr/>
            </p:nvSpPr>
            <p:spPr>
              <a:xfrm>
                <a:off x="5053807" y="3793480"/>
                <a:ext cx="167307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Hole Flow</a:t>
                </a:r>
                <a:endParaRPr lang="en-US" sz="1500" dirty="0"/>
              </a:p>
            </p:txBody>
          </p:sp>
          <p:cxnSp>
            <p:nvCxnSpPr>
              <p:cNvPr id="140" name="Straight Arrow Connector 139"/>
              <p:cNvCxnSpPr/>
              <p:nvPr/>
            </p:nvCxnSpPr>
            <p:spPr>
              <a:xfrm>
                <a:off x="6156662" y="2946840"/>
                <a:ext cx="10237" cy="3505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TextBox 142"/>
              <p:cNvSpPr txBox="1"/>
              <p:nvPr/>
            </p:nvSpPr>
            <p:spPr>
              <a:xfrm>
                <a:off x="5752692" y="2739683"/>
                <a:ext cx="167307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Lithium Flow</a:t>
                </a:r>
                <a:endParaRPr lang="en-US" sz="1100" b="1" dirty="0"/>
              </a:p>
            </p:txBody>
          </p:sp>
          <p:cxnSp>
            <p:nvCxnSpPr>
              <p:cNvPr id="145" name="Straight Arrow Connector 144"/>
              <p:cNvCxnSpPr>
                <a:stCxn id="124" idx="2"/>
              </p:cNvCxnSpPr>
              <p:nvPr/>
            </p:nvCxnSpPr>
            <p:spPr>
              <a:xfrm flipH="1" flipV="1">
                <a:off x="4659067" y="2954610"/>
                <a:ext cx="134518" cy="3357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/>
              <p:nvPr/>
            </p:nvCxnSpPr>
            <p:spPr>
              <a:xfrm flipV="1">
                <a:off x="6257775" y="2562128"/>
                <a:ext cx="487294" cy="876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TextBox 147"/>
              <p:cNvSpPr txBox="1"/>
              <p:nvPr/>
            </p:nvSpPr>
            <p:spPr>
              <a:xfrm>
                <a:off x="4334404" y="2766651"/>
                <a:ext cx="908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Holes (p)</a:t>
                </a:r>
                <a:endParaRPr lang="en-US" sz="1200" dirty="0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6162149" y="2274267"/>
                <a:ext cx="12954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Lithium Ions (Li)</a:t>
                </a:r>
                <a:endParaRPr lang="en-US" sz="1200" dirty="0"/>
              </a:p>
            </p:txBody>
          </p:sp>
        </p:grpSp>
        <p:sp>
          <p:nvSpPr>
            <p:cNvPr id="151" name="TextBox 150"/>
            <p:cNvSpPr txBox="1"/>
            <p:nvPr/>
          </p:nvSpPr>
          <p:spPr>
            <a:xfrm rot="16200000">
              <a:off x="4238861" y="3273570"/>
              <a:ext cx="617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Metal</a:t>
              </a:r>
              <a:endParaRPr lang="en-US" sz="1200" dirty="0"/>
            </a:p>
          </p:txBody>
        </p:sp>
        <p:sp>
          <p:nvSpPr>
            <p:cNvPr id="152" name="TextBox 151"/>
            <p:cNvSpPr txBox="1"/>
            <p:nvPr/>
          </p:nvSpPr>
          <p:spPr>
            <a:xfrm rot="16200000">
              <a:off x="6573533" y="3246487"/>
              <a:ext cx="617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Metal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03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1-What </a:t>
            </a:r>
            <a:r>
              <a:rPr lang="en-US" dirty="0"/>
              <a:t>is an ionic electronic device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694605"/>
            <a:ext cx="7989752" cy="3630795"/>
          </a:xfrm>
        </p:spPr>
        <p:txBody>
          <a:bodyPr/>
          <a:lstStyle/>
          <a:p>
            <a:r>
              <a:rPr lang="en-US" sz="1650" dirty="0"/>
              <a:t>Electrical behavior determined by the movement of mobile charged particles</a:t>
            </a:r>
          </a:p>
          <a:p>
            <a:r>
              <a:rPr lang="en-US" sz="1650" dirty="0"/>
              <a:t>Ions, holes and electrons</a:t>
            </a:r>
          </a:p>
          <a:p>
            <a:r>
              <a:rPr lang="en-US" sz="1650" dirty="0"/>
              <a:t>Natural: Ionic-channels in organic membranes</a:t>
            </a:r>
          </a:p>
          <a:p>
            <a:r>
              <a:rPr lang="en-US" sz="1650" dirty="0"/>
              <a:t>Engineered: Non-Volatile Memory, Organic FET, </a:t>
            </a:r>
            <a:r>
              <a:rPr lang="en-US" sz="1650" dirty="0" err="1"/>
              <a:t>Memristor</a:t>
            </a:r>
            <a:endParaRPr lang="en-US" sz="1650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14400" y="4041880"/>
            <a:ext cx="3123213" cy="1842378"/>
            <a:chOff x="4334404" y="2274267"/>
            <a:chExt cx="3123213" cy="1842378"/>
          </a:xfrm>
        </p:grpSpPr>
        <p:sp>
          <p:nvSpPr>
            <p:cNvPr id="5" name="Rectangle 4"/>
            <p:cNvSpPr/>
            <p:nvPr/>
          </p:nvSpPr>
          <p:spPr>
            <a:xfrm>
              <a:off x="5088048" y="2562129"/>
              <a:ext cx="1276538" cy="624691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tint val="66000"/>
                <a:satMod val="1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088048" y="3186820"/>
              <a:ext cx="1276538" cy="5341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364586" y="3186820"/>
              <a:ext cx="389299" cy="5341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753885" y="3186820"/>
              <a:ext cx="271603" cy="5341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10800000">
              <a:off x="4698749" y="3186820"/>
              <a:ext cx="389299" cy="5341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0800000">
              <a:off x="4427145" y="3186820"/>
              <a:ext cx="271603" cy="5341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872714" y="327450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995726" y="327450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121804" y="327310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244816" y="327310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872714" y="341420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995726" y="341420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121804" y="341280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244816" y="341280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72714" y="357930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995726" y="357930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121804" y="357790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244816" y="357790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388272" y="327310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511284" y="327310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629407" y="327310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752419" y="327310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388272" y="341280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511284" y="341280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629407" y="341280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752419" y="341280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88272" y="357790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511284" y="357790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29407" y="357790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752419" y="357790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142074" y="3277935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265086" y="3277935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142074" y="3417635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265086" y="3417635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2074" y="3582735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265086" y="3582735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867485" y="262834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990497" y="262834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116575" y="262695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239587" y="262695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867485" y="276804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990497" y="276804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116575" y="276665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6239587" y="276665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867485" y="293314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990497" y="293314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116575" y="293175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239587" y="293175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867485" y="307284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990497" y="307284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6116575" y="307145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239587" y="307145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383043" y="262695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506055" y="262695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624178" y="262695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747190" y="262695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383043" y="276665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506055" y="276665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624178" y="276665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747190" y="276665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383043" y="293175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506055" y="293175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624178" y="293175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747190" y="293175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383043" y="307145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506055" y="307145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624178" y="307145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747190" y="307145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136845" y="263178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259857" y="263178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136845" y="277148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259857" y="277148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5136845" y="293658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259857" y="293658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5136845" y="307628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5259857" y="307628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793585" y="326746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916597" y="326746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4793585" y="340716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4916597" y="340716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793585" y="357226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4916597" y="357226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452010" y="326746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575022" y="326746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452010" y="340716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6575022" y="340716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6452010" y="357226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6575022" y="357226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4916597" y="3802305"/>
              <a:ext cx="1658425" cy="12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5053807" y="3793480"/>
              <a:ext cx="167307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Hole Flow</a:t>
              </a:r>
              <a:endParaRPr lang="en-US" sz="1500" dirty="0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>
              <a:off x="6156662" y="2946840"/>
              <a:ext cx="10237" cy="3505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5752692" y="2739683"/>
              <a:ext cx="16730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Lithium Flow</a:t>
              </a:r>
              <a:endParaRPr lang="en-US" sz="1100" b="1" dirty="0"/>
            </a:p>
          </p:txBody>
        </p:sp>
        <p:cxnSp>
          <p:nvCxnSpPr>
            <p:cNvPr id="97" name="Straight Arrow Connector 96"/>
            <p:cNvCxnSpPr>
              <a:stCxn id="81" idx="2"/>
            </p:cNvCxnSpPr>
            <p:nvPr/>
          </p:nvCxnSpPr>
          <p:spPr>
            <a:xfrm flipH="1" flipV="1">
              <a:off x="4659067" y="2954610"/>
              <a:ext cx="134518" cy="3357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6257775" y="2562128"/>
              <a:ext cx="487294" cy="87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4334404" y="2766651"/>
              <a:ext cx="908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Holes (p)</a:t>
              </a:r>
              <a:endParaRPr lang="en-US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162149" y="2274267"/>
              <a:ext cx="12954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Lithium Ions (Li)</a:t>
              </a:r>
              <a:endParaRPr lang="en-US" sz="1200" dirty="0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4476774" y="5834721"/>
            <a:ext cx="305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1- 2-D Cross section of a </a:t>
            </a:r>
            <a:r>
              <a:rPr lang="en-US" dirty="0" err="1" smtClean="0"/>
              <a:t>memristor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50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General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Drift diffusion equation:</a:t>
            </a:r>
          </a:p>
          <a:p>
            <a:endParaRPr lang="en-US" sz="1800" dirty="0"/>
          </a:p>
          <a:p>
            <a:r>
              <a:rPr lang="en-US" sz="1800" dirty="0"/>
              <a:t>Continuity Equation:</a:t>
            </a:r>
          </a:p>
          <a:p>
            <a:endParaRPr lang="en-US" sz="1800" dirty="0"/>
          </a:p>
          <a:p>
            <a:r>
              <a:rPr lang="en-US" sz="1800" dirty="0"/>
              <a:t>Poisson’s Equation: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786" y="3014799"/>
            <a:ext cx="2321429" cy="464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786" y="3707685"/>
            <a:ext cx="1714286" cy="671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0786" y="4580599"/>
            <a:ext cx="4066850" cy="60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Application </a:t>
            </a:r>
            <a:r>
              <a:rPr lang="en-US" dirty="0"/>
              <a:t>of Finite </a:t>
            </a:r>
            <a:r>
              <a:rPr lang="en-US" dirty="0" smtClean="0"/>
              <a:t>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920" y="2544365"/>
            <a:ext cx="7452640" cy="3738740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sz="2200" dirty="0" smtClean="0"/>
          </a:p>
          <a:p>
            <a:r>
              <a:rPr lang="en-US" sz="2200" dirty="0"/>
              <a:t>First Order Central Difference :</a:t>
            </a:r>
          </a:p>
          <a:p>
            <a:endParaRPr lang="en-US" sz="2200" dirty="0"/>
          </a:p>
          <a:p>
            <a:r>
              <a:rPr lang="en-US" sz="2200" dirty="0"/>
              <a:t>Second Order Central Difference:</a:t>
            </a:r>
          </a:p>
          <a:p>
            <a:endParaRPr lang="en-US" sz="2200" dirty="0"/>
          </a:p>
          <a:p>
            <a:r>
              <a:rPr lang="en-US" sz="2200" dirty="0"/>
              <a:t>Current Density</a:t>
            </a:r>
          </a:p>
          <a:p>
            <a:endParaRPr lang="en-US" sz="2200" dirty="0"/>
          </a:p>
          <a:p>
            <a:r>
              <a:rPr lang="en-US" sz="2200" dirty="0" smtClean="0"/>
              <a:t>Continuity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 smtClean="0"/>
              <a:t>Poisson’s </a:t>
            </a:r>
            <a:r>
              <a:rPr lang="en-US" sz="2200" dirty="0"/>
              <a:t>Equation </a:t>
            </a:r>
          </a:p>
          <a:p>
            <a:pPr marL="342900" lvl="1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904" y="2467146"/>
            <a:ext cx="2047776" cy="570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904" y="3050564"/>
            <a:ext cx="2483252" cy="502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572" y="5309228"/>
            <a:ext cx="1487878" cy="3006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9009" y="3631559"/>
            <a:ext cx="4033341" cy="4095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7904" y="4151383"/>
            <a:ext cx="3934840" cy="5598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7904" y="4705496"/>
            <a:ext cx="1427092" cy="51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4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3.1- Solution Process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01640" y="6240297"/>
            <a:ext cx="693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2: Finite Difference Drift Diffusion Solver Flowchart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794" y="1863985"/>
            <a:ext cx="2968547" cy="437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4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 </a:t>
            </a:r>
            <a:r>
              <a:rPr lang="en-US" dirty="0" err="1" smtClean="0"/>
              <a:t>Memristor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55987"/>
            <a:ext cx="7989752" cy="363079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Charge </a:t>
            </a:r>
            <a:r>
              <a:rPr lang="en-US" sz="1800" dirty="0"/>
              <a:t>controlled resistor with memory</a:t>
            </a:r>
          </a:p>
          <a:p>
            <a:r>
              <a:rPr lang="en-US" sz="1800" dirty="0"/>
              <a:t>Equation: M(q(t)) = V(t)/I(t</a:t>
            </a:r>
            <a:r>
              <a:rPr lang="en-US" sz="1800" dirty="0" smtClean="0"/>
              <a:t>)</a:t>
            </a:r>
          </a:p>
          <a:p>
            <a:endParaRPr lang="en-US" dirty="0"/>
          </a:p>
          <a:p>
            <a:endParaRPr lang="en-US" sz="1800" dirty="0" smtClean="0"/>
          </a:p>
          <a:p>
            <a:endParaRPr lang="en-US" dirty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68" r="3647" b="36427"/>
          <a:stretch/>
        </p:blipFill>
        <p:spPr>
          <a:xfrm>
            <a:off x="4576068" y="3152193"/>
            <a:ext cx="4146487" cy="14383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36150" y="4590574"/>
            <a:ext cx="4626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4: An organic </a:t>
            </a:r>
            <a:r>
              <a:rPr lang="en-US" dirty="0" err="1" smtClean="0"/>
              <a:t>memristor</a:t>
            </a:r>
            <a:r>
              <a:rPr lang="en-US" dirty="0" smtClean="0"/>
              <a:t> with electrolyte and PEDOT:PSS (not to scale)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897065" y="3536586"/>
            <a:ext cx="3123213" cy="1842378"/>
            <a:chOff x="4334404" y="2274267"/>
            <a:chExt cx="3123213" cy="1842378"/>
          </a:xfrm>
        </p:grpSpPr>
        <p:grpSp>
          <p:nvGrpSpPr>
            <p:cNvPr id="104" name="Group 103"/>
            <p:cNvGrpSpPr/>
            <p:nvPr/>
          </p:nvGrpSpPr>
          <p:grpSpPr>
            <a:xfrm>
              <a:off x="4334404" y="2274267"/>
              <a:ext cx="3123213" cy="1842378"/>
              <a:chOff x="4334404" y="2274267"/>
              <a:chExt cx="3123213" cy="1842378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5088048" y="2562129"/>
                <a:ext cx="1276538" cy="62469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tint val="66000"/>
                  <a:satMod val="1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5088048" y="3186820"/>
                <a:ext cx="1276538" cy="53415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6364586" y="3186820"/>
                <a:ext cx="389299" cy="53415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6753885" y="3186820"/>
                <a:ext cx="271603" cy="53415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 rot="10800000">
                <a:off x="4698749" y="3186820"/>
                <a:ext cx="389299" cy="53415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rot="10800000">
                <a:off x="4427145" y="3186820"/>
                <a:ext cx="271603" cy="53415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5872714" y="327450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5995726" y="327450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6121804" y="327310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6244816" y="3273106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5872714" y="341420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5995726" y="341420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6121804" y="3412806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6244816" y="3412806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5872714" y="357930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5995726" y="357930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6121804" y="3577906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6244816" y="3577906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5388272" y="327310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5511284" y="327310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5629407" y="327310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5752419" y="327310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5388272" y="341280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5511284" y="341280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5629407" y="341280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5752419" y="341280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5388272" y="357790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5511284" y="357790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5629407" y="357790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5752419" y="357790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5142074" y="327793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5265086" y="327793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5142074" y="341763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5265086" y="341763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5142074" y="358273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5265086" y="358273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5867485" y="2628346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5990497" y="2628346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6116575" y="26269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6239587" y="26269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5867485" y="2768046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5990497" y="2768046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6116575" y="27666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239587" y="27666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5867485" y="2933146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5990497" y="2933146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6116575" y="29317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6239587" y="29317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5867485" y="3072846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5990497" y="3072846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6116575" y="30714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239587" y="30714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5383043" y="26269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5506055" y="26269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5624178" y="26269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5747190" y="26269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5383043" y="27666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5506055" y="27666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5624178" y="27666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5747190" y="27666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5383043" y="29317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5506055" y="29317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5624178" y="29317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5747190" y="29317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5383043" y="30714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5506055" y="30714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5624178" y="30714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5747190" y="307145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5136845" y="2631780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5259857" y="2631780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5136845" y="2771480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5259857" y="2771480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5136845" y="2936580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5259857" y="2936580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5136845" y="3076280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5259857" y="3076280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4793585" y="32674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4916597" y="32674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4793585" y="34071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4916597" y="34071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4793585" y="35722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4916597" y="35722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6452010" y="32674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575022" y="32674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6452010" y="34071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6575022" y="34071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6452010" y="35722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6575022" y="35722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5" name="Straight Arrow Connector 194"/>
              <p:cNvCxnSpPr/>
              <p:nvPr/>
            </p:nvCxnSpPr>
            <p:spPr>
              <a:xfrm flipV="1">
                <a:off x="4916597" y="3802305"/>
                <a:ext cx="1658425" cy="127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TextBox 195"/>
              <p:cNvSpPr txBox="1"/>
              <p:nvPr/>
            </p:nvSpPr>
            <p:spPr>
              <a:xfrm>
                <a:off x="5053807" y="3793480"/>
                <a:ext cx="167307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Hole Flow</a:t>
                </a:r>
                <a:endParaRPr lang="en-US" sz="1500" dirty="0"/>
              </a:p>
            </p:txBody>
          </p:sp>
          <p:cxnSp>
            <p:nvCxnSpPr>
              <p:cNvPr id="197" name="Straight Arrow Connector 196"/>
              <p:cNvCxnSpPr/>
              <p:nvPr/>
            </p:nvCxnSpPr>
            <p:spPr>
              <a:xfrm>
                <a:off x="6156662" y="2946840"/>
                <a:ext cx="10237" cy="3505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TextBox 197"/>
              <p:cNvSpPr txBox="1"/>
              <p:nvPr/>
            </p:nvSpPr>
            <p:spPr>
              <a:xfrm>
                <a:off x="5752692" y="2739683"/>
                <a:ext cx="167307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Lithium Flow</a:t>
                </a:r>
                <a:endParaRPr lang="en-US" sz="1100" b="1" dirty="0"/>
              </a:p>
            </p:txBody>
          </p:sp>
          <p:cxnSp>
            <p:nvCxnSpPr>
              <p:cNvPr id="199" name="Straight Arrow Connector 198"/>
              <p:cNvCxnSpPr>
                <a:stCxn id="183" idx="2"/>
              </p:cNvCxnSpPr>
              <p:nvPr/>
            </p:nvCxnSpPr>
            <p:spPr>
              <a:xfrm flipH="1" flipV="1">
                <a:off x="4659067" y="2954610"/>
                <a:ext cx="134518" cy="3357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flipV="1">
                <a:off x="6257775" y="2562128"/>
                <a:ext cx="487294" cy="876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TextBox 200"/>
              <p:cNvSpPr txBox="1"/>
              <p:nvPr/>
            </p:nvSpPr>
            <p:spPr>
              <a:xfrm>
                <a:off x="4334404" y="2766651"/>
                <a:ext cx="908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Holes (p)</a:t>
                </a:r>
                <a:endParaRPr lang="en-US" sz="1200" dirty="0"/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6162149" y="2274267"/>
                <a:ext cx="12954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Lithium Ions (Li)</a:t>
                </a:r>
                <a:endParaRPr lang="en-US" sz="1200" dirty="0"/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 rot="16200000">
              <a:off x="4238861" y="3273570"/>
              <a:ext cx="617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Metal</a:t>
              </a:r>
              <a:endParaRPr lang="en-US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 rot="16200000">
              <a:off x="6573533" y="3246487"/>
              <a:ext cx="617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Metal</a:t>
              </a:r>
              <a:endParaRPr lang="en-US" sz="1200" dirty="0"/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682298" y="5375528"/>
            <a:ext cx="305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3- 2-D Cross section of a </a:t>
            </a:r>
            <a:r>
              <a:rPr lang="en-US" dirty="0" err="1" smtClean="0"/>
              <a:t>memristor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1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4.1- Density Limiting Mechanism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10" b="11555"/>
          <a:stretch/>
        </p:blipFill>
        <p:spPr>
          <a:xfrm>
            <a:off x="3693813" y="2174772"/>
            <a:ext cx="2116248" cy="16917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974" b="12173"/>
          <a:stretch/>
        </p:blipFill>
        <p:spPr>
          <a:xfrm>
            <a:off x="6303808" y="2174772"/>
            <a:ext cx="2188008" cy="1718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110" b="12587"/>
          <a:stretch/>
        </p:blipFill>
        <p:spPr>
          <a:xfrm>
            <a:off x="3693812" y="4331283"/>
            <a:ext cx="2116249" cy="16440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2200" b="10414"/>
          <a:stretch/>
        </p:blipFill>
        <p:spPr>
          <a:xfrm>
            <a:off x="6391746" y="4331283"/>
            <a:ext cx="2012133" cy="1644866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75924" y="2255516"/>
            <a:ext cx="8400288" cy="393533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50" dirty="0"/>
              <a:t>Pre calculate the next time step</a:t>
            </a:r>
          </a:p>
          <a:p>
            <a:r>
              <a:rPr lang="en-US" sz="1650" dirty="0"/>
              <a:t>Check for saturation</a:t>
            </a:r>
          </a:p>
          <a:p>
            <a:pPr lvl="1"/>
            <a:r>
              <a:rPr lang="en-US" sz="1500" dirty="0"/>
              <a:t>Set influx to zero (saturation)</a:t>
            </a:r>
          </a:p>
          <a:p>
            <a:pPr lvl="1"/>
            <a:r>
              <a:rPr lang="en-US" sz="1500" dirty="0"/>
              <a:t>Do nothing (no saturation)</a:t>
            </a:r>
          </a:p>
          <a:p>
            <a:r>
              <a:rPr lang="en-US" sz="1650" dirty="0"/>
              <a:t>Update carrier densities</a:t>
            </a:r>
          </a:p>
          <a:p>
            <a:endParaRPr lang="en-US" sz="1650" dirty="0"/>
          </a:p>
        </p:txBody>
      </p:sp>
      <p:sp>
        <p:nvSpPr>
          <p:cNvPr id="3" name="TextBox 2"/>
          <p:cNvSpPr txBox="1"/>
          <p:nvPr/>
        </p:nvSpPr>
        <p:spPr>
          <a:xfrm>
            <a:off x="3534245" y="3894464"/>
            <a:ext cx="2435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Figure 4: Initial particle density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180121" y="3915407"/>
            <a:ext cx="243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Figure 5: Density accumulation (right wall) 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693811" y="5990858"/>
            <a:ext cx="243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Figure 6: Density accumulation (left </a:t>
            </a:r>
            <a:r>
              <a:rPr lang="en-US" sz="1400" dirty="0"/>
              <a:t>wall)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35011" y="5990858"/>
            <a:ext cx="243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Figure 7: Density accumulation over time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6339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4.2- </a:t>
            </a:r>
            <a:r>
              <a:rPr lang="en-US" dirty="0" err="1" smtClean="0"/>
              <a:t>BoundarY</a:t>
            </a:r>
            <a:r>
              <a:rPr lang="en-US" dirty="0" smtClean="0"/>
              <a:t> conditions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9959"/>
          <a:stretch/>
        </p:blipFill>
        <p:spPr>
          <a:xfrm>
            <a:off x="257175" y="2492623"/>
            <a:ext cx="4224091" cy="2857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1398"/>
          <a:stretch/>
        </p:blipFill>
        <p:spPr>
          <a:xfrm>
            <a:off x="4659985" y="2492623"/>
            <a:ext cx="4226840" cy="28579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14949" y="5350597"/>
            <a:ext cx="427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9: Boundary condition for perchlorate 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1005" y="5350597"/>
            <a:ext cx="439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8: Boundary condition for lithium 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9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1649</TotalTime>
  <Words>789</Words>
  <Application>Microsoft Office PowerPoint</Application>
  <PresentationFormat>On-screen Show (4:3)</PresentationFormat>
  <Paragraphs>157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Gill Sans MT</vt:lpstr>
      <vt:lpstr>Wingdings 2</vt:lpstr>
      <vt:lpstr>Dividend</vt:lpstr>
      <vt:lpstr>The Drift Diffusion Simulation of Coupled Ionic-Electronic Devices</vt:lpstr>
      <vt:lpstr>Overview</vt:lpstr>
      <vt:lpstr>1-What is an ionic electronic device ?</vt:lpstr>
      <vt:lpstr>2- General Equations</vt:lpstr>
      <vt:lpstr>3. Application of Finite Difference</vt:lpstr>
      <vt:lpstr>3.1- Solution Process</vt:lpstr>
      <vt:lpstr>4- Memristor</vt:lpstr>
      <vt:lpstr>4.1- Density Limiting Mechanism</vt:lpstr>
      <vt:lpstr>4.2- BoundarY conditions</vt:lpstr>
      <vt:lpstr>4.2- BoundarY conditions</vt:lpstr>
      <vt:lpstr>5- 1-D and 2-d memristor Simulations</vt:lpstr>
      <vt:lpstr>5.1 – 1-D Memristor Simulation</vt:lpstr>
      <vt:lpstr>5.1 – 1-D Memristor Simulation cont.</vt:lpstr>
      <vt:lpstr>5.3- 2-D Memristor Simulations</vt:lpstr>
      <vt:lpstr>5.3- 2-D Memristor Simulations</vt:lpstr>
      <vt:lpstr>5.3- 2-D Memristor model cont.</vt:lpstr>
      <vt:lpstr>6. 2-D simulation vs. experimental results</vt:lpstr>
      <vt:lpstr>6. 2-D simulation vs. experimental results Cont.</vt:lpstr>
      <vt:lpstr>7- Conclusion</vt:lpstr>
      <vt:lpstr>5.3- 2-D Memristor Simulations</vt:lpstr>
      <vt:lpstr>6. 2-D simulation vs. experimental results Cont.</vt:lpstr>
      <vt:lpstr>4.3- Numerical and Physical Limitations</vt:lpstr>
      <vt:lpstr>5.2- Scaling to Higher densities</vt:lpstr>
      <vt:lpstr>Electric Field</vt:lpstr>
      <vt:lpstr>Percentage Difference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Cem Bonfil</dc:creator>
  <cp:lastModifiedBy>Cem Bonfil</cp:lastModifiedBy>
  <cp:revision>86</cp:revision>
  <dcterms:created xsi:type="dcterms:W3CDTF">2014-02-23T16:22:30Z</dcterms:created>
  <dcterms:modified xsi:type="dcterms:W3CDTF">2014-04-23T01:18:36Z</dcterms:modified>
</cp:coreProperties>
</file>