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7"/>
  </p:notesMasterIdLst>
  <p:sldIdLst>
    <p:sldId id="256" r:id="rId2"/>
    <p:sldId id="257" r:id="rId3"/>
    <p:sldId id="282" r:id="rId4"/>
    <p:sldId id="265" r:id="rId5"/>
    <p:sldId id="261" r:id="rId6"/>
    <p:sldId id="267" r:id="rId7"/>
    <p:sldId id="268" r:id="rId8"/>
    <p:sldId id="258" r:id="rId9"/>
    <p:sldId id="266" r:id="rId10"/>
    <p:sldId id="277" r:id="rId11"/>
    <p:sldId id="269" r:id="rId12"/>
    <p:sldId id="262" r:id="rId13"/>
    <p:sldId id="270" r:id="rId14"/>
    <p:sldId id="271" r:id="rId15"/>
    <p:sldId id="272" r:id="rId16"/>
    <p:sldId id="279" r:id="rId17"/>
    <p:sldId id="280" r:id="rId18"/>
    <p:sldId id="273" r:id="rId19"/>
    <p:sldId id="274" r:id="rId20"/>
    <p:sldId id="263" r:id="rId21"/>
    <p:sldId id="275" r:id="rId22"/>
    <p:sldId id="276" r:id="rId23"/>
    <p:sldId id="264" r:id="rId24"/>
    <p:sldId id="278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82BD-B66E-4D80-A70E-2EB0FC0F57F6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C26D-EBF1-41FC-BA8D-73BC1AB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E,V</a:t>
            </a:r>
            <a:r>
              <a:rPr lang="en-US" baseline="0" dirty="0" smtClean="0"/>
              <a:t>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Sinusoid: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Drift </a:t>
            </a:r>
            <a:r>
              <a:rPr lang="en-US" dirty="0" err="1"/>
              <a:t>Diusion</a:t>
            </a:r>
            <a:r>
              <a:rPr lang="en-US" dirty="0"/>
              <a:t> Simulation of Coupled</a:t>
            </a:r>
            <a:br>
              <a:rPr lang="en-US" dirty="0"/>
            </a:br>
            <a:r>
              <a:rPr lang="en-US" dirty="0"/>
              <a:t>Ionic-Electronic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By: </a:t>
            </a:r>
            <a:r>
              <a:rPr lang="en-US" dirty="0"/>
              <a:t>C</a:t>
            </a:r>
            <a:r>
              <a:rPr lang="en-US" dirty="0" smtClean="0"/>
              <a:t>em Bonfil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/>
              <a:t>BoundarY</a:t>
            </a:r>
            <a:r>
              <a:rPr lang="en-US" dirty="0"/>
              <a:t>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122"/>
          <a:stretch/>
        </p:blipFill>
        <p:spPr>
          <a:xfrm>
            <a:off x="276862" y="2492622"/>
            <a:ext cx="4295138" cy="283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3888"/>
          <a:stretch/>
        </p:blipFill>
        <p:spPr>
          <a:xfrm>
            <a:off x="4571999" y="2420778"/>
            <a:ext cx="4485993" cy="2920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458" y="5332491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9: Boundary condition for holes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047" y="5341545"/>
            <a:ext cx="439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10: Boundary condition for electric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Debye Length:</a:t>
            </a:r>
          </a:p>
          <a:p>
            <a:r>
              <a:rPr lang="en-US" dirty="0"/>
              <a:t>Dielectric Relaxation </a:t>
            </a:r>
            <a:r>
              <a:rPr lang="en-US" dirty="0" smtClean="0"/>
              <a:t>Time: </a:t>
            </a:r>
            <a:endParaRPr lang="en-US" dirty="0"/>
          </a:p>
          <a:p>
            <a:r>
              <a:rPr lang="en-US" dirty="0"/>
              <a:t>CFL Conditions</a:t>
            </a:r>
          </a:p>
          <a:p>
            <a:pPr lvl="1"/>
            <a:r>
              <a:rPr lang="en-US" sz="1800" dirty="0"/>
              <a:t>Drift</a:t>
            </a:r>
          </a:p>
          <a:p>
            <a:pPr lvl="1"/>
            <a:r>
              <a:rPr lang="en-US" sz="1800" dirty="0"/>
              <a:t>Diffusion: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60" y="2787266"/>
            <a:ext cx="947597" cy="63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13" y="3398774"/>
            <a:ext cx="773670" cy="437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460" y="4679648"/>
            <a:ext cx="767673" cy="473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843" y="4167214"/>
            <a:ext cx="773670" cy="533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b="8717"/>
          <a:stretch/>
        </p:blipFill>
        <p:spPr>
          <a:xfrm>
            <a:off x="4641057" y="2228002"/>
            <a:ext cx="4447696" cy="3475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2127" y="5703683"/>
            <a:ext cx="432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11: Spatial and temporal requirements for a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5- 1-D and 2-d </a:t>
            </a:r>
            <a:r>
              <a:rPr lang="en-US" dirty="0" err="1" smtClean="0"/>
              <a:t>memristor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Current 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Electric Potential:</a:t>
            </a:r>
          </a:p>
          <a:p>
            <a:endParaRPr lang="en-US" dirty="0" smtClean="0"/>
          </a:p>
          <a:p>
            <a:r>
              <a:rPr lang="en-US" dirty="0" smtClean="0"/>
              <a:t>Electric Field:</a:t>
            </a:r>
          </a:p>
          <a:p>
            <a:endParaRPr lang="en-US" dirty="0" smtClean="0"/>
          </a:p>
          <a:p>
            <a:r>
              <a:rPr lang="en-US" dirty="0" smtClean="0"/>
              <a:t>Drift </a:t>
            </a:r>
            <a:r>
              <a:rPr lang="en-US" dirty="0" smtClean="0"/>
              <a:t>Current: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099"/>
          <a:stretch/>
        </p:blipFill>
        <p:spPr>
          <a:xfrm>
            <a:off x="4405037" y="2795562"/>
            <a:ext cx="4738963" cy="1781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08" y="2425013"/>
            <a:ext cx="1867081" cy="495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8" y="3124401"/>
            <a:ext cx="1238765" cy="636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872" y="3796535"/>
            <a:ext cx="1138571" cy="549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848" y="4693044"/>
            <a:ext cx="2419190" cy="818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498" y="4578572"/>
            <a:ext cx="32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12: 1-D </a:t>
            </a:r>
            <a:r>
              <a:rPr lang="en-US" dirty="0" err="1" smtClean="0"/>
              <a:t>Memristor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– 1-D </a:t>
            </a:r>
            <a:r>
              <a:rPr lang="en-US" dirty="0" err="1" smtClean="0"/>
              <a:t>Memristor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84"/>
          <a:stretch/>
        </p:blipFill>
        <p:spPr>
          <a:xfrm>
            <a:off x="4356232" y="2340222"/>
            <a:ext cx="4625843" cy="3028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0288"/>
          <a:stretch/>
        </p:blipFill>
        <p:spPr>
          <a:xfrm>
            <a:off x="353807" y="2449791"/>
            <a:ext cx="3878257" cy="2900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277" y="525101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13: Current density over time for a potential pulse train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6702" y="5251009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14: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– 1-D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Simulation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684"/>
          <a:stretch/>
        </p:blipFill>
        <p:spPr>
          <a:xfrm>
            <a:off x="269291" y="2228003"/>
            <a:ext cx="4260735" cy="3448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829"/>
          <a:stretch/>
        </p:blipFill>
        <p:spPr>
          <a:xfrm>
            <a:off x="4599160" y="2185075"/>
            <a:ext cx="4410434" cy="3500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513" y="568557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15: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7652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16: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5.2- Scaling to Higher densities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2082"/>
          <a:stretch/>
        </p:blipFill>
        <p:spPr>
          <a:xfrm>
            <a:off x="4701039" y="2224755"/>
            <a:ext cx="4017448" cy="3325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0476"/>
          <a:stretch/>
        </p:blipFill>
        <p:spPr>
          <a:xfrm>
            <a:off x="238103" y="2290272"/>
            <a:ext cx="3971758" cy="325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17: Normalized hole densities at steady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989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Normalized current densities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0071" b="9098"/>
          <a:stretch/>
        </p:blipFill>
        <p:spPr>
          <a:xfrm>
            <a:off x="4314773" y="2228002"/>
            <a:ext cx="4609697" cy="3502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417" b="7605"/>
          <a:stretch/>
        </p:blipFill>
        <p:spPr>
          <a:xfrm>
            <a:off x="0" y="2228003"/>
            <a:ext cx="4590107" cy="3578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19</a:t>
            </a:r>
            <a:r>
              <a:rPr lang="en-US" dirty="0"/>
              <a:t>: Hole distribution at steady state for different PEDOT:PSS thicknesses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3848" y="5726377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20: Lithium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627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628" b="18785"/>
          <a:stretch/>
        </p:blipFill>
        <p:spPr>
          <a:xfrm>
            <a:off x="119448" y="2347925"/>
            <a:ext cx="4614984" cy="344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64" r="8703" b="12345"/>
          <a:stretch/>
        </p:blipFill>
        <p:spPr>
          <a:xfrm>
            <a:off x="4734432" y="2259952"/>
            <a:ext cx="4298256" cy="362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21: Perchlorate </a:t>
            </a:r>
            <a:r>
              <a:rPr lang="en-US" dirty="0"/>
              <a:t>distribution at steady state for different PEDOT:PSS thicknesses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432" y="5797560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22: Electric field strength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283759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5.3- 2-D </a:t>
            </a:r>
            <a:r>
              <a:rPr lang="en-US" dirty="0" err="1" smtClean="0"/>
              <a:t>Memristor</a:t>
            </a:r>
            <a:r>
              <a:rPr lang="en-US" dirty="0"/>
              <a:t> </a:t>
            </a:r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078"/>
          <a:stretch/>
        </p:blipFill>
        <p:spPr>
          <a:xfrm>
            <a:off x="4407219" y="1908709"/>
            <a:ext cx="4456124" cy="3713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004" r="6426" b="10216"/>
          <a:stretch/>
        </p:blipFill>
        <p:spPr>
          <a:xfrm>
            <a:off x="139594" y="2028189"/>
            <a:ext cx="4267625" cy="3474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22" y="543694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23: Current density over time for a potential pulse train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303" y="5436942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24: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458"/>
          <a:stretch/>
        </p:blipFill>
        <p:spPr>
          <a:xfrm>
            <a:off x="191450" y="2159624"/>
            <a:ext cx="4450964" cy="346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399" b="12096"/>
          <a:stretch/>
        </p:blipFill>
        <p:spPr>
          <a:xfrm>
            <a:off x="4642414" y="2159624"/>
            <a:ext cx="4085127" cy="3400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13" y="569516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25: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8611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26: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an ionic electronic device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Equations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Application of Finite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Memristor</a:t>
            </a:r>
            <a:r>
              <a:rPr lang="en-US" sz="1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1-D and 2-D </a:t>
            </a:r>
            <a:r>
              <a:rPr lang="en-US" sz="1800" dirty="0" err="1"/>
              <a:t>Memristor</a:t>
            </a:r>
            <a:r>
              <a:rPr lang="en-US" sz="1800" dirty="0"/>
              <a:t>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2-D Simulation vs. 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2-D simulation vs. experimental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7"/>
          <a:stretch/>
        </p:blipFill>
        <p:spPr>
          <a:xfrm>
            <a:off x="198408" y="2663139"/>
            <a:ext cx="4128726" cy="214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4" y="2676407"/>
            <a:ext cx="4649139" cy="2151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34" y="49862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27: Experimental results for various applied potentials at 1.0 Hz (Courtesy of Eduardo Barrera)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007190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28: Simulation results for various applied potentials at 1.0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</a:t>
            </a:r>
            <a:r>
              <a:rPr lang="en-US" dirty="0" smtClean="0"/>
              <a:t>simulation </a:t>
            </a:r>
            <a:r>
              <a:rPr lang="en-US" dirty="0"/>
              <a:t>vs. experimental </a:t>
            </a:r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" y="2354243"/>
            <a:ext cx="4661413" cy="3041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745"/>
          <a:stretch/>
        </p:blipFill>
        <p:spPr>
          <a:xfrm>
            <a:off x="4822877" y="2354243"/>
            <a:ext cx="4218095" cy="3025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033" y="5395357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29</a:t>
            </a:r>
            <a:r>
              <a:rPr lang="en-US" dirty="0"/>
              <a:t>: Measured I-V curve at different frequencies (Courtesy of Eduardo Barrera)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1439" y="5395357"/>
            <a:ext cx="4069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30: Measured </a:t>
            </a:r>
            <a:r>
              <a:rPr lang="en-US" dirty="0"/>
              <a:t>I-V curve at different </a:t>
            </a:r>
            <a:r>
              <a:rPr lang="en-US" dirty="0" smtClean="0"/>
              <a:t>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simulation vs. experimental results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6604"/>
          <a:stretch/>
        </p:blipFill>
        <p:spPr>
          <a:xfrm>
            <a:off x="9511" y="2480990"/>
            <a:ext cx="4804152" cy="2399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210" r="5279" b="11813"/>
          <a:stretch/>
        </p:blipFill>
        <p:spPr>
          <a:xfrm>
            <a:off x="4813663" y="2417616"/>
            <a:ext cx="4040626" cy="2630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663" y="49441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31: Experimental </a:t>
            </a:r>
            <a:r>
              <a:rPr lang="en-US" dirty="0"/>
              <a:t>results for accumulation of lithium inside PEDOT:PSS (Courtesy of Eduardo Barrera)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0962" y="494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32: Simulation </a:t>
            </a:r>
            <a:r>
              <a:rPr lang="en-US" dirty="0"/>
              <a:t>results for accumulation of lithium inside </a:t>
            </a:r>
            <a:r>
              <a:rPr lang="en-US" dirty="0" smtClean="0"/>
              <a:t>PEDOT:PSS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Simulation of </a:t>
            </a:r>
            <a:r>
              <a:rPr lang="en-US" dirty="0" smtClean="0"/>
              <a:t>a ionic electronic device</a:t>
            </a:r>
            <a:endParaRPr lang="en-US" dirty="0" smtClean="0"/>
          </a:p>
          <a:p>
            <a:r>
              <a:rPr lang="en-US" dirty="0" smtClean="0"/>
              <a:t>Density Limiting Mechanism</a:t>
            </a:r>
          </a:p>
          <a:p>
            <a:r>
              <a:rPr lang="en-US" dirty="0" smtClean="0"/>
              <a:t>Density scaling issues, parameter fitting</a:t>
            </a:r>
          </a:p>
          <a:p>
            <a:r>
              <a:rPr lang="en-US" dirty="0" smtClean="0"/>
              <a:t>Additional modeling of hole transport mechanisms</a:t>
            </a:r>
          </a:p>
          <a:p>
            <a:r>
              <a:rPr lang="en-US" dirty="0" smtClean="0"/>
              <a:t>Different Geometries</a:t>
            </a:r>
          </a:p>
          <a:p>
            <a:r>
              <a:rPr lang="en-US" dirty="0" smtClean="0"/>
              <a:t>Further experimental verification</a:t>
            </a:r>
          </a:p>
          <a:p>
            <a:r>
              <a:rPr lang="en-US" dirty="0" smtClean="0"/>
              <a:t>3D Modelling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838"/>
          <a:stretch/>
        </p:blipFill>
        <p:spPr>
          <a:xfrm>
            <a:off x="2615144" y="2325192"/>
            <a:ext cx="3913710" cy="3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57" y="2605267"/>
            <a:ext cx="3981884" cy="29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1-What </a:t>
            </a:r>
            <a:r>
              <a:rPr lang="en-US" dirty="0"/>
              <a:t>is an ionic electronic device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50" dirty="0"/>
              <a:t>Electrical behavior determined </a:t>
            </a:r>
            <a:r>
              <a:rPr lang="en-US" sz="1650" dirty="0"/>
              <a:t>by the movement </a:t>
            </a:r>
            <a:r>
              <a:rPr lang="en-US" sz="1650" dirty="0"/>
              <a:t>of mobile </a:t>
            </a:r>
            <a:r>
              <a:rPr lang="en-US" sz="1650" dirty="0"/>
              <a:t>charged </a:t>
            </a:r>
            <a:r>
              <a:rPr lang="en-US" sz="1650" dirty="0"/>
              <a:t>particles</a:t>
            </a:r>
          </a:p>
          <a:p>
            <a:r>
              <a:rPr lang="en-US" sz="1650" dirty="0"/>
              <a:t>Ions</a:t>
            </a:r>
            <a:r>
              <a:rPr lang="en-US" sz="1650" dirty="0"/>
              <a:t>, holes and </a:t>
            </a:r>
            <a:r>
              <a:rPr lang="en-US" sz="1650" dirty="0"/>
              <a:t>electrons</a:t>
            </a:r>
          </a:p>
          <a:p>
            <a:r>
              <a:rPr lang="en-US" sz="1650" dirty="0"/>
              <a:t>Natural: </a:t>
            </a:r>
            <a:r>
              <a:rPr lang="en-US" sz="1650" dirty="0"/>
              <a:t>Ionic-channels </a:t>
            </a:r>
            <a:r>
              <a:rPr lang="en-US" sz="1650" dirty="0"/>
              <a:t>in organic </a:t>
            </a:r>
            <a:r>
              <a:rPr lang="en-US" sz="1650" dirty="0"/>
              <a:t>membranes</a:t>
            </a:r>
          </a:p>
          <a:p>
            <a:r>
              <a:rPr lang="en-US" sz="1650" dirty="0"/>
              <a:t>Engineered: Non-Volatile Memory, Organic FET, </a:t>
            </a:r>
            <a:r>
              <a:rPr lang="en-US" sz="1650" dirty="0" err="1"/>
              <a:t>Memristor</a:t>
            </a:r>
            <a:endParaRPr lang="en-US" sz="1650" dirty="0"/>
          </a:p>
          <a:p>
            <a:r>
              <a:rPr lang="en-US" sz="1650" dirty="0"/>
              <a:t>Easy to fabricate, low operating voltage, slow</a:t>
            </a:r>
            <a:endParaRPr lang="en-US" sz="16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General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Drift diffusion equation:</a:t>
            </a:r>
          </a:p>
          <a:p>
            <a:endParaRPr lang="en-US" sz="1800" dirty="0"/>
          </a:p>
          <a:p>
            <a:r>
              <a:rPr lang="en-US" sz="1800" dirty="0"/>
              <a:t>Continuity Equation:</a:t>
            </a:r>
          </a:p>
          <a:p>
            <a:endParaRPr lang="en-US" sz="1800" dirty="0"/>
          </a:p>
          <a:p>
            <a:r>
              <a:rPr lang="en-US" sz="1800" dirty="0"/>
              <a:t>Poisson’s Equation: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86" y="3014799"/>
            <a:ext cx="2321429" cy="46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86" y="3707685"/>
            <a:ext cx="1714286" cy="6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86" y="4580599"/>
            <a:ext cx="4066850" cy="6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</a:t>
            </a:r>
            <a:r>
              <a:rPr lang="en-US" dirty="0"/>
              <a:t>of Finite </a:t>
            </a: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20" y="2544365"/>
            <a:ext cx="7452640" cy="373874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200" dirty="0" smtClean="0"/>
          </a:p>
          <a:p>
            <a:r>
              <a:rPr lang="en-US" sz="2200" dirty="0"/>
              <a:t>First Order Central Difference :</a:t>
            </a:r>
          </a:p>
          <a:p>
            <a:endParaRPr lang="en-US" sz="2200" dirty="0"/>
          </a:p>
          <a:p>
            <a:r>
              <a:rPr lang="en-US" sz="2200" dirty="0"/>
              <a:t>Second Order Central Difference:</a:t>
            </a:r>
          </a:p>
          <a:p>
            <a:endParaRPr lang="en-US" sz="2200" dirty="0"/>
          </a:p>
          <a:p>
            <a:r>
              <a:rPr lang="en-US" sz="2200" dirty="0"/>
              <a:t>Current Density</a:t>
            </a:r>
          </a:p>
          <a:p>
            <a:endParaRPr lang="en-US" sz="2200" dirty="0"/>
          </a:p>
          <a:p>
            <a:r>
              <a:rPr lang="en-US" sz="2200" dirty="0"/>
              <a:t>Continuity</a:t>
            </a:r>
          </a:p>
          <a:p>
            <a:endParaRPr lang="en-US" sz="2200" dirty="0"/>
          </a:p>
          <a:p>
            <a:r>
              <a:rPr lang="en-US" sz="2200" dirty="0"/>
              <a:t>Poisson’s Equation </a:t>
            </a:r>
            <a:endParaRPr lang="en-US" sz="2200" dirty="0"/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10" y="2546735"/>
            <a:ext cx="2047776" cy="57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010" y="3163813"/>
            <a:ext cx="2483252" cy="502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010" y="5006041"/>
            <a:ext cx="1487878" cy="300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010" y="3803356"/>
            <a:ext cx="4033341" cy="409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010" y="4339311"/>
            <a:ext cx="3934840" cy="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3.1- Solution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42" t="1" r="8980" b="7204"/>
          <a:stretch/>
        </p:blipFill>
        <p:spPr>
          <a:xfrm>
            <a:off x="3009763" y="1922676"/>
            <a:ext cx="2688934" cy="4317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640" y="6240297"/>
            <a:ext cx="693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Finite Difference Drift Diffusion Solver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3.2- Current Limiting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0" b="11555"/>
          <a:stretch/>
        </p:blipFill>
        <p:spPr>
          <a:xfrm>
            <a:off x="3693813" y="2174772"/>
            <a:ext cx="2116248" cy="1691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74" b="12173"/>
          <a:stretch/>
        </p:blipFill>
        <p:spPr>
          <a:xfrm>
            <a:off x="6303808" y="2174772"/>
            <a:ext cx="2188008" cy="1718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10" b="12587"/>
          <a:stretch/>
        </p:blipFill>
        <p:spPr>
          <a:xfrm>
            <a:off x="3693812" y="4331283"/>
            <a:ext cx="2116249" cy="164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00" b="10414"/>
          <a:stretch/>
        </p:blipFill>
        <p:spPr>
          <a:xfrm>
            <a:off x="6391746" y="4331283"/>
            <a:ext cx="2012133" cy="16448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5924" y="2255516"/>
            <a:ext cx="8400288" cy="393533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dirty="0"/>
              <a:t>Pre calculate the next time step</a:t>
            </a:r>
          </a:p>
          <a:p>
            <a:r>
              <a:rPr lang="en-US" sz="1650" dirty="0"/>
              <a:t>Check for saturation</a:t>
            </a:r>
          </a:p>
          <a:p>
            <a:pPr lvl="1"/>
            <a:r>
              <a:rPr lang="en-US" sz="1500" dirty="0"/>
              <a:t>Set influx to zero (saturation)</a:t>
            </a:r>
          </a:p>
          <a:p>
            <a:pPr lvl="1"/>
            <a:r>
              <a:rPr lang="en-US" sz="1500" dirty="0"/>
              <a:t>Do nothing (no saturation)</a:t>
            </a:r>
          </a:p>
          <a:p>
            <a:r>
              <a:rPr lang="en-US" sz="1650" dirty="0"/>
              <a:t>Update carrier densities</a:t>
            </a:r>
          </a:p>
          <a:p>
            <a:endParaRPr lang="en-US" sz="1650" dirty="0"/>
          </a:p>
        </p:txBody>
      </p:sp>
      <p:sp>
        <p:nvSpPr>
          <p:cNvPr id="3" name="TextBox 2"/>
          <p:cNvSpPr txBox="1"/>
          <p:nvPr/>
        </p:nvSpPr>
        <p:spPr>
          <a:xfrm>
            <a:off x="3534245" y="3894464"/>
            <a:ext cx="24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2: Initial particle density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80121" y="3915407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3: Density accumulation (right wall)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4: Density accumulation </a:t>
            </a:r>
            <a:r>
              <a:rPr lang="en-US" sz="1400" dirty="0"/>
              <a:t>(right wall)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50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5: Density accumulation over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3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Memristor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5987"/>
            <a:ext cx="7989752" cy="3630795"/>
          </a:xfrm>
        </p:spPr>
        <p:txBody>
          <a:bodyPr>
            <a:normAutofit/>
          </a:bodyPr>
          <a:lstStyle/>
          <a:p>
            <a:r>
              <a:rPr lang="en-US" sz="1800" dirty="0"/>
              <a:t>Voltage controlled resistor with memory</a:t>
            </a:r>
          </a:p>
          <a:p>
            <a:r>
              <a:rPr lang="en-US" sz="1800" dirty="0"/>
              <a:t>Equation: M(q(t)) = V(t)/I(t)</a:t>
            </a:r>
          </a:p>
          <a:p>
            <a:r>
              <a:rPr lang="en-US" sz="1800" dirty="0"/>
              <a:t>2 Distinct types</a:t>
            </a:r>
          </a:p>
          <a:p>
            <a:pPr lvl="1"/>
            <a:r>
              <a:rPr lang="en-US" sz="1800" dirty="0"/>
              <a:t>Organic: Based on PEDOT:PSS….</a:t>
            </a:r>
          </a:p>
          <a:p>
            <a:pPr lvl="1"/>
            <a:r>
              <a:rPr lang="en-US" sz="1800" dirty="0"/>
              <a:t>Inorganic: Based on TiO2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" r="3647" b="36427"/>
          <a:stretch/>
        </p:blipFill>
        <p:spPr>
          <a:xfrm>
            <a:off x="4576068" y="3152193"/>
            <a:ext cx="4146487" cy="1438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150" y="4590574"/>
            <a:ext cx="46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6: An organic </a:t>
            </a:r>
            <a:r>
              <a:rPr lang="en-US" dirty="0" err="1" smtClean="0"/>
              <a:t>memristor</a:t>
            </a:r>
            <a:r>
              <a:rPr lang="en-US" dirty="0" smtClean="0"/>
              <a:t> with electrolyte and PEDOT:PSS (not to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 smtClean="0"/>
              <a:t>BoundarY</a:t>
            </a:r>
            <a:r>
              <a:rPr lang="en-US" dirty="0" smtClean="0"/>
              <a:t> conditions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959"/>
          <a:stretch/>
        </p:blipFill>
        <p:spPr>
          <a:xfrm>
            <a:off x="257175" y="2492623"/>
            <a:ext cx="4224091" cy="285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1398"/>
          <a:stretch/>
        </p:blipFill>
        <p:spPr>
          <a:xfrm>
            <a:off x="4659985" y="2492623"/>
            <a:ext cx="4226840" cy="2857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4949" y="5350597"/>
            <a:ext cx="42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8: Boundary condition for perchlorate 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05" y="5350597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Boundary condition for lithium 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581</TotalTime>
  <Words>702</Words>
  <Application>Microsoft Office PowerPoint</Application>
  <PresentationFormat>On-screen Show (4:3)</PresentationFormat>
  <Paragraphs>135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Gill Sans MT</vt:lpstr>
      <vt:lpstr>Wingdings 2</vt:lpstr>
      <vt:lpstr>Dividend</vt:lpstr>
      <vt:lpstr>The Drift Diusion Simulation of Coupled Ionic-Electronic Devices</vt:lpstr>
      <vt:lpstr>Overview</vt:lpstr>
      <vt:lpstr>1-What is an ionic electronic device ?</vt:lpstr>
      <vt:lpstr>2- General Equations</vt:lpstr>
      <vt:lpstr>3. Application of Finite Difference</vt:lpstr>
      <vt:lpstr>3.1- Solution Process</vt:lpstr>
      <vt:lpstr>3.2- Current Limiting Mechanism</vt:lpstr>
      <vt:lpstr>4- Memristor</vt:lpstr>
      <vt:lpstr>4.2- BoundarY conditions</vt:lpstr>
      <vt:lpstr>4.2- BoundarY conditions</vt:lpstr>
      <vt:lpstr>4.3- Numerical and Physical Limitations</vt:lpstr>
      <vt:lpstr>5- 1-D and 2-d memristor Simulations</vt:lpstr>
      <vt:lpstr>5.1 – 1-D Memristor Simulation</vt:lpstr>
      <vt:lpstr>5.1 – 1-D Memristor Simulation cont.</vt:lpstr>
      <vt:lpstr>5.2- Scaling to Higher densities</vt:lpstr>
      <vt:lpstr>5.3- 2-D Memristor Simulations</vt:lpstr>
      <vt:lpstr>5.3- 2-D Memristor Simulations</vt:lpstr>
      <vt:lpstr>5.3- 2-D Memristor Simulations</vt:lpstr>
      <vt:lpstr>5.3- 2-D Memristor model cont.</vt:lpstr>
      <vt:lpstr>6. 2-D simulation vs. experimental results</vt:lpstr>
      <vt:lpstr>6. 2-D simulation vs. experimental results Cont.</vt:lpstr>
      <vt:lpstr>6. 2-D simulation vs. experimental results Cont.</vt:lpstr>
      <vt:lpstr>7- Conclusion</vt:lpstr>
      <vt:lpstr>Electric Field</vt:lpstr>
      <vt:lpstr>Percentage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52</cp:revision>
  <dcterms:created xsi:type="dcterms:W3CDTF">2014-02-23T16:22:30Z</dcterms:created>
  <dcterms:modified xsi:type="dcterms:W3CDTF">2014-03-26T16:38:29Z</dcterms:modified>
</cp:coreProperties>
</file>