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83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1674" y="108"/>
      </p:cViewPr>
      <p:guideLst>
        <p:guide orient="horz" pos="7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ABBC7-6583-884D-93A7-BDF84CFFF80B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598F6-EC53-674B-9213-8345650EB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0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4E716-C471-8B4E-A5F2-4291FBEE04B6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A7EE-BA38-0B49-A5DE-A1F5A22223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9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BR_ppt_cov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00200" y="4800600"/>
            <a:ext cx="4799658" cy="1576425"/>
          </a:xfrm>
        </p:spPr>
        <p:txBody>
          <a:bodyPr anchor="t">
            <a:no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514600"/>
            <a:ext cx="7086600" cy="1903141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pic>
        <p:nvPicPr>
          <p:cNvPr id="13" name="Picture 12" descr="PBR_logo_4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9454" y="4997355"/>
            <a:ext cx="1893345" cy="14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BR_ppt_header_line_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95528" y="1188720"/>
            <a:ext cx="7882128" cy="48280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BR_ppt_header_line_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6"/>
          </p:nvPr>
        </p:nvSpPr>
        <p:spPr>
          <a:xfrm>
            <a:off x="795338" y="1188720"/>
            <a:ext cx="7891462" cy="4827588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BR_ppt_header_line_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651000"/>
            <a:ext cx="8228012" cy="43767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82600" y="1188720"/>
            <a:ext cx="8229600" cy="447675"/>
          </a:xfrm>
        </p:spPr>
        <p:txBody>
          <a:bodyPr/>
          <a:lstStyle>
            <a:lvl1pPr marL="319088" indent="-26988">
              <a:buNone/>
              <a:defRPr b="0">
                <a:solidFill>
                  <a:schemeClr val="tx2"/>
                </a:solidFill>
              </a:defRPr>
            </a:lvl1pPr>
            <a:lvl2pPr>
              <a:buNone/>
              <a:defRPr b="0">
                <a:solidFill>
                  <a:srgbClr val="00BBEE"/>
                </a:solidFill>
              </a:defRPr>
            </a:lvl2pPr>
            <a:lvl3pPr>
              <a:buNone/>
              <a:defRPr b="0">
                <a:solidFill>
                  <a:srgbClr val="00BBEE"/>
                </a:solidFill>
              </a:defRPr>
            </a:lvl3pPr>
            <a:lvl4pPr>
              <a:buNone/>
              <a:defRPr b="0">
                <a:solidFill>
                  <a:srgbClr val="00BBEE"/>
                </a:solidFill>
              </a:defRPr>
            </a:lvl4pPr>
            <a:lvl5pPr>
              <a:buNone/>
              <a:defRPr b="0">
                <a:solidFill>
                  <a:srgbClr val="00BBE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20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BR_ppt_header_line_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188720"/>
            <a:ext cx="4025899" cy="4824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188720"/>
            <a:ext cx="4025899" cy="4824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BR_ppt_header_line_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188720"/>
            <a:ext cx="4025899" cy="4824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695031" y="1188720"/>
            <a:ext cx="3991769" cy="503713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BR_ppt_header_line_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614486"/>
            <a:ext cx="4025899" cy="461327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614486"/>
            <a:ext cx="4025899" cy="461327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774700" y="1188720"/>
            <a:ext cx="3708400" cy="414335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64A70B"/>
                </a:solidFill>
              </a:defRPr>
            </a:lvl1pPr>
            <a:lvl2pPr>
              <a:buNone/>
              <a:defRPr b="0">
                <a:solidFill>
                  <a:srgbClr val="00BBEE"/>
                </a:solidFill>
              </a:defRPr>
            </a:lvl2pPr>
            <a:lvl3pPr>
              <a:buNone/>
              <a:defRPr b="0">
                <a:solidFill>
                  <a:srgbClr val="00BBEE"/>
                </a:solidFill>
              </a:defRPr>
            </a:lvl3pPr>
            <a:lvl4pPr>
              <a:buNone/>
              <a:defRPr b="0">
                <a:solidFill>
                  <a:srgbClr val="00BBEE"/>
                </a:solidFill>
              </a:defRPr>
            </a:lvl4pPr>
            <a:lvl5pPr>
              <a:buNone/>
              <a:defRPr b="0">
                <a:solidFill>
                  <a:srgbClr val="00BBE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7"/>
          </p:nvPr>
        </p:nvSpPr>
        <p:spPr>
          <a:xfrm>
            <a:off x="4970596" y="1188720"/>
            <a:ext cx="3716204" cy="414335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64A70B"/>
                </a:solidFill>
              </a:defRPr>
            </a:lvl1pPr>
            <a:lvl2pPr>
              <a:buNone/>
              <a:defRPr b="0">
                <a:solidFill>
                  <a:srgbClr val="00BBEE"/>
                </a:solidFill>
              </a:defRPr>
            </a:lvl2pPr>
            <a:lvl3pPr>
              <a:buNone/>
              <a:defRPr b="0">
                <a:solidFill>
                  <a:srgbClr val="00BBEE"/>
                </a:solidFill>
              </a:defRPr>
            </a:lvl3pPr>
            <a:lvl4pPr>
              <a:buNone/>
              <a:defRPr b="0">
                <a:solidFill>
                  <a:srgbClr val="00BBEE"/>
                </a:solidFill>
              </a:defRPr>
            </a:lvl4pPr>
            <a:lvl5pPr>
              <a:buNone/>
              <a:defRPr b="0">
                <a:solidFill>
                  <a:srgbClr val="00BBE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18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BR_ppt_header_line_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614486"/>
            <a:ext cx="4025899" cy="461327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774700" y="1188720"/>
            <a:ext cx="3708400" cy="414335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64A70B"/>
                </a:solidFill>
              </a:defRPr>
            </a:lvl1pPr>
            <a:lvl2pPr>
              <a:buNone/>
              <a:defRPr b="0">
                <a:solidFill>
                  <a:srgbClr val="00BBEE"/>
                </a:solidFill>
              </a:defRPr>
            </a:lvl2pPr>
            <a:lvl3pPr>
              <a:buNone/>
              <a:defRPr b="0">
                <a:solidFill>
                  <a:srgbClr val="00BBEE"/>
                </a:solidFill>
              </a:defRPr>
            </a:lvl3pPr>
            <a:lvl4pPr>
              <a:buNone/>
              <a:defRPr b="0">
                <a:solidFill>
                  <a:srgbClr val="00BBEE"/>
                </a:solidFill>
              </a:defRPr>
            </a:lvl4pPr>
            <a:lvl5pPr>
              <a:buNone/>
              <a:defRPr b="0">
                <a:solidFill>
                  <a:srgbClr val="00BBE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7"/>
          </p:nvPr>
        </p:nvSpPr>
        <p:spPr>
          <a:xfrm>
            <a:off x="4695164" y="1188720"/>
            <a:ext cx="3716204" cy="414335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64A70B"/>
                </a:solidFill>
              </a:defRPr>
            </a:lvl1pPr>
            <a:lvl2pPr>
              <a:buNone/>
              <a:defRPr b="0">
                <a:solidFill>
                  <a:srgbClr val="00BBEE"/>
                </a:solidFill>
              </a:defRPr>
            </a:lvl2pPr>
            <a:lvl3pPr>
              <a:buNone/>
              <a:defRPr b="0">
                <a:solidFill>
                  <a:srgbClr val="00BBEE"/>
                </a:solidFill>
              </a:defRPr>
            </a:lvl3pPr>
            <a:lvl4pPr>
              <a:buNone/>
              <a:defRPr b="0">
                <a:solidFill>
                  <a:srgbClr val="00BBEE"/>
                </a:solidFill>
              </a:defRPr>
            </a:lvl4pPr>
            <a:lvl5pPr>
              <a:buNone/>
              <a:defRPr b="0">
                <a:solidFill>
                  <a:srgbClr val="00BBE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18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695031" y="1614488"/>
            <a:ext cx="3991769" cy="46132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BR_ppt_header_line_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BR_ppt_header_line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vider Slid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BR_ppt_agenda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82700" y="1234440"/>
            <a:ext cx="6629400" cy="2943225"/>
          </a:xfrm>
        </p:spPr>
        <p:txBody>
          <a:bodyPr/>
          <a:lstStyle>
            <a:lvl1pPr marL="320040" marR="0" indent="-32004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charset="2"/>
              <a:buChar char="§"/>
              <a:tabLst/>
              <a:defRPr sz="2200"/>
            </a:lvl1pPr>
          </a:lstStyle>
          <a:p>
            <a:pPr lvl="0"/>
            <a:r>
              <a:rPr lang="en-US" dirty="0" smtClean="0"/>
              <a:t>Click to add agenda items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514600"/>
            <a:ext cx="7086600" cy="1903141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1" baseline="0">
                <a:solidFill>
                  <a:schemeClr val="accent4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Agenda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Picture 9" descr="PBR_ppt_divider_bg_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235075"/>
            <a:ext cx="6629400" cy="2193925"/>
          </a:xfrm>
        </p:spPr>
        <p:txBody>
          <a:bodyPr/>
          <a:lstStyle>
            <a:lvl1pPr marL="320040" marR="0" indent="-32004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contact info</a:t>
            </a:r>
            <a:endParaRPr lang="en-US" dirty="0"/>
          </a:p>
        </p:txBody>
      </p:sp>
      <p:pic>
        <p:nvPicPr>
          <p:cNvPr id="15" name="Picture 14" descr="PBR_logo_4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9454" y="4997355"/>
            <a:ext cx="1893345" cy="148975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514600"/>
            <a:ext cx="7086600" cy="1903141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1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007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Picture 9" descr="PBR_ppt_divider_bg_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235075"/>
            <a:ext cx="6629400" cy="2193925"/>
          </a:xfrm>
        </p:spPr>
        <p:txBody>
          <a:bodyPr/>
          <a:lstStyle>
            <a:lvl1pPr marL="320040" marR="0" indent="-32004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contact info</a:t>
            </a:r>
            <a:endParaRPr lang="en-US" dirty="0"/>
          </a:p>
        </p:txBody>
      </p:sp>
      <p:pic>
        <p:nvPicPr>
          <p:cNvPr id="15" name="Picture 14" descr="PBR_logo_4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9454" y="4997355"/>
            <a:ext cx="1893345" cy="148975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514600"/>
            <a:ext cx="7086600" cy="1903141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1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Picture 9" descr="PBR_ppt_divid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235075"/>
            <a:ext cx="6629400" cy="2193925"/>
          </a:xfrm>
        </p:spPr>
        <p:txBody>
          <a:bodyPr/>
          <a:lstStyle>
            <a:lvl1pPr marL="320040" marR="0" indent="-32004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contact info</a:t>
            </a:r>
            <a:endParaRPr lang="en-US" dirty="0"/>
          </a:p>
        </p:txBody>
      </p:sp>
      <p:pic>
        <p:nvPicPr>
          <p:cNvPr id="15" name="Picture 14" descr="PBR_logo_4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9454" y="4997355"/>
            <a:ext cx="1893345" cy="148975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514600"/>
            <a:ext cx="7086600" cy="1903141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1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337300" cy="685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BR_ppt_agenda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82700" y="485775"/>
            <a:ext cx="4762500" cy="2943225"/>
          </a:xfrm>
        </p:spPr>
        <p:txBody>
          <a:bodyPr/>
          <a:lstStyle>
            <a:lvl1pPr marL="320040" marR="0" indent="-32004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charset="2"/>
              <a:buChar char="§"/>
              <a:tabLst/>
              <a:defRPr sz="2200"/>
            </a:lvl1pPr>
          </a:lstStyle>
          <a:p>
            <a:pPr lvl="0"/>
            <a:r>
              <a:rPr lang="en-US" dirty="0" smtClean="0"/>
              <a:t>Click to add agenda items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514600"/>
            <a:ext cx="4445000" cy="1903141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1" baseline="0">
                <a:solidFill>
                  <a:schemeClr val="accent4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Agenda slide title goes here</a:t>
            </a:r>
          </a:p>
        </p:txBody>
      </p:sp>
      <p:pic>
        <p:nvPicPr>
          <p:cNvPr id="12" name="Picture 11" descr="PBR_logo_4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9454" y="4997355"/>
            <a:ext cx="1893345" cy="14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 descr="PBR_ppt_divider_bg_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BR_logo_4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9454" y="4997355"/>
            <a:ext cx="1893345" cy="1489758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514600"/>
            <a:ext cx="7086600" cy="1903141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Divider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 descr="PBR_ppt_divider_bg_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BR_logo_4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9454" y="4997355"/>
            <a:ext cx="1893345" cy="1489758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514600"/>
            <a:ext cx="7086600" cy="1903141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Divider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 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" name="Picture 6" descr="PBR_ppt_divid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BR_logo_4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9454" y="4997355"/>
            <a:ext cx="1893345" cy="1489758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2514600"/>
            <a:ext cx="7086600" cy="1903141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Divider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" y="0"/>
            <a:ext cx="2423160" cy="6858000"/>
          </a:xfrm>
          <a:solidFill>
            <a:srgbClr val="78BE20">
              <a:alpha val="80000"/>
            </a:srgbClr>
          </a:solidFill>
          <a:ln>
            <a:noFill/>
          </a:ln>
        </p:spPr>
        <p:txBody>
          <a:bodyPr lIns="365760" tIns="182880" rIns="0" bIns="0" anchor="t" anchorCtr="0"/>
          <a:lstStyle>
            <a:lvl1pPr>
              <a:lnSpc>
                <a:spcPct val="104000"/>
              </a:lnSpc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0" y="4434840"/>
            <a:ext cx="9144001" cy="2423160"/>
          </a:xfrm>
          <a:solidFill>
            <a:srgbClr val="78BE20">
              <a:alpha val="80000"/>
            </a:srgbClr>
          </a:solidFill>
          <a:ln>
            <a:noFill/>
          </a:ln>
        </p:spPr>
        <p:txBody>
          <a:bodyPr lIns="365760" tIns="182880" rIns="0" bIns="0" anchor="t" anchorCtr="0"/>
          <a:lstStyle>
            <a:lvl1pPr>
              <a:lnSpc>
                <a:spcPct val="104000"/>
              </a:lnSpc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BR_ppt_header_line_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78535" y="170122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44500" y="6583926"/>
            <a:ext cx="86995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err="1" smtClean="0"/>
              <a:t>www.projectbread.org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88720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77240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44500" y="6613580"/>
            <a:ext cx="2895600" cy="1375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www.projectbread.org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583926"/>
            <a:ext cx="2133600" cy="1672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CA50-9D3A-134B-8765-C6B7C409BD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86" r:id="rId3"/>
    <p:sldLayoutId id="2147483651" r:id="rId4"/>
    <p:sldLayoutId id="2147483697" r:id="rId5"/>
    <p:sldLayoutId id="2147483698" r:id="rId6"/>
    <p:sldLayoutId id="2147483677" r:id="rId7"/>
    <p:sldLayoutId id="2147483678" r:id="rId8"/>
    <p:sldLayoutId id="2147483652" r:id="rId9"/>
    <p:sldLayoutId id="2147483693" r:id="rId10"/>
    <p:sldLayoutId id="2147483696" r:id="rId11"/>
    <p:sldLayoutId id="2147483658" r:id="rId12"/>
    <p:sldLayoutId id="2147483654" r:id="rId13"/>
    <p:sldLayoutId id="2147483695" r:id="rId14"/>
    <p:sldLayoutId id="2147483659" r:id="rId15"/>
    <p:sldLayoutId id="2147483694" r:id="rId16"/>
    <p:sldLayoutId id="2147483656" r:id="rId17"/>
    <p:sldLayoutId id="2147483681" r:id="rId18"/>
    <p:sldLayoutId id="2147483682" r:id="rId19"/>
    <p:sldLayoutId id="2147483657" r:id="rId20"/>
    <p:sldLayoutId id="2147483680" r:id="rId21"/>
    <p:sldLayoutId id="2147483699" r:id="rId22"/>
    <p:sldLayoutId id="2147483700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20040" indent="-320040" algn="l" defTabSz="914400" rtl="0" eaLnBrk="1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100000"/>
        <a:buFont typeface="Wingdings" charset="2"/>
        <a:buChar char="§"/>
        <a:defRPr sz="2400" b="0" kern="1200" baseline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84213" indent="-341313" algn="l" defTabSz="914400" rtl="0" eaLnBrk="1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/>
        <a:buChar char="–"/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73138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2"/>
        </a:buClr>
        <a:buSzPct val="80000"/>
        <a:buFont typeface="Arial" pitchFamily="34" charset="0"/>
        <a:buNone/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143000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2"/>
        </a:buClr>
        <a:buSzPct val="8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eran_Minc@projectbread.org" TargetMode="Externa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Bread’s Data-Driven 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0" dirty="0" smtClean="0"/>
              <a:t>Leran Minc</a:t>
            </a:r>
            <a:br>
              <a:rPr lang="en-US" sz="1600" b="0" dirty="0" smtClean="0"/>
            </a:br>
            <a:r>
              <a:rPr lang="en-US" sz="1600" b="0" dirty="0" smtClean="0"/>
              <a:t>Manager of Public Policy</a:t>
            </a:r>
            <a:br>
              <a:rPr lang="en-US" sz="1600" b="0" dirty="0" smtClean="0"/>
            </a:br>
            <a:r>
              <a:rPr lang="en-US" sz="1600" b="0" dirty="0" smtClean="0"/>
              <a:t>Data Manager for Child Nutrition Outreach Program</a:t>
            </a:r>
            <a:endParaRPr lang="en-US" sz="16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Food Insecurity in Massachusetts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Project Bread is committed to preventing and ending hunger in Massachusetts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To accomplish this, we:</a:t>
            </a:r>
          </a:p>
          <a:p>
            <a:r>
              <a:rPr lang="en-CA" dirty="0" smtClean="0"/>
              <a:t>Provide access to affordable, healthy food for those who are hungry today.</a:t>
            </a:r>
          </a:p>
          <a:p>
            <a:r>
              <a:rPr lang="en-CA" dirty="0" smtClean="0"/>
              <a:t>Eradicate the systemic causes of hunger.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Bread’s Mission and Programs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www.projectbread.org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High Level</a:t>
            </a:r>
            <a:endParaRPr lang="en-CA" dirty="0" smtClean="0"/>
          </a:p>
          <a:p>
            <a:pPr lvl="1"/>
            <a:r>
              <a:rPr lang="en-CA" dirty="0" smtClean="0"/>
              <a:t>USDA </a:t>
            </a:r>
          </a:p>
          <a:p>
            <a:pPr lvl="2"/>
            <a:r>
              <a:rPr lang="en-CA" dirty="0" smtClean="0"/>
              <a:t>Household Food Security in the United States</a:t>
            </a:r>
            <a:endParaRPr lang="en-CA" dirty="0" smtClean="0"/>
          </a:p>
          <a:p>
            <a:pPr lvl="1"/>
            <a:r>
              <a:rPr lang="en-CA" dirty="0" smtClean="0"/>
              <a:t>Food Research &amp; Action Center (FRAC) reports</a:t>
            </a:r>
          </a:p>
          <a:p>
            <a:pPr lvl="2"/>
            <a:r>
              <a:rPr lang="en-CA" dirty="0" smtClean="0"/>
              <a:t>School Breakfast</a:t>
            </a:r>
          </a:p>
          <a:p>
            <a:pPr lvl="2"/>
            <a:r>
              <a:rPr lang="en-CA" dirty="0" smtClean="0"/>
              <a:t>Summer Meals</a:t>
            </a:r>
          </a:p>
          <a:p>
            <a:pPr lvl="1"/>
            <a:r>
              <a:rPr lang="en-CA" dirty="0" smtClean="0"/>
              <a:t>Department of Transitional Assistance </a:t>
            </a:r>
          </a:p>
          <a:p>
            <a:pPr lvl="2"/>
            <a:r>
              <a:rPr lang="en-CA" dirty="0" smtClean="0"/>
              <a:t>Monthly Performance Scorecards</a:t>
            </a:r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Localized data</a:t>
            </a:r>
            <a:endParaRPr lang="en-CA" dirty="0" smtClean="0"/>
          </a:p>
          <a:p>
            <a:pPr lvl="1"/>
            <a:r>
              <a:rPr lang="en-CA" dirty="0" smtClean="0"/>
              <a:t>Department of Elementary and Secondary Education</a:t>
            </a:r>
          </a:p>
          <a:p>
            <a:pPr lvl="2"/>
            <a:r>
              <a:rPr lang="en-CA" dirty="0" smtClean="0"/>
              <a:t>School meal data</a:t>
            </a:r>
          </a:p>
          <a:p>
            <a:pPr lvl="2"/>
            <a:r>
              <a:rPr lang="en-CA" dirty="0" smtClean="0"/>
              <a:t>Community Eligibility Provision (CEP) annual report</a:t>
            </a:r>
          </a:p>
          <a:p>
            <a:pPr lvl="2"/>
            <a:r>
              <a:rPr lang="en-CA" dirty="0" smtClean="0"/>
              <a:t>Summer meal sites</a:t>
            </a:r>
          </a:p>
          <a:p>
            <a:pPr lvl="2"/>
            <a:r>
              <a:rPr lang="en-CA" dirty="0" smtClean="0"/>
              <a:t>Summer meal participation</a:t>
            </a:r>
          </a:p>
          <a:p>
            <a:pPr lvl="1"/>
            <a:r>
              <a:rPr lang="en-CA" dirty="0" smtClean="0"/>
              <a:t>Department of Transitional Assistance </a:t>
            </a:r>
          </a:p>
          <a:p>
            <a:pPr lvl="2"/>
            <a:r>
              <a:rPr lang="en-CA" dirty="0" smtClean="0"/>
              <a:t>Caseload by Zip Code Reports</a:t>
            </a:r>
          </a:p>
          <a:p>
            <a:pPr lvl="1"/>
            <a:endParaRPr lang="en-CA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www.projectbread.org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Project Bread Uses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1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sz="2000" dirty="0" smtClean="0"/>
              <a:t>Programmatic</a:t>
            </a:r>
          </a:p>
          <a:p>
            <a:pPr lvl="1"/>
            <a:r>
              <a:rPr lang="en-CA" sz="2000" dirty="0" smtClean="0"/>
              <a:t>Where should we be pushing for school breakfast model changes?</a:t>
            </a:r>
          </a:p>
          <a:p>
            <a:pPr lvl="1"/>
            <a:r>
              <a:rPr lang="en-CA" sz="2000" dirty="0" smtClean="0"/>
              <a:t>Where  should we be helping expand summer meals?</a:t>
            </a:r>
          </a:p>
          <a:p>
            <a:pPr lvl="1"/>
            <a:r>
              <a:rPr lang="en-CA" sz="2000" dirty="0" smtClean="0"/>
              <a:t>Where should we make investments to expand access to food resources?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Policy</a:t>
            </a:r>
          </a:p>
          <a:p>
            <a:pPr lvl="1"/>
            <a:r>
              <a:rPr lang="en-CA" sz="2000" dirty="0" smtClean="0"/>
              <a:t>How can we effectively communicate food insecurity and program utilization to the public and political officials? </a:t>
            </a:r>
            <a:endParaRPr lang="en-CA" sz="2000" dirty="0"/>
          </a:p>
          <a:p>
            <a:pPr lvl="1"/>
            <a:r>
              <a:rPr lang="en-CA" sz="2000" dirty="0" smtClean="0"/>
              <a:t>How can we effectively (dis)aggregate for political officials?</a:t>
            </a:r>
          </a:p>
          <a:p>
            <a:pPr lvl="1"/>
            <a:r>
              <a:rPr lang="en-CA" sz="2000" dirty="0" smtClean="0"/>
              <a:t>How can we apply a broade</a:t>
            </a:r>
            <a:r>
              <a:rPr lang="en-CA" sz="2000" dirty="0" smtClean="0"/>
              <a:t>r lens to our food insecurity data? </a:t>
            </a:r>
            <a:endParaRPr lang="en-CA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Challenges for Project Bread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77CA50-9D3A-134B-8765-C6B7C409BD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www.projectbread.org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Leran_Minc@projectbread.org</a:t>
            </a:r>
            <a:endParaRPr lang="en-US" dirty="0" smtClean="0"/>
          </a:p>
          <a:p>
            <a:r>
              <a:rPr lang="en-US" dirty="0" smtClean="0"/>
              <a:t>Cell: (617)564-3763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 PowerPoint Template (new logo)">
  <a:themeElements>
    <a:clrScheme name="Custom 18">
      <a:dk1>
        <a:srgbClr val="000000"/>
      </a:dk1>
      <a:lt1>
        <a:sysClr val="window" lastClr="FFFFFF"/>
      </a:lt1>
      <a:dk2>
        <a:srgbClr val="78BE20"/>
      </a:dk2>
      <a:lt2>
        <a:srgbClr val="54585A"/>
      </a:lt2>
      <a:accent1>
        <a:srgbClr val="BA0C2F"/>
      </a:accent1>
      <a:accent2>
        <a:srgbClr val="007A3E"/>
      </a:accent2>
      <a:accent3>
        <a:srgbClr val="FFCD00"/>
      </a:accent3>
      <a:accent4>
        <a:srgbClr val="E35205"/>
      </a:accent4>
      <a:accent5>
        <a:srgbClr val="653279"/>
      </a:accent5>
      <a:accent6>
        <a:srgbClr val="007681"/>
      </a:accent6>
      <a:hlink>
        <a:srgbClr val="FFFFFF"/>
      </a:hlink>
      <a:folHlink>
        <a:srgbClr val="007A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PowerPoint Template (new logo)</Template>
  <TotalTime>97</TotalTime>
  <Words>170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Sample PowerPoint Template (new logo)</vt:lpstr>
      <vt:lpstr>Project Bread’s Data-Driven Work  Leran Minc Manager of Public Policy Data Manager for Child Nutrition Outreach Program</vt:lpstr>
      <vt:lpstr>Project Bread’s Mission and Programs</vt:lpstr>
      <vt:lpstr>Data Project Bread Uses</vt:lpstr>
      <vt:lpstr>Data Challenges for Project Bread</vt:lpstr>
      <vt:lpstr>PowerPoint Presentation</vt:lpstr>
    </vt:vector>
  </TitlesOfParts>
  <Company>Project Bread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slide sub-headline  Presenter name goes here</dc:title>
  <dc:creator>Ellen Schwier</dc:creator>
  <cp:lastModifiedBy>Leran Minc</cp:lastModifiedBy>
  <cp:revision>11</cp:revision>
  <dcterms:created xsi:type="dcterms:W3CDTF">2013-10-08T16:55:24Z</dcterms:created>
  <dcterms:modified xsi:type="dcterms:W3CDTF">2018-11-09T17:15:19Z</dcterms:modified>
</cp:coreProperties>
</file>