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5"/>
    <p:sldMasterId id="2147483661" r:id="rId6"/>
    <p:sldMasterId id="2147483674" r:id="rId7"/>
    <p:sldMasterId id="2147483686" r:id="rId8"/>
    <p:sldMasterId id="214748369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y="6858000" cx="9144000"/>
  <p:notesSz cx="6934200" cy="9220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1" roundtripDataSignature="AMtx7mivb4KFGfl2QfWMQO5PYJNJstNL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0F90B08-ABA3-4778-8C1C-1D725FD4D2CB}">
  <a:tblStyle styleId="{B0F90B08-ABA3-4778-8C1C-1D725FD4D2C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1F5"/>
          </a:solidFill>
        </a:fill>
      </a:tcStyle>
    </a:wholeTbl>
    <a:band1H>
      <a:tcTxStyle/>
      <a:tcStyle>
        <a:fill>
          <a:solidFill>
            <a:srgbClr val="DDE2EB"/>
          </a:solidFill>
        </a:fill>
      </a:tcStyle>
    </a:band1H>
    <a:band2H>
      <a:tcTxStyle/>
    </a:band2H>
    <a:band1V>
      <a:tcTxStyle/>
      <a:tcStyle>
        <a:fill>
          <a:solidFill>
            <a:srgbClr val="DDE2E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4" orient="horz"/>
        <p:guide pos="218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21" Type="http://customschemas.google.com/relationships/presentationmetadata" Target="meta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9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35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29064" y="0"/>
            <a:ext cx="300355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8" name="Google Shape;328;p10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7" name="Google Shape;267;p5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2" name="Google Shape;302;p7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7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8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:notes"/>
          <p:cNvSpPr/>
          <p:nvPr>
            <p:ph idx="2" type="sldImg"/>
          </p:nvPr>
        </p:nvSpPr>
        <p:spPr>
          <a:xfrm>
            <a:off x="1163638" y="693738"/>
            <a:ext cx="4606925" cy="3455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8" name="Google Shape;318;p9:notes"/>
          <p:cNvSpPr txBox="1"/>
          <p:nvPr>
            <p:ph idx="1" type="body"/>
          </p:nvPr>
        </p:nvSpPr>
        <p:spPr>
          <a:xfrm>
            <a:off x="690566" y="4378330"/>
            <a:ext cx="5553075" cy="414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00" lIns="88800" spcFirstLastPara="1" rIns="88800" wrap="square" tIns="44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9:notes"/>
          <p:cNvSpPr txBox="1"/>
          <p:nvPr>
            <p:ph idx="12" type="sldNum"/>
          </p:nvPr>
        </p:nvSpPr>
        <p:spPr>
          <a:xfrm>
            <a:off x="3929064" y="8761415"/>
            <a:ext cx="300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00" lIns="88800" spcFirstLastPara="1" rIns="88800" wrap="square" tIns="444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vmlDrawing" Target="../drawings/vmlDrawing6.vml"/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vmlDrawing" Target="../drawings/vmlDrawing7.vml"/><Relationship Id="rId3" Type="http://schemas.openxmlformats.org/officeDocument/2006/relationships/oleObject" Target="../embeddings/oleObject5.bin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vmlDrawing" Target="../drawings/vmlDrawing8.vml"/><Relationship Id="rId3" Type="http://schemas.openxmlformats.org/officeDocument/2006/relationships/oleObject" Target="../embeddings/oleObject7.bin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vmlDrawing" Target="../drawings/vmlDrawing9.vml"/><Relationship Id="rId3" Type="http://schemas.openxmlformats.org/officeDocument/2006/relationships/oleObject" Target="../embeddings/oleObject9.bin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4.vml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vmlDrawing" Target="../drawings/vmlDrawing5.vml"/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5"/>
          <p:cNvSpPr txBox="1"/>
          <p:nvPr>
            <p:ph idx="1" type="body"/>
          </p:nvPr>
        </p:nvSpPr>
        <p:spPr>
          <a:xfrm rot="5400000">
            <a:off x="2133601" y="-696912"/>
            <a:ext cx="4876800" cy="886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6"/>
          <p:cNvSpPr txBox="1"/>
          <p:nvPr>
            <p:ph type="title"/>
          </p:nvPr>
        </p:nvSpPr>
        <p:spPr>
          <a:xfrm rot="5400000">
            <a:off x="4839494" y="2008981"/>
            <a:ext cx="6111875" cy="22145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" type="body"/>
          </p:nvPr>
        </p:nvSpPr>
        <p:spPr>
          <a:xfrm rot="5400000">
            <a:off x="332581" y="-130968"/>
            <a:ext cx="6111875" cy="649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Title &amp; Sub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15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65" name="Google Shape;65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-r_2c-blu_pos_rgb"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141288" y="3429000"/>
            <a:ext cx="88614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hlink"/>
                </a:solidFill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type="ctrTitle"/>
          </p:nvPr>
        </p:nvSpPr>
        <p:spPr>
          <a:xfrm>
            <a:off x="141288" y="2133600"/>
            <a:ext cx="8861425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141288" y="1295400"/>
            <a:ext cx="43545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4648200" y="1295400"/>
            <a:ext cx="43545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-r_2c-blu_pos_rgb" id="17" name="Google Shape;1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141288" y="3429000"/>
            <a:ext cx="88614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hlink"/>
                </a:solidFill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type="ctrTitle"/>
          </p:nvPr>
        </p:nvSpPr>
        <p:spPr>
          <a:xfrm>
            <a:off x="141288" y="2133600"/>
            <a:ext cx="8861425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2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87" name="Google Shape;87;p2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Google Shape;88;p21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iti-r_2c-blu_pos_rgb" id="89" name="Google Shape;8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1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76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2400"/>
              </a:spcBef>
              <a:spcAft>
                <a:spcPts val="0"/>
              </a:spcAft>
              <a:buSzPts val="3200"/>
              <a:buChar char="∙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∙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 rot="5400000">
            <a:off x="2133601" y="-696912"/>
            <a:ext cx="4876800" cy="886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 rot="5400000">
            <a:off x="4839494" y="2008981"/>
            <a:ext cx="6111875" cy="22145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 rot="5400000">
            <a:off x="332581" y="-130968"/>
            <a:ext cx="6111875" cy="649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-r_2c-blu_pos_rgb" id="113" name="Google Shape;11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8"/>
          <p:cNvSpPr txBox="1"/>
          <p:nvPr>
            <p:ph idx="1" type="subTitle"/>
          </p:nvPr>
        </p:nvSpPr>
        <p:spPr>
          <a:xfrm>
            <a:off x="141288" y="3429000"/>
            <a:ext cx="88614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hlink"/>
                </a:solidFill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15" name="Google Shape;115;p38"/>
          <p:cNvSpPr txBox="1"/>
          <p:nvPr>
            <p:ph type="ctrTitle"/>
          </p:nvPr>
        </p:nvSpPr>
        <p:spPr>
          <a:xfrm>
            <a:off x="141288" y="2133600"/>
            <a:ext cx="8861425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1" type="body"/>
          </p:nvPr>
        </p:nvSpPr>
        <p:spPr>
          <a:xfrm>
            <a:off x="141288" y="1295400"/>
            <a:ext cx="43545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  <p:sp>
        <p:nvSpPr>
          <p:cNvPr id="125" name="Google Shape;125;p41"/>
          <p:cNvSpPr txBox="1"/>
          <p:nvPr>
            <p:ph idx="2" type="body"/>
          </p:nvPr>
        </p:nvSpPr>
        <p:spPr>
          <a:xfrm>
            <a:off x="4648200" y="1295400"/>
            <a:ext cx="43545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  <p:sp>
        <p:nvSpPr>
          <p:cNvPr id="130" name="Google Shape;130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43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133" name="Google Shape;133;p43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4" name="Google Shape;134;p43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iti-r_2c-blu_pos_rgb" id="135" name="Google Shape;13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3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3"/>
          <p:cNvSpPr txBox="1"/>
          <p:nvPr>
            <p:ph idx="12" type="sldNum"/>
          </p:nvPr>
        </p:nvSpPr>
        <p:spPr>
          <a:xfrm>
            <a:off x="76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2400"/>
              </a:spcBef>
              <a:spcAft>
                <a:spcPts val="0"/>
              </a:spcAft>
              <a:buSzPts val="3200"/>
              <a:buChar char="∙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∙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sp>
        <p:nvSpPr>
          <p:cNvPr id="142" name="Google Shape;142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7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7"/>
          <p:cNvSpPr txBox="1"/>
          <p:nvPr>
            <p:ph idx="1" type="body"/>
          </p:nvPr>
        </p:nvSpPr>
        <p:spPr>
          <a:xfrm rot="5400000">
            <a:off x="2133601" y="-696912"/>
            <a:ext cx="4876800" cy="886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8"/>
          <p:cNvSpPr txBox="1"/>
          <p:nvPr>
            <p:ph type="title"/>
          </p:nvPr>
        </p:nvSpPr>
        <p:spPr>
          <a:xfrm rot="5400000">
            <a:off x="4839494" y="2008981"/>
            <a:ext cx="6111875" cy="22145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" type="body"/>
          </p:nvPr>
        </p:nvSpPr>
        <p:spPr>
          <a:xfrm rot="5400000">
            <a:off x="332581" y="-130968"/>
            <a:ext cx="6111875" cy="649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-r_2c-blu_pos_rgb" id="160" name="Google Shape;16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0"/>
          <p:cNvSpPr txBox="1"/>
          <p:nvPr>
            <p:ph idx="1" type="subTitle"/>
          </p:nvPr>
        </p:nvSpPr>
        <p:spPr>
          <a:xfrm>
            <a:off x="141288" y="3429000"/>
            <a:ext cx="88614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hlink"/>
                </a:solidFill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62" name="Google Shape;162;p50"/>
          <p:cNvSpPr txBox="1"/>
          <p:nvPr>
            <p:ph type="ctrTitle"/>
          </p:nvPr>
        </p:nvSpPr>
        <p:spPr>
          <a:xfrm>
            <a:off x="141288" y="2133600"/>
            <a:ext cx="8861425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1"/>
          <p:cNvSpPr txBox="1"/>
          <p:nvPr>
            <p:ph idx="1" type="body"/>
          </p:nvPr>
        </p:nvSpPr>
        <p:spPr>
          <a:xfrm>
            <a:off x="141289" y="1295400"/>
            <a:ext cx="88503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65" name="Google Shape;165;p51"/>
          <p:cNvSpPr txBox="1"/>
          <p:nvPr>
            <p:ph type="title"/>
          </p:nvPr>
        </p:nvSpPr>
        <p:spPr>
          <a:xfrm>
            <a:off x="141288" y="6032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 txBox="1"/>
          <p:nvPr>
            <p:ph type="title"/>
          </p:nvPr>
        </p:nvSpPr>
        <p:spPr>
          <a:xfrm>
            <a:off x="141288" y="6032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2"/>
          <p:cNvSpPr txBox="1"/>
          <p:nvPr>
            <p:ph idx="1" type="body"/>
          </p:nvPr>
        </p:nvSpPr>
        <p:spPr>
          <a:xfrm>
            <a:off x="141288" y="1295400"/>
            <a:ext cx="42783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 algn="l">
              <a:spcBef>
                <a:spcPts val="35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spcBef>
                <a:spcPts val="35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  <p:sp>
        <p:nvSpPr>
          <p:cNvPr id="169" name="Google Shape;169;p52"/>
          <p:cNvSpPr txBox="1"/>
          <p:nvPr>
            <p:ph idx="2" type="body"/>
          </p:nvPr>
        </p:nvSpPr>
        <p:spPr>
          <a:xfrm>
            <a:off x="4724399" y="1295400"/>
            <a:ext cx="4267201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spcBef>
                <a:spcPts val="1050"/>
              </a:spcBef>
              <a:spcAft>
                <a:spcPts val="0"/>
              </a:spcAft>
              <a:buSzPts val="1400"/>
              <a:buChar char="∙"/>
              <a:defRPr sz="1400"/>
            </a:lvl1pPr>
            <a:lvl2pPr indent="-317500" lvl="1" marL="914400" algn="l">
              <a:spcBef>
                <a:spcPts val="35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spcBef>
                <a:spcPts val="350"/>
              </a:spcBef>
              <a:spcAft>
                <a:spcPts val="0"/>
              </a:spcAft>
              <a:buSzPts val="1400"/>
              <a:buChar char="∙"/>
              <a:defRPr sz="1400"/>
            </a:lvl3pPr>
            <a:lvl4pPr indent="-317500" lvl="3" marL="1828800" algn="l">
              <a:spcBef>
                <a:spcPts val="35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350"/>
              </a:spcBef>
              <a:spcAft>
                <a:spcPts val="0"/>
              </a:spcAft>
              <a:buSzPts val="1400"/>
              <a:buChar char="∙"/>
              <a:defRPr sz="14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 txBox="1"/>
          <p:nvPr>
            <p:ph type="title"/>
          </p:nvPr>
        </p:nvSpPr>
        <p:spPr>
          <a:xfrm>
            <a:off x="141288" y="6032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i-r_2c-blu_pos_rgb" id="179" name="Google Shape;179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5"/>
          <p:cNvSpPr txBox="1"/>
          <p:nvPr>
            <p:ph idx="1" type="subTitle"/>
          </p:nvPr>
        </p:nvSpPr>
        <p:spPr>
          <a:xfrm>
            <a:off x="141288" y="3429000"/>
            <a:ext cx="8861425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hlink"/>
                </a:solidFill>
              </a:defRPr>
            </a:lvl1pPr>
            <a:lvl2pPr lvl="1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  <p:sp>
        <p:nvSpPr>
          <p:cNvPr id="181" name="Google Shape;181;p55"/>
          <p:cNvSpPr txBox="1"/>
          <p:nvPr>
            <p:ph type="ctrTitle"/>
          </p:nvPr>
        </p:nvSpPr>
        <p:spPr>
          <a:xfrm>
            <a:off x="141288" y="2133600"/>
            <a:ext cx="8861425" cy="99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6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6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8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8"/>
          <p:cNvSpPr txBox="1"/>
          <p:nvPr>
            <p:ph idx="1" type="body"/>
          </p:nvPr>
        </p:nvSpPr>
        <p:spPr>
          <a:xfrm>
            <a:off x="141288" y="1295400"/>
            <a:ext cx="43545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  <p:sp>
        <p:nvSpPr>
          <p:cNvPr id="191" name="Google Shape;191;p58"/>
          <p:cNvSpPr txBox="1"/>
          <p:nvPr>
            <p:ph idx="2" type="body"/>
          </p:nvPr>
        </p:nvSpPr>
        <p:spPr>
          <a:xfrm>
            <a:off x="4648200" y="1295400"/>
            <a:ext cx="43545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5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  <p:sp>
        <p:nvSpPr>
          <p:cNvPr id="196" name="Google Shape;196;p5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7" name="Google Shape;197;p5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" name="Google Shape;199;p60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199" name="Google Shape;199;p6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0" name="Google Shape;200;p60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iti-r_2c-blu_pos_rgb" id="201" name="Google Shape;201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0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0"/>
          <p:cNvSpPr txBox="1"/>
          <p:nvPr>
            <p:ph idx="12" type="sldNum"/>
          </p:nvPr>
        </p:nvSpPr>
        <p:spPr>
          <a:xfrm>
            <a:off x="76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2400"/>
              </a:spcBef>
              <a:spcAft>
                <a:spcPts val="0"/>
              </a:spcAft>
              <a:buSzPts val="3200"/>
              <a:buChar char="∙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∙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sp>
        <p:nvSpPr>
          <p:cNvPr id="208" name="Google Shape;20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4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64"/>
          <p:cNvSpPr txBox="1"/>
          <p:nvPr>
            <p:ph idx="1" type="body"/>
          </p:nvPr>
        </p:nvSpPr>
        <p:spPr>
          <a:xfrm rot="5400000">
            <a:off x="2133601" y="-696912"/>
            <a:ext cx="4876800" cy="8861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141288" y="1295400"/>
            <a:ext cx="43545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648200" y="1295400"/>
            <a:ext cx="43545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2100"/>
              </a:spcBef>
              <a:spcAft>
                <a:spcPts val="0"/>
              </a:spcAft>
              <a:buSzPts val="2800"/>
              <a:buChar char="∙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5"/>
          <p:cNvSpPr txBox="1"/>
          <p:nvPr>
            <p:ph type="title"/>
          </p:nvPr>
        </p:nvSpPr>
        <p:spPr>
          <a:xfrm rot="5400000">
            <a:off x="4839494" y="2008981"/>
            <a:ext cx="6111875" cy="22145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5"/>
          <p:cNvSpPr txBox="1"/>
          <p:nvPr>
            <p:ph idx="1" type="body"/>
          </p:nvPr>
        </p:nvSpPr>
        <p:spPr>
          <a:xfrm rot="5400000">
            <a:off x="332581" y="-130968"/>
            <a:ext cx="6111875" cy="6494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1350"/>
              </a:spcBef>
              <a:spcAft>
                <a:spcPts val="0"/>
              </a:spcAft>
              <a:buSzPts val="1800"/>
              <a:buChar char="∙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  <p:sp>
        <p:nvSpPr>
          <p:cNvPr id="34" name="Google Shape;3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1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1800"/>
              </a:spcBef>
              <a:spcAft>
                <a:spcPts val="0"/>
              </a:spcAft>
              <a:buSzPts val="2400"/>
              <a:buChar char="∙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∙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∙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showMasterSp="0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oogle Shape;37;p3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37" name="Google Shape;37;p3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Google Shape;38;p31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iti-r_2c-blu_pos_rgb" id="39" name="Google Shape;3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1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76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9798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oogle Shape;43;p32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3" imgH="1587" imgW="1587" progId="TCLayout.ActiveDocument.1" spid="_x0000_s1">
                  <p:embed/>
                </p:oleObj>
              </mc:Choice>
              <mc:Fallback>
                <p:oleObj r:id="rId4" imgH="1587" imgW="1587" progId="TCLayout.ActiveDocument.1">
                  <p:embed/>
                  <p:pic>
                    <p:nvPicPr>
                      <p:cNvPr id="43" name="Google Shape;43;p3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2400"/>
              </a:spcBef>
              <a:spcAft>
                <a:spcPts val="0"/>
              </a:spcAft>
              <a:buSzPts val="3200"/>
              <a:buChar char="∙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∙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∙"/>
              <a:defRPr sz="20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105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vmlDrawing" Target="../drawings/vmlDrawing1.v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oleObject" Target="../embeddings/oleObject6.bin"/><Relationship Id="rId2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7" Type="http://schemas.openxmlformats.org/officeDocument/2006/relationships/vmlDrawing" Target="../drawings/vmlDrawing2.v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oleObject" Target="../embeddings/oleObject8.bin"/><Relationship Id="rId2" Type="http://schemas.openxmlformats.org/officeDocument/2006/relationships/oleObject" Target="../embeddings/oleObject8.bin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vmlDrawing" Target="../drawings/vmlDrawing3.v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0;p11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1" imgH="1587" imgW="1587" progId="TCLayout.ActiveDocument.1" spid="_x0000_s1">
                  <p:embed/>
                </p:oleObj>
              </mc:Choice>
              <mc:Fallback>
                <p:oleObj r:id="rId2" imgH="1587" imgW="1587" progId="TCLayout.ActiveDocument.1">
                  <p:embed/>
                  <p:pic>
                    <p:nvPicPr>
                      <p:cNvPr id="10" name="Google Shape;10;p11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1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11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ti-r_2c-blu_pos_rgb" id="14" name="Google Shape;1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0" name="Google Shape;60;p13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ti-r_2c-blu_pos_rgb" id="62" name="Google Shape;6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7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1" imgH="1587" imgW="1587" progId="TCLayout.ActiveDocument.1" spid="_x0000_s1">
                  <p:embed/>
                </p:oleObj>
              </mc:Choice>
              <mc:Fallback>
                <p:oleObj r:id="rId2" imgH="1587" imgW="1587" progId="TCLayout.ActiveDocument.1">
                  <p:embed/>
                  <p:pic>
                    <p:nvPicPr>
                      <p:cNvPr id="107" name="Google Shape;107;p37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" name="Google Shape;108;p37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09" name="Google Shape;109;p37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37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ti-r_2c-blu_pos_rgb" id="111" name="Google Shape;11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49"/>
          <p:cNvCxnSpPr/>
          <p:nvPr/>
        </p:nvCxnSpPr>
        <p:spPr>
          <a:xfrm>
            <a:off x="141288" y="457200"/>
            <a:ext cx="886618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49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56" name="Google Shape;156;p49"/>
          <p:cNvCxnSpPr/>
          <p:nvPr/>
        </p:nvCxnSpPr>
        <p:spPr>
          <a:xfrm>
            <a:off x="141288" y="6400800"/>
            <a:ext cx="8866187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citi-r_2c-blu_pos_rgb" id="157" name="Google Shape;157;p4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9"/>
          <p:cNvSpPr txBox="1"/>
          <p:nvPr>
            <p:ph type="title"/>
          </p:nvPr>
        </p:nvSpPr>
        <p:spPr>
          <a:xfrm>
            <a:off x="141288" y="6032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2"/>
    <p:sldLayoutId id="2147483688" r:id="rId3"/>
    <p:sldLayoutId id="2147483689" r:id="rId4"/>
    <p:sldLayoutId id="214748369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54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>
              <mc:Choice Requires="v">
                <p:oleObj r:id="rId1" imgH="1587" imgW="1587" progId="TCLayout.ActiveDocument.1" spid="_x0000_s1">
                  <p:embed/>
                </p:oleObj>
              </mc:Choice>
              <mc:Fallback>
                <p:oleObj r:id="rId2" imgH="1587" imgW="1587" progId="TCLayout.ActiveDocument.1">
                  <p:embed/>
                  <p:pic>
                    <p:nvPicPr>
                      <p:cNvPr id="173" name="Google Shape;173;p54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Google Shape;174;p54"/>
          <p:cNvSpPr txBox="1"/>
          <p:nvPr>
            <p:ph idx="1" type="body"/>
          </p:nvPr>
        </p:nvSpPr>
        <p:spPr>
          <a:xfrm>
            <a:off x="141288" y="1295400"/>
            <a:ext cx="88614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spcBef>
                <a:spcPts val="10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∙"/>
              <a:defRPr b="0" i="0" sz="1400" u="none" cap="none" strike="noStrike">
                <a:solidFill>
                  <a:srgbClr val="53565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75" name="Google Shape;175;p54"/>
          <p:cNvCxnSpPr/>
          <p:nvPr/>
        </p:nvCxnSpPr>
        <p:spPr>
          <a:xfrm>
            <a:off x="141288" y="609600"/>
            <a:ext cx="886142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54"/>
          <p:cNvSpPr txBox="1"/>
          <p:nvPr>
            <p:ph type="title"/>
          </p:nvPr>
        </p:nvSpPr>
        <p:spPr>
          <a:xfrm>
            <a:off x="141288" y="155575"/>
            <a:ext cx="8859837" cy="3778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iti-r_2c-blu_pos_rgb" id="177" name="Google Shape;17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9488" y="6569075"/>
            <a:ext cx="474662" cy="27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98" y="4430"/>
            <a:ext cx="91865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"/>
          <p:cNvSpPr/>
          <p:nvPr/>
        </p:nvSpPr>
        <p:spPr>
          <a:xfrm>
            <a:off x="-40117" y="4431"/>
            <a:ext cx="9202969" cy="6857999"/>
          </a:xfrm>
          <a:prstGeom prst="rect">
            <a:avLst/>
          </a:prstGeom>
          <a:gradFill>
            <a:gsLst>
              <a:gs pos="0">
                <a:srgbClr val="0059A4">
                  <a:alpha val="96862"/>
                </a:srgbClr>
              </a:gs>
              <a:gs pos="100000">
                <a:srgbClr val="00A66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163756" y="515185"/>
            <a:ext cx="8789415" cy="467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To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who Cheat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Stock Market!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 Fintech Challenge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February 22</a:t>
            </a:r>
            <a:r>
              <a:rPr b="1" baseline="3000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2020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4885" y="5149329"/>
            <a:ext cx="2169535" cy="149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1168" y="6184443"/>
            <a:ext cx="1382003" cy="45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10"/>
          <p:cNvGrpSpPr/>
          <p:nvPr/>
        </p:nvGrpSpPr>
        <p:grpSpPr>
          <a:xfrm>
            <a:off x="177293" y="2234191"/>
            <a:ext cx="8789415" cy="2110208"/>
            <a:chOff x="177293" y="3388780"/>
            <a:chExt cx="8789415" cy="2110208"/>
          </a:xfrm>
        </p:grpSpPr>
        <p:sp>
          <p:nvSpPr>
            <p:cNvPr id="333" name="Google Shape;333;p10"/>
            <p:cNvSpPr/>
            <p:nvPr/>
          </p:nvSpPr>
          <p:spPr>
            <a:xfrm>
              <a:off x="177293" y="3388780"/>
              <a:ext cx="8789415" cy="746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Q&amp;A</a:t>
              </a:r>
              <a:endParaRPr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4" name="Google Shape;334;p10"/>
            <p:cNvCxnSpPr/>
            <p:nvPr/>
          </p:nvCxnSpPr>
          <p:spPr>
            <a:xfrm>
              <a:off x="4434397" y="4493362"/>
              <a:ext cx="275205" cy="0"/>
            </a:xfrm>
            <a:prstGeom prst="straightConnector1">
              <a:avLst/>
            </a:prstGeom>
            <a:noFill/>
            <a:ln cap="flat" cmpd="sng" w="50800">
              <a:solidFill>
                <a:srgbClr val="FFFFFF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335" name="Google Shape;335;p10"/>
            <p:cNvSpPr/>
            <p:nvPr/>
          </p:nvSpPr>
          <p:spPr>
            <a:xfrm>
              <a:off x="177293" y="4752390"/>
              <a:ext cx="8789415" cy="7465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5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898" y="4430"/>
            <a:ext cx="91865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"/>
          <p:cNvSpPr/>
          <p:nvPr/>
        </p:nvSpPr>
        <p:spPr>
          <a:xfrm>
            <a:off x="-40117" y="4431"/>
            <a:ext cx="9202969" cy="6857999"/>
          </a:xfrm>
          <a:prstGeom prst="rect">
            <a:avLst/>
          </a:prstGeom>
          <a:gradFill>
            <a:gsLst>
              <a:gs pos="0">
                <a:srgbClr val="0059A4">
                  <a:alpha val="96862"/>
                </a:srgbClr>
              </a:gs>
              <a:gs pos="100000">
                <a:srgbClr val="00A66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"/>
          <p:cNvSpPr/>
          <p:nvPr/>
        </p:nvSpPr>
        <p:spPr>
          <a:xfrm>
            <a:off x="163756" y="515185"/>
            <a:ext cx="8789415" cy="467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b="1" i="0" lang="en-US" sz="4500" u="none" cap="none" strike="noStrike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To Catch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</a:t>
            </a:r>
            <a:r>
              <a:rPr b="1" i="0" lang="en-US" sz="4500" u="none" cap="none" strike="noStrike">
                <a:solidFill>
                  <a:srgbClr val="34495E"/>
                </a:solidFill>
                <a:latin typeface="Arial"/>
                <a:ea typeface="Arial"/>
                <a:cs typeface="Arial"/>
                <a:sym typeface="Arial"/>
              </a:rPr>
              <a:t>who</a:t>
            </a: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Cheat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Stock Market!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MIT Fintech Challenge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February 22</a:t>
            </a:r>
            <a:r>
              <a:rPr b="1" baseline="3000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2020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4885" y="5149329"/>
            <a:ext cx="2169535" cy="1491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1168" y="6184443"/>
            <a:ext cx="1382003" cy="45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using black and gray laptop computer" id="243" name="Google Shape;243;p3"/>
          <p:cNvPicPr preferRelativeResize="0"/>
          <p:nvPr/>
        </p:nvPicPr>
        <p:blipFill rotWithShape="1">
          <a:blip r:embed="rId3">
            <a:alphaModFix/>
          </a:blip>
          <a:srcRect b="0" l="11539" r="3261" t="0"/>
          <a:stretch/>
        </p:blipFill>
        <p:spPr>
          <a:xfrm>
            <a:off x="4572000" y="1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"/>
          <p:cNvSpPr/>
          <p:nvPr/>
        </p:nvSpPr>
        <p:spPr>
          <a:xfrm>
            <a:off x="-5981" y="0"/>
            <a:ext cx="9144000" cy="6858000"/>
          </a:xfrm>
          <a:prstGeom prst="rect">
            <a:avLst/>
          </a:prstGeom>
          <a:solidFill>
            <a:srgbClr val="000000">
              <a:alpha val="29803"/>
            </a:srgbClr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-5981" y="0"/>
            <a:ext cx="4798114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"/>
          <p:cNvSpPr/>
          <p:nvPr/>
        </p:nvSpPr>
        <p:spPr>
          <a:xfrm>
            <a:off x="228600" y="1260491"/>
            <a:ext cx="3225800" cy="513446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"/>
          <p:cNvSpPr txBox="1"/>
          <p:nvPr/>
        </p:nvSpPr>
        <p:spPr>
          <a:xfrm>
            <a:off x="300383" y="2074086"/>
            <a:ext cx="39922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Stock Price?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736" y="12030"/>
            <a:ext cx="1059478" cy="728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3"/>
          <p:cNvGrpSpPr/>
          <p:nvPr/>
        </p:nvGrpSpPr>
        <p:grpSpPr>
          <a:xfrm>
            <a:off x="511003" y="3484206"/>
            <a:ext cx="3202581" cy="1143000"/>
            <a:chOff x="929689" y="1981200"/>
            <a:chExt cx="3202581" cy="1143000"/>
          </a:xfrm>
        </p:grpSpPr>
        <p:pic>
          <p:nvPicPr>
            <p:cNvPr id="250" name="Google Shape;250;p3"/>
            <p:cNvPicPr preferRelativeResize="0"/>
            <p:nvPr/>
          </p:nvPicPr>
          <p:blipFill rotWithShape="1">
            <a:blip r:embed="rId5">
              <a:alphaModFix/>
            </a:blip>
            <a:srcRect b="0" l="0" r="56485" t="0"/>
            <a:stretch/>
          </p:blipFill>
          <p:spPr>
            <a:xfrm>
              <a:off x="929689" y="1981200"/>
              <a:ext cx="3202581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3"/>
            <p:cNvSpPr/>
            <p:nvPr/>
          </p:nvSpPr>
          <p:spPr>
            <a:xfrm>
              <a:off x="978523" y="2438400"/>
              <a:ext cx="1383677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2" name="Google Shape;252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43000" y="2438400"/>
              <a:ext cx="1246044" cy="4753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410817" y="1093304"/>
            <a:ext cx="84707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a Stock Price REALLY….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228600" y="313767"/>
            <a:ext cx="5283200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equity orderbook&quot;" id="261" name="Google Shape;2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17" y="1946988"/>
            <a:ext cx="3892180" cy="473419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"/>
          <p:cNvSpPr/>
          <p:nvPr/>
        </p:nvSpPr>
        <p:spPr>
          <a:xfrm>
            <a:off x="4970106" y="3044889"/>
            <a:ext cx="827314" cy="61582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C3E50"/>
          </a:solidFill>
          <a:ln cap="flat" cmpd="sng" w="9525">
            <a:solidFill>
              <a:srgbClr val="001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4"/>
          <p:cNvGraphicFramePr/>
          <p:nvPr/>
        </p:nvGraphicFramePr>
        <p:xfrm>
          <a:off x="6100352" y="3689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659675"/>
                <a:gridCol w="659675"/>
              </a:tblGrid>
              <a:tr h="23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SHARES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BID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576.41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576.37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576.36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576.26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576.25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576.18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576.12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64" name="Google Shape;264;p4"/>
          <p:cNvGraphicFramePr/>
          <p:nvPr/>
        </p:nvGraphicFramePr>
        <p:xfrm>
          <a:off x="7543070" y="2566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659675"/>
                <a:gridCol w="659675"/>
              </a:tblGrid>
              <a:tr h="256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ASK</a:t>
                      </a:r>
                      <a:endParaRPr sz="9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SHARES</a:t>
                      </a:r>
                      <a:endParaRPr sz="9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576.88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576.87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576.86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576.85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576.83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576.74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576.73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576.67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576.58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576.52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b="1" sz="105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6993462" y="1177472"/>
            <a:ext cx="2006582" cy="5630333"/>
          </a:xfrm>
          <a:prstGeom prst="roundRect">
            <a:avLst>
              <a:gd fmla="val 4258" name="adj"/>
            </a:avLst>
          </a:prstGeom>
          <a:solidFill>
            <a:srgbClr val="3498DB"/>
          </a:solidFill>
          <a:ln cap="flat" cmpd="sng" w="9525">
            <a:solidFill>
              <a:srgbClr val="3449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4724414" y="1180135"/>
            <a:ext cx="2006582" cy="5630333"/>
          </a:xfrm>
          <a:prstGeom prst="roundRect">
            <a:avLst>
              <a:gd fmla="val 4258" name="adj"/>
            </a:avLst>
          </a:prstGeom>
          <a:solidFill>
            <a:srgbClr val="3498DB"/>
          </a:solidFill>
          <a:ln cap="flat" cmpd="sng" w="9525">
            <a:solidFill>
              <a:srgbClr val="3449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2438419" y="1168138"/>
            <a:ext cx="2006582" cy="5630333"/>
          </a:xfrm>
          <a:prstGeom prst="roundRect">
            <a:avLst>
              <a:gd fmla="val 4258" name="adj"/>
            </a:avLst>
          </a:prstGeom>
          <a:solidFill>
            <a:srgbClr val="3498DB"/>
          </a:solidFill>
          <a:ln cap="flat" cmpd="sng" w="9525">
            <a:solidFill>
              <a:srgbClr val="3449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135486" y="1168182"/>
            <a:ext cx="2006582" cy="5630333"/>
          </a:xfrm>
          <a:prstGeom prst="roundRect">
            <a:avLst>
              <a:gd fmla="val 4258" name="adj"/>
            </a:avLst>
          </a:prstGeom>
          <a:solidFill>
            <a:srgbClr val="3498DB"/>
          </a:solidFill>
          <a:ln cap="flat" cmpd="sng" w="9525">
            <a:solidFill>
              <a:srgbClr val="3449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5"/>
          <p:cNvSpPr/>
          <p:nvPr/>
        </p:nvSpPr>
        <p:spPr>
          <a:xfrm>
            <a:off x="228599" y="313767"/>
            <a:ext cx="6097555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Spoofing Example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6500326" y="154326"/>
            <a:ext cx="2400556" cy="338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OWN GOOGLE STOCK AND WANT TO SELL AS HIGH AS POSSIBLE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5"/>
          <p:cNvSpPr txBox="1"/>
          <p:nvPr/>
        </p:nvSpPr>
        <p:spPr>
          <a:xfrm>
            <a:off x="193008" y="1227972"/>
            <a:ext cx="18915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have an offer of 100 lots at 576.58</a:t>
            </a:r>
            <a:endParaRPr i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8" name="Google Shape;278;p5"/>
          <p:cNvGraphicFramePr/>
          <p:nvPr/>
        </p:nvGraphicFramePr>
        <p:xfrm>
          <a:off x="265224" y="4497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43375"/>
                <a:gridCol w="543375"/>
              </a:tblGrid>
              <a:tr h="23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#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BID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9" name="Google Shape;279;p5"/>
          <p:cNvGraphicFramePr/>
          <p:nvPr/>
        </p:nvGraphicFramePr>
        <p:xfrm>
          <a:off x="810367" y="2259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55550"/>
                <a:gridCol w="5555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ASK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#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576.74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576.67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576.58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5"/>
          <p:cNvGraphicFramePr/>
          <p:nvPr/>
        </p:nvGraphicFramePr>
        <p:xfrm>
          <a:off x="2624532" y="44993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43375"/>
                <a:gridCol w="543375"/>
              </a:tblGrid>
              <a:tr h="23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#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BID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20,300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1" name="Google Shape;281;p5"/>
          <p:cNvGraphicFramePr/>
          <p:nvPr/>
        </p:nvGraphicFramePr>
        <p:xfrm>
          <a:off x="3195076" y="21936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55550"/>
                <a:gridCol w="5555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ASK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#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576.74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576.67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576.58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2" name="Google Shape;282;p5"/>
          <p:cNvGraphicFramePr/>
          <p:nvPr/>
        </p:nvGraphicFramePr>
        <p:xfrm>
          <a:off x="5399803" y="22089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55550"/>
                <a:gridCol w="555550"/>
              </a:tblGrid>
              <a:tr h="10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ASK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#</a:t>
                      </a:r>
                      <a:endParaRPr sz="800"/>
                    </a:p>
                  </a:txBody>
                  <a:tcPr marT="45725" marB="45725" marR="91450" marL="91450" anchor="ctr">
                    <a:solidFill>
                      <a:srgbClr val="002155"/>
                    </a:solidFill>
                  </a:tcPr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576.80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576.74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576.73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576.67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576.58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5"/>
          <p:cNvSpPr txBox="1"/>
          <p:nvPr/>
        </p:nvSpPr>
        <p:spPr>
          <a:xfrm>
            <a:off x="2495942" y="1195273"/>
            <a:ext cx="189153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then add a bid of 20,000 lots at 576.42, to look like a large increase in demand</a:t>
            </a:r>
            <a:endParaRPr i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4781936" y="1274139"/>
            <a:ext cx="189153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Scared, someone else lifts the offer and buys my stock at 576.58</a:t>
            </a:r>
            <a:endParaRPr i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5"/>
          <p:cNvSpPr txBox="1"/>
          <p:nvPr/>
        </p:nvSpPr>
        <p:spPr>
          <a:xfrm>
            <a:off x="7053232" y="1797359"/>
            <a:ext cx="1891537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BOOM!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Market trades up at 576.58, and I sell 80 lots of Google Stock.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remove my bid…!</a:t>
            </a:r>
            <a:endParaRPr i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" name="Google Shape;286;p5"/>
          <p:cNvGraphicFramePr/>
          <p:nvPr/>
        </p:nvGraphicFramePr>
        <p:xfrm>
          <a:off x="4862624" y="4514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{B0F90B08-ABA3-4778-8C1C-1D725FD4D2CB}</a:tableStyleId>
              </a:tblPr>
              <a:tblGrid>
                <a:gridCol w="543375"/>
                <a:gridCol w="543375"/>
              </a:tblGrid>
              <a:tr h="23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#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000000"/>
                          </a:solidFill>
                        </a:rPr>
                        <a:t>BID</a:t>
                      </a:r>
                      <a:endParaRPr sz="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241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576.41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576.40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576.26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162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576.25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51967" y="2745402"/>
            <a:ext cx="8906934" cy="3937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3449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228600" y="313767"/>
            <a:ext cx="5283200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called “Spoofing”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"/>
          <p:cNvSpPr txBox="1"/>
          <p:nvPr/>
        </p:nvSpPr>
        <p:spPr>
          <a:xfrm>
            <a:off x="228600" y="1348753"/>
            <a:ext cx="875366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i.e. Entering orders with no intent to trade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highly illegal, and leads to huge fines for financial institutions!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046" y="3052793"/>
            <a:ext cx="5602308" cy="1891330"/>
          </a:xfrm>
          <a:prstGeom prst="rect">
            <a:avLst/>
          </a:prstGeom>
          <a:noFill/>
          <a:ln cap="flat" cmpd="sng" w="12700">
            <a:solidFill>
              <a:srgbClr val="34495E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7" name="Google Shape;29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504" y="5958787"/>
            <a:ext cx="3473496" cy="561720"/>
          </a:xfrm>
          <a:prstGeom prst="rect">
            <a:avLst/>
          </a:prstGeom>
          <a:noFill/>
          <a:ln cap="flat" cmpd="sng" w="12700">
            <a:solidFill>
              <a:srgbClr val="34495E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8" name="Google Shape;29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3200" y="5292754"/>
            <a:ext cx="4159069" cy="690942"/>
          </a:xfrm>
          <a:prstGeom prst="rect">
            <a:avLst/>
          </a:prstGeom>
          <a:noFill/>
          <a:ln cap="flat" cmpd="sng" w="12700">
            <a:solidFill>
              <a:srgbClr val="34495E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9" name="Google Shape;29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2737" y="5147066"/>
            <a:ext cx="2792090" cy="422003"/>
          </a:xfrm>
          <a:prstGeom prst="rect">
            <a:avLst/>
          </a:prstGeom>
          <a:noFill/>
          <a:ln cap="flat" cmpd="sng" w="12700">
            <a:solidFill>
              <a:srgbClr val="34495E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228600" y="313767"/>
            <a:ext cx="5283200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Hackathon Challenge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278296" y="1093304"/>
            <a:ext cx="8450837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CONTEXT: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Spoofing is the activity of entering trading orders with no intention to actually trade; to manipulate the market price. This is often done to benefit a traders current positions and increase their PnL.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is a BIG PROBLEM. It carries financial and reputational risk, and is strictly prohibited by all major financial regulators.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Nevertheless, companies like Citi execute millions of trade orders every day, and it is impossible to track, observe and analyze every single trading order that is made.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GOAL:  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systematically identify trading activity which has no desire to actually trade (i.e. spoofing), that can be applied to huge data sets of trading activity.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 txBox="1"/>
          <p:nvPr/>
        </p:nvSpPr>
        <p:spPr>
          <a:xfrm>
            <a:off x="360015" y="983233"/>
            <a:ext cx="8470716" cy="6663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Identify Spoofing in large sets of trading data. 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will be providing sample data and pandas dataframe with a simple model. Use this for your analysis – we will assess your accuracy on test data in the same format.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DELIVERABLES: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arenR"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 identifying “Top of Book” spoofing (as shown in the Spoofing example)</a:t>
            </a:r>
            <a:endParaRPr sz="17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arenR"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 identifying 2 other types of spoofing hidden in the data</a:t>
            </a:r>
            <a:endParaRPr sz="1700"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AutoNum type="arabicParenR"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graphical interface, UI, or set of charts that show your results (real-time or historical)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4)   A slide deck outlining you approach, as well as thoughts on:</a:t>
            </a:r>
            <a:endParaRPr b="1"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Non-quantitative ways of identifying  illegitimate trading (or traders!)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Ideas of policies or procedures that could be implemented  to reduce spoofing (e.g. leveraging psychology or behavioral economics)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potential benefits and upside to financial firms for implementation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228600" y="313767"/>
            <a:ext cx="5283200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Hackathon Challenge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"/>
          <p:cNvSpPr/>
          <p:nvPr/>
        </p:nvSpPr>
        <p:spPr>
          <a:xfrm>
            <a:off x="0" y="-8467"/>
            <a:ext cx="9144000" cy="6858000"/>
          </a:xfrm>
          <a:prstGeom prst="rect">
            <a:avLst/>
          </a:prstGeom>
          <a:gradFill>
            <a:gsLst>
              <a:gs pos="0">
                <a:srgbClr val="0059A4"/>
              </a:gs>
              <a:gs pos="100000">
                <a:srgbClr val="00A66D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9"/>
          <p:cNvSpPr txBox="1"/>
          <p:nvPr/>
        </p:nvSpPr>
        <p:spPr>
          <a:xfrm>
            <a:off x="410817" y="881629"/>
            <a:ext cx="8470716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DATA: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https://github.com/angelajinyq/MIT-Fintech-Challenge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Catch A Spoofer - </a:t>
            </a:r>
            <a:r>
              <a:rPr lang="en-US" sz="1800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600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rPr>
              <a:t>www.bloomberg.com/graphics/2015-spoofing/</a:t>
            </a:r>
            <a:endParaRPr sz="1800">
              <a:solidFill>
                <a:srgbClr val="FE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E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rPr>
              <a:t>Financial Surveillance Using Big Data - </a:t>
            </a: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http://www.it.uu.se/edu/course/homepage/projektDV/ht17/project-2017-technical.pdf%200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E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EFFFF"/>
                </a:solidFill>
                <a:latin typeface="Calibri"/>
                <a:ea typeface="Calibri"/>
                <a:cs typeface="Calibri"/>
                <a:sym typeface="Calibri"/>
              </a:rPr>
              <a:t>THINGS TO THINK ABOUT: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E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228600" y="313767"/>
            <a:ext cx="5283200" cy="12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228599" y="4097503"/>
            <a:ext cx="8652933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 what spoofing is and think about how YOU would might cheat the market, before diving in to solutions</a:t>
            </a:r>
            <a:endParaRPr/>
          </a:p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 and familiarize yourself with the data before diving in too deep</a:t>
            </a:r>
            <a:endParaRPr/>
          </a:p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Think about Repeat Behavior by the same users</a:t>
            </a:r>
            <a:endParaRPr/>
          </a:p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techniques that might be relevant: Naïve Bayes, Logistic Regression, RNN, HMM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6225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Finally, remember… intent is difficult to prove, and genuine mistakes might happen.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5" name="Google Shape;3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464" y="507144"/>
            <a:ext cx="1382003" cy="456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9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i ICG PPT Template (letter)">
  <a:themeElements>
    <a:clrScheme name="ICG_Pres (A4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00BDF2"/>
      </a:accent3>
      <a:accent4>
        <a:srgbClr val="99E4FA"/>
      </a:accent4>
      <a:accent5>
        <a:srgbClr val="53565A"/>
      </a:accent5>
      <a:accent6>
        <a:srgbClr val="97999B"/>
      </a:accent6>
      <a:hlink>
        <a:srgbClr val="00BDF2"/>
      </a:hlink>
      <a:folHlink>
        <a:srgbClr val="99D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ICG_Pres(Letter)">
  <a:themeElements>
    <a:clrScheme name="2_ICG_Pres (Letter) 1">
      <a:dk1>
        <a:srgbClr val="53565A"/>
      </a:dk1>
      <a:lt1>
        <a:srgbClr val="FFFFFF"/>
      </a:lt1>
      <a:dk2>
        <a:srgbClr val="97999B"/>
      </a:dk2>
      <a:lt2>
        <a:srgbClr val="53565A"/>
      </a:lt2>
      <a:accent1>
        <a:srgbClr val="002D72"/>
      </a:accent1>
      <a:accent2>
        <a:srgbClr val="99ABC7"/>
      </a:accent2>
      <a:accent3>
        <a:srgbClr val="FFFFFF"/>
      </a:accent3>
      <a:accent4>
        <a:srgbClr val="46484C"/>
      </a:accent4>
      <a:accent5>
        <a:srgbClr val="AAADBC"/>
      </a:accent5>
      <a:accent6>
        <a:srgbClr val="8A9BB4"/>
      </a:accent6>
      <a:hlink>
        <a:srgbClr val="00BDF2"/>
      </a:hlink>
      <a:folHlink>
        <a:srgbClr val="99E4F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2012-08-29T14:18:37Z</dcterms:created>
  <dc:creator>DC09721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COpt">
    <vt:lpwstr>1</vt:lpwstr>
  </property>
  <property fmtid="{D5CDD505-2E9C-101B-9397-08002B2CF9AE}" pid="3" name="Regions">
    <vt:lpwstr>1;#EMEA;#2;#Asia Pacific;#3;#Japan;#4;#North America;#5;#Latin America</vt:lpwstr>
  </property>
  <property fmtid="{D5CDD505-2E9C-101B-9397-08002B2CF9AE}" pid="4" name="TaxonomyHierarchical">
    <vt:lpwstr/>
  </property>
  <property fmtid="{D5CDD505-2E9C-101B-9397-08002B2CF9AE}" pid="5" name="ContentType">
    <vt:lpwstr>GBIP Global Document Content Type</vt:lpwstr>
  </property>
  <property fmtid="{D5CDD505-2E9C-101B-9397-08002B2CF9AE}" pid="6" name="PNSOpt">
    <vt:lpwstr>1s</vt:lpwstr>
  </property>
  <property fmtid="{D5CDD505-2E9C-101B-9397-08002B2CF9AE}" pid="7" name="Pitchbook Compatible">
    <vt:lpwstr>Yes</vt:lpwstr>
  </property>
  <property fmtid="{D5CDD505-2E9C-101B-9397-08002B2CF9AE}" pid="8" name="RightsWATCHMark">
    <vt:lpwstr>7|CITI-No PII-Public|{00000000-0000-0000-0000-000000000000}</vt:lpwstr>
  </property>
</Properties>
</file>