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86F89-6E7A-094F-8B22-6E13A2C1EE6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32AC0-D9F3-964A-9C2F-0D70728E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32AC0-D9F3-964A-9C2F-0D70728EBB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1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32AC0-D9F3-964A-9C2F-0D70728EBB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00F-AB46-9F18-E6B1-66EB4EFC3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778210"/>
          </a:xfrm>
        </p:spPr>
        <p:txBody>
          <a:bodyPr/>
          <a:lstStyle/>
          <a:p>
            <a:pPr algn="ctr"/>
            <a:r>
              <a:rPr lang="en-US" sz="5400" dirty="0"/>
              <a:t>CNN Transfer Learning Prediction of Tuberculosis</a:t>
            </a:r>
            <a:br>
              <a:rPr lang="en-US" sz="5400" dirty="0"/>
            </a:br>
            <a:r>
              <a:rPr lang="en-US" sz="5400" dirty="0"/>
              <a:t>(Surrogate for Black Lung)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85231-7780-40A1-7B6B-1A1344C65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431" y="4752667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Catherine Boomus</a:t>
            </a:r>
          </a:p>
          <a:p>
            <a:pPr algn="ctr"/>
            <a:r>
              <a:rPr lang="en-US" dirty="0"/>
              <a:t>April 18, 2024</a:t>
            </a:r>
          </a:p>
        </p:txBody>
      </p:sp>
    </p:spTree>
    <p:extLst>
      <p:ext uri="{BB962C8B-B14F-4D97-AF65-F5344CB8AC3E}">
        <p14:creationId xmlns:p14="http://schemas.microsoft.com/office/powerpoint/2010/main" val="151431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BD09-3E1C-B9B8-8205-4F534FB1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7163"/>
          </a:xfrm>
        </p:spPr>
        <p:txBody>
          <a:bodyPr/>
          <a:lstStyle/>
          <a:p>
            <a:r>
              <a:rPr lang="en-US" dirty="0"/>
              <a:t>Project Long Term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E583-C2EF-BA02-E091-F5E6B913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09817"/>
            <a:ext cx="6916224" cy="5095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Occupational lung disease </a:t>
            </a:r>
            <a:r>
              <a:rPr lang="en-US" dirty="0"/>
              <a:t>is a major source of morbidity and mortality worldwide.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United States, people who qualify for asbestos, silica, and coal medical surveillance programs require chest x-rays with a specialized interpretation – one produced by a “</a:t>
            </a:r>
            <a:r>
              <a:rPr lang="en-US" dirty="0">
                <a:solidFill>
                  <a:schemeClr val="accent3"/>
                </a:solidFill>
              </a:rPr>
              <a:t>B Reader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long-term project is to produce a deep learning product that assists B Readers by providing a color map of areas suspicious for </a:t>
            </a:r>
            <a:r>
              <a:rPr lang="en-US" dirty="0">
                <a:solidFill>
                  <a:schemeClr val="accent3"/>
                </a:solidFill>
              </a:rPr>
              <a:t>nodules or pleural plaques </a:t>
            </a:r>
            <a:r>
              <a:rPr lang="en-US" dirty="0"/>
              <a:t>(indicators of particulate related lung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This is the first step</a:t>
            </a:r>
            <a:r>
              <a:rPr lang="en-US" dirty="0"/>
              <a:t>, which is to classify positive or negative.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2224C-B01C-D24D-88C5-14266B502D7E}"/>
              </a:ext>
            </a:extLst>
          </p:cNvPr>
          <p:cNvSpPr txBox="1"/>
          <p:nvPr/>
        </p:nvSpPr>
        <p:spPr>
          <a:xfrm>
            <a:off x="8938503" y="1612087"/>
            <a:ext cx="143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Lung</a:t>
            </a:r>
          </a:p>
        </p:txBody>
      </p:sp>
      <p:pic>
        <p:nvPicPr>
          <p:cNvPr id="1028" name="Picture 4" descr="Coal worker's lungs - chest x-ray: MedlinePlus Medical ...">
            <a:extLst>
              <a:ext uri="{FF2B5EF4-FFF2-40B4-BE49-F238E27FC236}">
                <a16:creationId xmlns:a16="http://schemas.microsoft.com/office/drawing/2014/main" id="{0ADCAC8F-3872-EAE6-8163-F59DBBDF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664" y="2420871"/>
            <a:ext cx="3395062" cy="31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D1E8-31BF-DA41-DC5A-94E5A23C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9965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Functions and Modules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3200" dirty="0" err="1">
                <a:solidFill>
                  <a:schemeClr val="accent3"/>
                </a:solidFill>
              </a:rPr>
              <a:t>InceptionV3</a:t>
            </a:r>
            <a:r>
              <a:rPr lang="en-US" sz="3200" dirty="0">
                <a:solidFill>
                  <a:schemeClr val="accent3"/>
                </a:solidFill>
              </a:rPr>
              <a:t> trained on ImageNet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7CAF-F676-BC36-FFB5-7AC437FC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48934"/>
            <a:ext cx="10936289" cy="4732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Import data </a:t>
            </a:r>
            <a:r>
              <a:rPr lang="en-US" dirty="0"/>
              <a:t>– Kaggle; 700 positive, 700 negative PNG 512 x 512 pixel </a:t>
            </a:r>
            <a:r>
              <a:rPr lang="en-US" dirty="0" err="1"/>
              <a:t>CXR’s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Import libraries </a:t>
            </a:r>
            <a:r>
              <a:rPr lang="en-US" dirty="0"/>
              <a:t>–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shutil</a:t>
            </a:r>
            <a:r>
              <a:rPr lang="en-US" dirty="0"/>
              <a:t>, numpy, </a:t>
            </a:r>
            <a:r>
              <a:rPr lang="en-US" dirty="0" err="1"/>
              <a:t>tensorflow</a:t>
            </a:r>
            <a:r>
              <a:rPr lang="en-US" dirty="0"/>
              <a:t>, matplotlib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Preprocess data </a:t>
            </a:r>
            <a:r>
              <a:rPr lang="en-US" dirty="0"/>
              <a:t>-  resize, rescaling, augmentation (rotation, shift, shear, zoom, flip, fill) with </a:t>
            </a:r>
            <a:r>
              <a:rPr lang="en-US" dirty="0" err="1"/>
              <a:t>ImageDataGenerator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Build model </a:t>
            </a:r>
            <a:r>
              <a:rPr lang="en-US" dirty="0"/>
              <a:t>– </a:t>
            </a:r>
            <a:r>
              <a:rPr lang="en-US" dirty="0" err="1"/>
              <a:t>InceptionV3</a:t>
            </a:r>
            <a:r>
              <a:rPr lang="en-US" dirty="0"/>
              <a:t> network trained on </a:t>
            </a:r>
            <a:r>
              <a:rPr lang="en-US" dirty="0" err="1"/>
              <a:t>Imagenet</a:t>
            </a:r>
            <a:r>
              <a:rPr lang="en-US" dirty="0"/>
              <a:t>, all frozen for feature extraction. Removed dense classification layer, added two dense layers (one with </a:t>
            </a:r>
            <a:r>
              <a:rPr lang="en-US" dirty="0" err="1"/>
              <a:t>ReLU</a:t>
            </a:r>
            <a:r>
              <a:rPr lang="en-US" dirty="0"/>
              <a:t> and one with sigmoid)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Train model </a:t>
            </a:r>
            <a:r>
              <a:rPr lang="en-US" dirty="0"/>
              <a:t>– 978 images training, 280 images validation, 142 images test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Evaluate model </a:t>
            </a:r>
            <a:r>
              <a:rPr lang="en-US" dirty="0"/>
              <a:t>– error and accuracy, runtime: 53 minutes after (data uploaded, three  hours)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Potential improvements </a:t>
            </a:r>
            <a:r>
              <a:rPr lang="en-US" dirty="0"/>
              <a:t>– more evaluation metrics, more hyperparameter tuning (learning rate, batch size, epochs)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EB4-7ADE-4098-F0FF-7494A721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93451"/>
            <a:ext cx="9404723" cy="1400530"/>
          </a:xfrm>
        </p:spPr>
        <p:txBody>
          <a:bodyPr/>
          <a:lstStyle/>
          <a:p>
            <a:r>
              <a:rPr lang="en-US" dirty="0"/>
              <a:t>InceptionV3 trained on ImageNet</a:t>
            </a:r>
          </a:p>
        </p:txBody>
      </p:sp>
      <p:pic>
        <p:nvPicPr>
          <p:cNvPr id="1028" name="Picture 4" descr="The architecture of Inception-V3 model. | Download ...">
            <a:extLst>
              <a:ext uri="{FF2B5EF4-FFF2-40B4-BE49-F238E27FC236}">
                <a16:creationId xmlns:a16="http://schemas.microsoft.com/office/drawing/2014/main" id="{143ABABB-190F-ED5B-B6DE-8596FFAB80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797" y="1926441"/>
            <a:ext cx="7846539" cy="41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7C1C-2C88-5956-9B5D-411E7B8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67030" cy="1400530"/>
          </a:xfrm>
        </p:spPr>
        <p:txBody>
          <a:bodyPr/>
          <a:lstStyle/>
          <a:p>
            <a:r>
              <a:rPr lang="en-US" dirty="0"/>
              <a:t>Results: 10 epochs of 32 / batch using training set 978, valid 280, test 142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817C-65C6-1F61-9825-5931F887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2667000"/>
            <a:ext cx="11912600" cy="37382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Found 978 images belonging to 2 classes.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Found 280 images belonging to 2 classes.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Found 142 images belonging to 2 classes.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90" dirty="0">
              <a:latin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1/10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307s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10s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0.4856 - accuracy: 0.7537 -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0.2568 -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0.8945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2/10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327s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0.3025 - accuracy: 0.8795 -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0.2018 -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0.9258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3/10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318s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0.2348 - accuracy: 0.9165 -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0.1889 -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0.9102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4/10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303s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10s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0.1968 - accuracy: 0.9366 -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0.1446 -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0.9492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5/10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321s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0.1753 - accuracy: 0.9366 -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0.1514 -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0.9414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6/10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320s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0.1721 - accuracy: 0.9482 -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0.1373 -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0.9531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7/10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320s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0.1731 - accuracy: 0.9535 -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0.1332 -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0.9531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8/10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319s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0.1392 - accuracy: 0.9535 -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0.1349 -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0.9453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9/10 30/30 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301s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10s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0.1475 - accuracy: 0.9482 -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0.2006 -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0.9102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90" b="0" i="0" dirty="0">
                <a:effectLst/>
                <a:latin typeface="Courier New" panose="02070309020205020404" pitchFamily="49" charset="0"/>
              </a:rPr>
              <a:t>Epoch 10/10 30/30[==============================]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296s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10s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/step - loss: 0.1389 - accuracy: 0.9545 -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val_loss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0.1430 - </a:t>
            </a:r>
            <a:r>
              <a:rPr lang="en-US" sz="1090" b="0" i="0" dirty="0" err="1">
                <a:effectLst/>
                <a:latin typeface="Courier New" panose="02070309020205020404" pitchFamily="49" charset="0"/>
              </a:rPr>
              <a:t>val_accuracy</a:t>
            </a:r>
            <a:r>
              <a:rPr lang="en-US" sz="1090" b="0" i="0" dirty="0">
                <a:effectLst/>
                <a:latin typeface="Courier New" panose="02070309020205020404" pitchFamily="49" charset="0"/>
              </a:rPr>
              <a:t>: 0.9492</a:t>
            </a:r>
            <a:endParaRPr lang="en-US" sz="1090" dirty="0"/>
          </a:p>
        </p:txBody>
      </p:sp>
    </p:spTree>
    <p:extLst>
      <p:ext uri="{BB962C8B-B14F-4D97-AF65-F5344CB8AC3E}">
        <p14:creationId xmlns:p14="http://schemas.microsoft.com/office/powerpoint/2010/main" val="6637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7C1C-2C88-5956-9B5D-411E7B8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D423A6-EE5E-8AF1-7C7F-A5F53E5234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1" y="2120196"/>
            <a:ext cx="5340107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B958D7-73D6-3250-07F3-6F98B0E5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09356"/>
              </p:ext>
            </p:extLst>
          </p:nvPr>
        </p:nvGraphicFramePr>
        <p:xfrm>
          <a:off x="6282267" y="2577401"/>
          <a:ext cx="55176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849227876"/>
                    </a:ext>
                  </a:extLst>
                </a:gridCol>
                <a:gridCol w="1416985">
                  <a:extLst>
                    <a:ext uri="{9D8B030D-6E8A-4147-A177-3AD203B41FA5}">
                      <a16:colId xmlns:a16="http://schemas.microsoft.com/office/drawing/2014/main" val="2721764332"/>
                    </a:ext>
                  </a:extLst>
                </a:gridCol>
                <a:gridCol w="2017837">
                  <a:extLst>
                    <a:ext uri="{9D8B030D-6E8A-4147-A177-3AD203B41FA5}">
                      <a16:colId xmlns:a16="http://schemas.microsoft.com/office/drawing/2014/main" val="144287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88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6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956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F5B1A6-B7A9-CC5A-BA6E-1B3965266DC6}"/>
              </a:ext>
            </a:extLst>
          </p:cNvPr>
          <p:cNvSpPr txBox="1"/>
          <p:nvPr/>
        </p:nvSpPr>
        <p:spPr>
          <a:xfrm>
            <a:off x="6538630" y="5105400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overfitting, but better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380573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3997-E7A5-D710-4B3C-BEE65E06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0098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39D7-DD16-B099-EEE1-801A0200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997200"/>
            <a:ext cx="8946541" cy="3251199"/>
          </a:xfrm>
        </p:spPr>
        <p:txBody>
          <a:bodyPr/>
          <a:lstStyle/>
          <a:p>
            <a:endParaRPr lang="en-US" dirty="0"/>
          </a:p>
          <a:p>
            <a:endParaRPr lang="en-US" sz="1800" b="0" i="0" u="none" strike="noStrike" dirty="0">
              <a:effectLst/>
            </a:endParaRPr>
          </a:p>
          <a:p>
            <a:r>
              <a:rPr lang="en-US" sz="1800" dirty="0"/>
              <a:t>Reference:</a:t>
            </a:r>
          </a:p>
          <a:p>
            <a:r>
              <a:rPr lang="en-US" sz="1800" b="0" i="0" u="none" strike="noStrike" dirty="0" err="1">
                <a:effectLst/>
              </a:rPr>
              <a:t>Tawsifur</a:t>
            </a:r>
            <a:r>
              <a:rPr lang="en-US" sz="1800" b="0" i="0" u="none" strike="noStrike" dirty="0">
                <a:effectLst/>
              </a:rPr>
              <a:t> Rahman, </a:t>
            </a:r>
            <a:r>
              <a:rPr lang="en-US" sz="1800" b="0" i="0" u="none" strike="noStrike" dirty="0" err="1">
                <a:effectLst/>
              </a:rPr>
              <a:t>Amith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Khandakar</a:t>
            </a:r>
            <a:r>
              <a:rPr lang="en-US" sz="1800" b="0" i="0" u="none" strike="noStrike" dirty="0">
                <a:effectLst/>
              </a:rPr>
              <a:t>, Muhammad A. Kadir, </a:t>
            </a:r>
            <a:r>
              <a:rPr lang="en-US" sz="1800" b="0" i="0" u="none" strike="noStrike" dirty="0" err="1">
                <a:effectLst/>
              </a:rPr>
              <a:t>Khandaker</a:t>
            </a:r>
            <a:r>
              <a:rPr lang="en-US" sz="1800" b="0" i="0" u="none" strike="noStrike" dirty="0">
                <a:effectLst/>
              </a:rPr>
              <a:t> R. Islam, </a:t>
            </a:r>
            <a:r>
              <a:rPr lang="en-US" sz="1800" b="0" i="0" u="none" strike="noStrike" dirty="0" err="1">
                <a:effectLst/>
              </a:rPr>
              <a:t>Khandaker</a:t>
            </a:r>
            <a:r>
              <a:rPr lang="en-US" sz="1800" b="0" i="0" u="none" strike="noStrike" dirty="0">
                <a:effectLst/>
              </a:rPr>
              <a:t> F. Islam, Zaid B. Mahbub, Mohamed </a:t>
            </a:r>
            <a:r>
              <a:rPr lang="en-US" sz="1800" b="0" i="0" u="none" strike="noStrike" dirty="0" err="1">
                <a:effectLst/>
              </a:rPr>
              <a:t>Arselene</a:t>
            </a:r>
            <a:r>
              <a:rPr lang="en-US" sz="1800" b="0" i="0" u="none" strike="noStrike" dirty="0">
                <a:effectLst/>
              </a:rPr>
              <a:t> </a:t>
            </a:r>
            <a:r>
              <a:rPr lang="en-US" sz="1800" b="0" i="0" u="none" strike="noStrike" dirty="0" err="1">
                <a:effectLst/>
              </a:rPr>
              <a:t>Ayari</a:t>
            </a:r>
            <a:r>
              <a:rPr lang="en-US" sz="1800" b="0" i="0" u="none" strike="noStrike" dirty="0">
                <a:effectLst/>
              </a:rPr>
              <a:t>, Muhammad E. H. Chowdhury. (2020) "Reliable Tuberculosis Detection using Chest X-ray with Deep Learning, Segmentation and Visualization". IEEE Access, Vol. 8, pp 191586 - 191601.  Link: </a:t>
            </a:r>
            <a:r>
              <a:rPr lang="en-US" sz="1800" dirty="0"/>
              <a:t>https://</a:t>
            </a:r>
            <a:r>
              <a:rPr lang="en-US" sz="1800" dirty="0" err="1"/>
              <a:t>ieeexplore.ieee.org</a:t>
            </a:r>
            <a:r>
              <a:rPr lang="en-US" sz="1800" dirty="0"/>
              <a:t>/document/9224622</a:t>
            </a:r>
          </a:p>
        </p:txBody>
      </p:sp>
    </p:spTree>
    <p:extLst>
      <p:ext uri="{BB962C8B-B14F-4D97-AF65-F5344CB8AC3E}">
        <p14:creationId xmlns:p14="http://schemas.microsoft.com/office/powerpoint/2010/main" val="263480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1152</TotalTime>
  <Words>713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Century Gothic</vt:lpstr>
      <vt:lpstr>Courier New</vt:lpstr>
      <vt:lpstr>Wingdings 3</vt:lpstr>
      <vt:lpstr>Ion</vt:lpstr>
      <vt:lpstr>CNN Transfer Learning Prediction of Tuberculosis (Surrogate for Black Lung)</vt:lpstr>
      <vt:lpstr>Project Long Term Goal:</vt:lpstr>
      <vt:lpstr>Functions and Modules InceptionV3 trained on ImageNet    </vt:lpstr>
      <vt:lpstr>InceptionV3 trained on ImageNet</vt:lpstr>
      <vt:lpstr>Results: 10 epochs of 32 / batch using training set 978, valid 280, test 142</vt:lpstr>
      <vt:lpstr>Results: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Transfer Learning Prediction of Tuberculosis</dc:title>
  <dc:creator>Catherine Boomus</dc:creator>
  <cp:lastModifiedBy>cboomus</cp:lastModifiedBy>
  <cp:revision>13</cp:revision>
  <dcterms:created xsi:type="dcterms:W3CDTF">2024-04-17T21:56:43Z</dcterms:created>
  <dcterms:modified xsi:type="dcterms:W3CDTF">2024-04-18T22:25:38Z</dcterms:modified>
</cp:coreProperties>
</file>