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1"/>
  </p:notesMasterIdLst>
  <p:handoutMasterIdLst>
    <p:handoutMasterId r:id="rId12"/>
  </p:handoutMasterIdLst>
  <p:sldIdLst>
    <p:sldId id="257" r:id="rId5"/>
    <p:sldId id="270" r:id="rId6"/>
    <p:sldId id="389" r:id="rId7"/>
    <p:sldId id="272" r:id="rId8"/>
    <p:sldId id="393" r:id="rId9"/>
    <p:sldId id="39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725" autoAdjust="0"/>
  </p:normalViewPr>
  <p:slideViewPr>
    <p:cSldViewPr snapToGrid="0">
      <p:cViewPr varScale="1">
        <p:scale>
          <a:sx n="61" d="100"/>
          <a:sy n="61" d="100"/>
        </p:scale>
        <p:origin x="470" y="43"/>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B54C8F6C-BE1E-4EAB-B7A0-48DE01FFAA36}">
      <dgm:prSet phldrT="[Text]" custT="1"/>
      <dgm:spPr/>
      <dgm:t>
        <a:bodyPr/>
        <a:lstStyle/>
        <a:p>
          <a:pPr>
            <a:buFont typeface="Symbol" panose="05050102010706020507" pitchFamily="18" charset="2"/>
            <a:buChar char=""/>
          </a:pPr>
          <a:r>
            <a:rPr lang="en-US" sz="1800" dirty="0">
              <a:latin typeface="+mn-lt"/>
            </a:rPr>
            <a:t>Input the sex, baseline age, and current age for each ear</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Entry using </a:t>
          </a:r>
          <a:r>
            <a:rPr lang="en-US" sz="1800" dirty="0" err="1">
              <a:latin typeface="+mn-lt"/>
            </a:rPr>
            <a:t>Tkinter</a:t>
          </a:r>
          <a:endParaRPr lang="en-US" sz="1800" dirty="0">
            <a:latin typeface="+mn-lt"/>
          </a:endParaRP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Input baseline and current pure tone audiometry data (dB loss at 2000, 3000, and 4000 Hz for each ear)</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Retrieve CSV data using Pandas</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latin typeface="+mn-lt"/>
            </a:rPr>
            <a:t>With reference to Male or Female sex of the patient, baseline age, and current age, get the adjustments</a:t>
          </a: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Do the math, using </a:t>
          </a:r>
          <a:r>
            <a:rPr lang="en-US" sz="1800" dirty="0" err="1">
              <a:latin typeface="+mn-lt"/>
            </a:rPr>
            <a:t>Numpy</a:t>
          </a:r>
          <a:endParaRPr lang="en-US" sz="1800" dirty="0">
            <a:latin typeface="+mn-lt"/>
          </a:endParaRP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Determine shift or recordable injury</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Access and display</a:t>
          </a:r>
        </a:p>
        <a:p>
          <a:pPr>
            <a:buFont typeface="Symbol" panose="05050102010706020507" pitchFamily="18" charset="2"/>
            <a:buChar char=""/>
          </a:pPr>
          <a:r>
            <a:rPr lang="en-US" sz="1800" dirty="0"/>
            <a:t>the result</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Calculate the difference between the two sets of data and the adjustment for the difference in age expected from age</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4259F840-24E7-476F-9F30-482E46395856}">
      <dgm:prSet phldrT="[Text]" custT="1"/>
      <dgm:spPr/>
      <dgm:t>
        <a:bodyPr/>
        <a:lstStyle/>
        <a:p>
          <a:r>
            <a:rPr lang="en-US" sz="1800" dirty="0">
              <a:latin typeface="+mn-lt"/>
            </a:rPr>
            <a:t>Entry using </a:t>
          </a:r>
          <a:r>
            <a:rPr lang="en-US" sz="1800" dirty="0" err="1">
              <a:latin typeface="+mn-lt"/>
            </a:rPr>
            <a:t>Tkinter</a:t>
          </a:r>
          <a:endParaRPr lang="en-US" sz="1800" dirty="0">
            <a:latin typeface="+mn-lt"/>
          </a:endParaRPr>
        </a:p>
      </dgm:t>
    </dgm:pt>
    <dgm:pt modelId="{DCC444A4-F20A-48F5-A61E-47BFFF185A57}" type="sibTrans" cxnId="{42EE41D1-3C16-4937-BB38-B076896C09A0}">
      <dgm:prSet/>
      <dgm:spPr/>
      <dgm:t>
        <a:bodyPr/>
        <a:lstStyle/>
        <a:p>
          <a:endParaRPr lang="en-US" sz="1800">
            <a:latin typeface="+mn-lt"/>
          </a:endParaRPr>
        </a:p>
      </dgm:t>
    </dgm:pt>
    <dgm:pt modelId="{FCE8068D-7E50-4749-A8D0-ADEDAC5637B3}" type="parTrans" cxnId="{42EE41D1-3C16-4937-BB38-B076896C09A0}">
      <dgm:prSet/>
      <dgm:spPr/>
      <dgm:t>
        <a:bodyPr/>
        <a:lstStyle/>
        <a:p>
          <a:endParaRPr lang="en-US" sz="1800">
            <a:latin typeface="+mn-lt"/>
          </a:endParaRPr>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custScaleY="18959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custScaleY="187370">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custScaleX="83093">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custScaleY="183340">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custScaleY="187370">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custScaleY="193626">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255935" y="1011950"/>
          <a:ext cx="754561"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Entry using </a:t>
          </a:r>
          <a:r>
            <a:rPr lang="en-US" sz="1800" kern="1200" dirty="0" err="1">
              <a:latin typeface="+mn-lt"/>
            </a:rPr>
            <a:t>Tkinter</a:t>
          </a:r>
          <a:endParaRPr lang="en-US" sz="1800" kern="1200" dirty="0">
            <a:latin typeface="+mn-lt"/>
          </a:endParaRPr>
        </a:p>
      </dsp:txBody>
      <dsp:txXfrm rot="5400000">
        <a:off x="692071" y="1649485"/>
        <a:ext cx="1919125" cy="680891"/>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Input the sex, baseline age, and current age for each ear</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617077"/>
          <a:ext cx="1955960" cy="74570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Entry using </a:t>
          </a:r>
          <a:r>
            <a:rPr lang="en-US" sz="1800" kern="1200" dirty="0" err="1">
              <a:latin typeface="+mn-lt"/>
            </a:rPr>
            <a:t>Tkinter</a:t>
          </a:r>
          <a:endParaRPr lang="en-US" sz="1800" kern="1200" dirty="0">
            <a:latin typeface="+mn-lt"/>
          </a:endParaRPr>
        </a:p>
      </dsp:txBody>
      <dsp:txXfrm>
        <a:off x="2611196" y="1617077"/>
        <a:ext cx="1955960" cy="745706"/>
      </dsp:txXfrm>
    </dsp:sp>
    <dsp:sp modelId="{FEBD3C2A-A340-470A-A475-AE614EA07678}">
      <dsp:nvSpPr>
        <dsp:cNvPr id="0" name=""/>
        <dsp:cNvSpPr/>
      </dsp:nvSpPr>
      <dsp:spPr>
        <a:xfrm>
          <a:off x="2234788" y="2586910"/>
          <a:ext cx="2708777"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Input baseline and current pure tone audiometry data (dB loss at 2000, 3000, and 4000 Hz for each ear)</a:t>
          </a:r>
        </a:p>
      </dsp:txBody>
      <dsp:txXfrm>
        <a:off x="2234788" y="2586910"/>
        <a:ext cx="2708777"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625097"/>
          <a:ext cx="1955960" cy="729667"/>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Retrieve CSV data using Pandas</a:t>
          </a:r>
        </a:p>
      </dsp:txBody>
      <dsp:txXfrm>
        <a:off x="4567157" y="1625097"/>
        <a:ext cx="1955960" cy="729667"/>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With reference to Male or Female sex of the patient, baseline age, and current age, get the adjustments</a:t>
          </a: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617077"/>
          <a:ext cx="1955960" cy="74570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Do the math, using </a:t>
          </a:r>
          <a:r>
            <a:rPr lang="en-US" sz="1800" kern="1200" dirty="0" err="1">
              <a:latin typeface="+mn-lt"/>
            </a:rPr>
            <a:t>Numpy</a:t>
          </a:r>
          <a:endParaRPr lang="en-US" sz="1800" kern="1200" dirty="0">
            <a:latin typeface="+mn-lt"/>
          </a:endParaRPr>
        </a:p>
      </dsp:txBody>
      <dsp:txXfrm>
        <a:off x="6523117" y="1617077"/>
        <a:ext cx="1955960" cy="74570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Calculate the difference between the two sets of data and the adjustment for the difference in age expected from age</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071756" y="1011950"/>
          <a:ext cx="770604"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Determine shift or recordable injury</a:t>
          </a:r>
        </a:p>
      </dsp:txBody>
      <dsp:txXfrm rot="-5400000">
        <a:off x="8479078" y="1642246"/>
        <a:ext cx="1918342" cy="695368"/>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Access and display</a:t>
          </a:r>
        </a:p>
        <a:p>
          <a:pPr marL="0" lvl="0" indent="0" algn="ctr" defTabSz="800100">
            <a:lnSpc>
              <a:spcPct val="90000"/>
            </a:lnSpc>
            <a:spcBef>
              <a:spcPct val="0"/>
            </a:spcBef>
            <a:spcAft>
              <a:spcPct val="35000"/>
            </a:spcAft>
            <a:buFont typeface="Symbol" panose="05050102010706020507" pitchFamily="18" charset="2"/>
            <a:buNone/>
          </a:pPr>
          <a:r>
            <a:rPr lang="en-US" sz="1800" kern="1200" dirty="0"/>
            <a:t>the result</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4/22/2023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4</a:t>
            </a:fld>
            <a:endParaRPr lang="en-US"/>
          </a:p>
        </p:txBody>
      </p:sp>
    </p:spTree>
    <p:extLst>
      <p:ext uri="{BB962C8B-B14F-4D97-AF65-F5344CB8AC3E}">
        <p14:creationId xmlns:p14="http://schemas.microsoft.com/office/powerpoint/2010/main" val="514541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sz="3200" dirty="0"/>
              <a:t>Calculation of Age-Adjusted Hearing Loss</a:t>
            </a:r>
            <a:br>
              <a:rPr lang="en-US" sz="3200" dirty="0"/>
            </a:br>
            <a:br>
              <a:rPr lang="en-US" sz="3200" dirty="0"/>
            </a:br>
            <a:r>
              <a:rPr lang="en-US" sz="2400" dirty="0"/>
              <a:t>April 19, 2023</a:t>
            </a:r>
            <a:endParaRPr lang="en-US" sz="3200" dirty="0"/>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4756483"/>
            <a:ext cx="3565524" cy="544179"/>
          </a:xfrm>
        </p:spPr>
        <p:txBody>
          <a:bodyPr>
            <a:normAutofit/>
          </a:bodyPr>
          <a:lstStyle/>
          <a:p>
            <a:r>
              <a:rPr lang="en-US" dirty="0"/>
              <a:t>Catherine Boomus, MD, MPH</a:t>
            </a:r>
          </a:p>
        </p:txBody>
      </p:sp>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Background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787664" y="1285875"/>
            <a:ext cx="5437186" cy="333240"/>
          </a:xfrm>
        </p:spPr>
        <p:txBody>
          <a:bodyPr/>
          <a:lstStyle/>
          <a:p>
            <a:r>
              <a:rPr lang="en-US" dirty="0"/>
              <a:t>OSHA regulation §1910.95</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803537"/>
            <a:ext cx="6626494" cy="4947992"/>
          </a:xfrm>
        </p:spPr>
        <p:txBody>
          <a:bodyPr/>
          <a:lstStyle/>
          <a:p>
            <a:r>
              <a:rPr lang="en-US" dirty="0"/>
              <a:t>Workers in the United States exposed to noise must be in a hearing conservation program</a:t>
            </a:r>
          </a:p>
          <a:p>
            <a:r>
              <a:rPr lang="en-US" dirty="0"/>
              <a:t>Includes periodic hearing tests (audiometry)</a:t>
            </a:r>
          </a:p>
          <a:p>
            <a:r>
              <a:rPr lang="en-US" dirty="0"/>
              <a:t>Difference between baseline and current loss; needs adjustment for age-related loss. Calculation too confusing for medical staff</a:t>
            </a:r>
          </a:p>
          <a:p>
            <a:r>
              <a:rPr lang="en-US" dirty="0"/>
              <a:t>Standard threshold shift or recordable injury</a:t>
            </a:r>
          </a:p>
          <a:p>
            <a:r>
              <a:rPr lang="en-US" dirty="0"/>
              <a:t>Current available programs do not allow calculations based on test inputs when baselines are inappropriately noted or determined by AI</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028" name="Picture 4" descr="Typical audiogram showing a noise-induced hearing loss. | Download  Scientific Diagram">
            <a:extLst>
              <a:ext uri="{FF2B5EF4-FFF2-40B4-BE49-F238E27FC236}">
                <a16:creationId xmlns:a16="http://schemas.microsoft.com/office/drawing/2014/main" id="{28147BA5-B4B2-5A45-3509-06DBEEEA9C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574" y="1285875"/>
            <a:ext cx="3986516" cy="3986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1345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681690" y="415887"/>
            <a:ext cx="3565524" cy="1997855"/>
          </a:xfrm>
        </p:spPr>
        <p:txBody>
          <a:bodyPr/>
          <a:lstStyle/>
          <a:p>
            <a:r>
              <a:rPr lang="en-US" dirty="0"/>
              <a:t>Age</a:t>
            </a:r>
            <a:br>
              <a:rPr lang="en-US" dirty="0"/>
            </a:br>
            <a:r>
              <a:rPr lang="en-US" dirty="0"/>
              <a:t>Adjustment</a:t>
            </a:r>
            <a:br>
              <a:rPr lang="en-US" dirty="0"/>
            </a:br>
            <a:r>
              <a:rPr lang="en-US" dirty="0"/>
              <a:t>Table</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5" name="Picture 4">
            <a:extLst>
              <a:ext uri="{FF2B5EF4-FFF2-40B4-BE49-F238E27FC236}">
                <a16:creationId xmlns:a16="http://schemas.microsoft.com/office/drawing/2014/main" id="{AC9FA913-BEB4-5C39-9CCC-42BD6F0A093D}"/>
              </a:ext>
            </a:extLst>
          </p:cNvPr>
          <p:cNvPicPr>
            <a:picLocks noChangeAspect="1"/>
          </p:cNvPicPr>
          <p:nvPr/>
        </p:nvPicPr>
        <p:blipFill rotWithShape="1">
          <a:blip r:embed="rId2"/>
          <a:srcRect l="29550" t="17873" r="29521" b="11158"/>
          <a:stretch/>
        </p:blipFill>
        <p:spPr>
          <a:xfrm>
            <a:off x="5314664" y="318126"/>
            <a:ext cx="5844464" cy="6221748"/>
          </a:xfrm>
          <a:prstGeom prst="rect">
            <a:avLst/>
          </a:prstGeom>
        </p:spPr>
      </p:pic>
      <p:sp>
        <p:nvSpPr>
          <p:cNvPr id="3" name="TextBox 2">
            <a:extLst>
              <a:ext uri="{FF2B5EF4-FFF2-40B4-BE49-F238E27FC236}">
                <a16:creationId xmlns:a16="http://schemas.microsoft.com/office/drawing/2014/main" id="{C6B67F96-0A8F-960A-F1C9-30831C292860}"/>
              </a:ext>
            </a:extLst>
          </p:cNvPr>
          <p:cNvSpPr txBox="1"/>
          <p:nvPr/>
        </p:nvSpPr>
        <p:spPr>
          <a:xfrm>
            <a:off x="681690" y="2690762"/>
            <a:ext cx="3407079" cy="3539430"/>
          </a:xfrm>
          <a:prstGeom prst="rect">
            <a:avLst/>
          </a:prstGeom>
          <a:noFill/>
        </p:spPr>
        <p:txBody>
          <a:bodyPr wrap="square" rtlCol="0">
            <a:spAutoFit/>
          </a:bodyPr>
          <a:lstStyle/>
          <a:p>
            <a:r>
              <a:rPr lang="en-US" sz="2800" dirty="0"/>
              <a:t>For each frequency, subtract age adjustment of current age from baseline. Average differences for each ear – that’s the age-related component of loss.</a:t>
            </a:r>
          </a:p>
        </p:txBody>
      </p:sp>
    </p:spTree>
    <p:extLst>
      <p:ext uri="{BB962C8B-B14F-4D97-AF65-F5344CB8AC3E}">
        <p14:creationId xmlns:p14="http://schemas.microsoft.com/office/powerpoint/2010/main" val="2313234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710030"/>
          </a:xfrm>
        </p:spPr>
        <p:txBody>
          <a:bodyPr/>
          <a:lstStyle/>
          <a:p>
            <a:r>
              <a:rPr lang="en-US" sz="2800" dirty="0"/>
              <a:t>Program to calculate the age-adjusted hearing loss</a:t>
            </a:r>
            <a:br>
              <a:rPr lang="en-US" sz="2800" dirty="0"/>
            </a:br>
            <a:r>
              <a:rPr lang="en-US" sz="1600" dirty="0"/>
              <a:t>(</a:t>
            </a:r>
            <a:r>
              <a:rPr lang="en-US" sz="1600" dirty="0" err="1"/>
              <a:t>Tkinter</a:t>
            </a:r>
            <a:r>
              <a:rPr lang="en-US" sz="1600" dirty="0"/>
              <a:t>, Pandas, </a:t>
            </a:r>
            <a:r>
              <a:rPr lang="en-US" sz="1600" dirty="0" err="1"/>
              <a:t>Numpy</a:t>
            </a:r>
            <a:r>
              <a:rPr lang="en-US" sz="1600" dirty="0"/>
              <a:t>)</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1326233887"/>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Tree>
    <p:extLst>
      <p:ext uri="{BB962C8B-B14F-4D97-AF65-F5344CB8AC3E}">
        <p14:creationId xmlns:p14="http://schemas.microsoft.com/office/powerpoint/2010/main" val="2624630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2896426" y="0"/>
            <a:ext cx="6726760" cy="786063"/>
          </a:xfrm>
        </p:spPr>
        <p:txBody>
          <a:bodyPr/>
          <a:lstStyle/>
          <a:p>
            <a:r>
              <a:rPr lang="en-US" dirty="0"/>
              <a:t>Results: </a:t>
            </a:r>
            <a:r>
              <a:rPr lang="en-US" sz="2400" dirty="0"/>
              <a:t>CSV file, output, </a:t>
            </a:r>
            <a:r>
              <a:rPr lang="en-US" sz="2400" dirty="0" err="1"/>
              <a:t>Tkinter</a:t>
            </a:r>
            <a:r>
              <a:rPr lang="en-US" sz="2400" dirty="0"/>
              <a:t> frame </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graphicFrame>
        <p:nvGraphicFramePr>
          <p:cNvPr id="3" name="Object 2">
            <a:extLst>
              <a:ext uri="{FF2B5EF4-FFF2-40B4-BE49-F238E27FC236}">
                <a16:creationId xmlns:a16="http://schemas.microsoft.com/office/drawing/2014/main" id="{1E1021BD-ABD5-3C4F-69FF-74F43FCDC809}"/>
              </a:ext>
            </a:extLst>
          </p:cNvPr>
          <p:cNvGraphicFramePr>
            <a:graphicFrameLocks noChangeAspect="1"/>
          </p:cNvGraphicFramePr>
          <p:nvPr>
            <p:extLst>
              <p:ext uri="{D42A27DB-BD31-4B8C-83A1-F6EECF244321}">
                <p14:modId xmlns:p14="http://schemas.microsoft.com/office/powerpoint/2010/main" val="494234324"/>
              </p:ext>
            </p:extLst>
          </p:nvPr>
        </p:nvGraphicFramePr>
        <p:xfrm>
          <a:off x="1267629" y="807599"/>
          <a:ext cx="9656741" cy="5871031"/>
        </p:xfrm>
        <a:graphic>
          <a:graphicData uri="http://schemas.openxmlformats.org/presentationml/2006/ole">
            <mc:AlternateContent xmlns:mc="http://schemas.openxmlformats.org/markup-compatibility/2006">
              <mc:Choice xmlns:v="urn:schemas-microsoft-com:vml" Requires="v">
                <p:oleObj name="Document" r:id="rId2" imgW="9159854" imgH="5569573" progId="Word.Document.12">
                  <p:embed/>
                </p:oleObj>
              </mc:Choice>
              <mc:Fallback>
                <p:oleObj name="Document" r:id="rId2" imgW="9159854" imgH="5569573" progId="Word.Document.12">
                  <p:embed/>
                  <p:pic>
                    <p:nvPicPr>
                      <p:cNvPr id="0" name=""/>
                      <p:cNvPicPr/>
                      <p:nvPr/>
                    </p:nvPicPr>
                    <p:blipFill>
                      <a:blip r:embed="rId3"/>
                      <a:stretch>
                        <a:fillRect/>
                      </a:stretch>
                    </p:blipFill>
                    <p:spPr>
                      <a:xfrm>
                        <a:off x="1267629" y="807599"/>
                        <a:ext cx="9656741" cy="5871031"/>
                      </a:xfrm>
                      <a:prstGeom prst="rect">
                        <a:avLst/>
                      </a:prstGeom>
                    </p:spPr>
                  </p:pic>
                </p:oleObj>
              </mc:Fallback>
            </mc:AlternateContent>
          </a:graphicData>
        </a:graphic>
      </p:graphicFrame>
    </p:spTree>
    <p:extLst>
      <p:ext uri="{BB962C8B-B14F-4D97-AF65-F5344CB8AC3E}">
        <p14:creationId xmlns:p14="http://schemas.microsoft.com/office/powerpoint/2010/main" val="3972120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324779884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{E2F36AC2-2D5C-44CF-B5BF-8F5E4BC68EFE}tf33713516_win32</Template>
  <TotalTime>88</TotalTime>
  <Words>267</Words>
  <Application>Microsoft Office PowerPoint</Application>
  <PresentationFormat>Widescreen</PresentationFormat>
  <Paragraphs>35</Paragraphs>
  <Slides>6</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3" baseType="lpstr">
      <vt:lpstr>Arial</vt:lpstr>
      <vt:lpstr>Calibri</vt:lpstr>
      <vt:lpstr>Gill Sans MT</vt:lpstr>
      <vt:lpstr>Symbol</vt:lpstr>
      <vt:lpstr>Walbaum Display</vt:lpstr>
      <vt:lpstr>3DFloatVTI</vt:lpstr>
      <vt:lpstr>Document</vt:lpstr>
      <vt:lpstr>Calculation of Age-Adjusted Hearing Loss  April 19, 2023</vt:lpstr>
      <vt:lpstr>Background </vt:lpstr>
      <vt:lpstr>Age Adjustment Table</vt:lpstr>
      <vt:lpstr>Program to calculate the age-adjusted hearing loss (Tkinter, Pandas, Numpy)</vt:lpstr>
      <vt:lpstr>Results: CSV file, output, Tkinter frame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Catherine</dc:creator>
  <cp:lastModifiedBy>Catherine</cp:lastModifiedBy>
  <cp:revision>12</cp:revision>
  <dcterms:created xsi:type="dcterms:W3CDTF">2023-04-19T03:30:23Z</dcterms:created>
  <dcterms:modified xsi:type="dcterms:W3CDTF">2023-04-22T16:16:27Z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