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3"/>
  </p:notesMasterIdLst>
  <p:sldIdLst>
    <p:sldId id="256" r:id="rId2"/>
    <p:sldId id="299" r:id="rId3"/>
    <p:sldId id="329" r:id="rId4"/>
    <p:sldId id="295" r:id="rId5"/>
    <p:sldId id="300" r:id="rId6"/>
    <p:sldId id="348" r:id="rId7"/>
    <p:sldId id="262" r:id="rId8"/>
    <p:sldId id="330" r:id="rId9"/>
    <p:sldId id="260" r:id="rId10"/>
    <p:sldId id="331" r:id="rId11"/>
    <p:sldId id="333" r:id="rId12"/>
    <p:sldId id="334" r:id="rId13"/>
    <p:sldId id="335" r:id="rId14"/>
    <p:sldId id="263" r:id="rId15"/>
    <p:sldId id="310" r:id="rId16"/>
    <p:sldId id="258" r:id="rId17"/>
    <p:sldId id="336" r:id="rId18"/>
    <p:sldId id="264" r:id="rId19"/>
    <p:sldId id="337" r:id="rId20"/>
    <p:sldId id="338" r:id="rId21"/>
    <p:sldId id="344" r:id="rId22"/>
    <p:sldId id="269" r:id="rId23"/>
    <p:sldId id="339" r:id="rId24"/>
    <p:sldId id="340" r:id="rId25"/>
    <p:sldId id="345" r:id="rId26"/>
    <p:sldId id="341" r:id="rId27"/>
    <p:sldId id="342" r:id="rId28"/>
    <p:sldId id="343" r:id="rId29"/>
    <p:sldId id="346" r:id="rId30"/>
    <p:sldId id="347" r:id="rId31"/>
    <p:sldId id="2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4" autoAdjust="0"/>
    <p:restoredTop sz="67977" autoAdjust="0"/>
  </p:normalViewPr>
  <p:slideViewPr>
    <p:cSldViewPr snapToGrid="0" snapToObjects="1">
      <p:cViewPr varScale="1">
        <p:scale>
          <a:sx n="85" d="100"/>
          <a:sy n="85" d="100"/>
        </p:scale>
        <p:origin x="1128" y="5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519EF-CED2-E742-9862-A8F3EF4749D8}"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1CA4E-68E1-A547-827A-72E9AABAFE32}" type="slidenum">
              <a:rPr lang="en-US" smtClean="0"/>
              <a:t>‹#›</a:t>
            </a:fld>
            <a:endParaRPr lang="en-US"/>
          </a:p>
        </p:txBody>
      </p:sp>
    </p:spTree>
    <p:extLst>
      <p:ext uri="{BB962C8B-B14F-4D97-AF65-F5344CB8AC3E}">
        <p14:creationId xmlns:p14="http://schemas.microsoft.com/office/powerpoint/2010/main" val="187079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1</a:t>
            </a:fld>
            <a:endParaRPr lang="en-US"/>
          </a:p>
        </p:txBody>
      </p:sp>
    </p:spTree>
    <p:extLst>
      <p:ext uri="{BB962C8B-B14F-4D97-AF65-F5344CB8AC3E}">
        <p14:creationId xmlns:p14="http://schemas.microsoft.com/office/powerpoint/2010/main" val="407460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are Azure Developers?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many of you are AWS Developers?</a:t>
            </a:r>
          </a:p>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11</a:t>
            </a:fld>
            <a:endParaRPr lang="en-US"/>
          </a:p>
        </p:txBody>
      </p:sp>
    </p:spTree>
    <p:extLst>
      <p:ext uri="{BB962C8B-B14F-4D97-AF65-F5344CB8AC3E}">
        <p14:creationId xmlns:p14="http://schemas.microsoft.com/office/powerpoint/2010/main" val="2938242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are Azure Developers?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many of you are AWS Developers?</a:t>
            </a:r>
          </a:p>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12</a:t>
            </a:fld>
            <a:endParaRPr lang="en-US"/>
          </a:p>
        </p:txBody>
      </p:sp>
    </p:spTree>
    <p:extLst>
      <p:ext uri="{BB962C8B-B14F-4D97-AF65-F5344CB8AC3E}">
        <p14:creationId xmlns:p14="http://schemas.microsoft.com/office/powerpoint/2010/main" val="3081390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13</a:t>
            </a:fld>
            <a:endParaRPr lang="en-US"/>
          </a:p>
        </p:txBody>
      </p:sp>
    </p:spTree>
    <p:extLst>
      <p:ext uri="{BB962C8B-B14F-4D97-AF65-F5344CB8AC3E}">
        <p14:creationId xmlns:p14="http://schemas.microsoft.com/office/powerpoint/2010/main" val="2267431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.NET SDK for AWS is used to access AWS services</a:t>
            </a:r>
          </a:p>
          <a:p>
            <a:pPr marL="171450" indent="-171450">
              <a:buFontTx/>
              <a:buChar char="-"/>
            </a:pPr>
            <a:r>
              <a:rPr lang="en-US" dirty="0"/>
              <a:t>AWS Toolkit for Visual studio is used to create and deploy AWS-Oriented services</a:t>
            </a:r>
          </a:p>
          <a:p>
            <a:pPr marL="171450" indent="-171450">
              <a:buFontTx/>
              <a:buChar char="-"/>
            </a:pPr>
            <a:r>
              <a:rPr lang="en-US" dirty="0"/>
              <a:t>AWS Tools for VSTS are used to deploy code (</a:t>
            </a:r>
            <a:r>
              <a:rPr lang="en-US" dirty="0" err="1"/>
              <a:t>.net</a:t>
            </a:r>
            <a:r>
              <a:rPr lang="en-US" dirty="0"/>
              <a:t> and non-.net) to AWS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14</a:t>
            </a:fld>
            <a:endParaRPr lang="en-US"/>
          </a:p>
        </p:txBody>
      </p:sp>
    </p:spTree>
    <p:extLst>
      <p:ext uri="{BB962C8B-B14F-4D97-AF65-F5344CB8AC3E}">
        <p14:creationId xmlns:p14="http://schemas.microsoft.com/office/powerpoint/2010/main" val="1462486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conference, sat through several sessions with them. </a:t>
            </a:r>
          </a:p>
          <a:p>
            <a:r>
              <a:rPr lang="en-US" dirty="0"/>
              <a:t>They said that the AWS toolkit for Visual studio is even </a:t>
            </a:r>
            <a:r>
              <a:rPr lang="en-US" b="1" dirty="0"/>
              <a:t>used internally </a:t>
            </a:r>
            <a:r>
              <a:rPr lang="en-US" dirty="0"/>
              <a:t>because it’s actually better and easier to use than the web interface or the command line tools</a:t>
            </a:r>
          </a:p>
          <a:p>
            <a:r>
              <a:rPr lang="en-US" dirty="0"/>
              <a:t>- Can do tasks that can be complicated in the web portal or CLI</a:t>
            </a:r>
          </a:p>
        </p:txBody>
      </p:sp>
      <p:sp>
        <p:nvSpPr>
          <p:cNvPr id="4" name="Slide Number Placeholder 3"/>
          <p:cNvSpPr>
            <a:spLocks noGrp="1"/>
          </p:cNvSpPr>
          <p:nvPr>
            <p:ph type="sldNum" sz="quarter" idx="10"/>
          </p:nvPr>
        </p:nvSpPr>
        <p:spPr/>
        <p:txBody>
          <a:bodyPr/>
          <a:lstStyle/>
          <a:p>
            <a:fld id="{39C1CA4E-68E1-A547-827A-72E9AABAFE32}" type="slidenum">
              <a:rPr lang="en-US" smtClean="0"/>
              <a:t>15</a:t>
            </a:fld>
            <a:endParaRPr lang="en-US"/>
          </a:p>
        </p:txBody>
      </p:sp>
    </p:spTree>
    <p:extLst>
      <p:ext uri="{BB962C8B-B14F-4D97-AF65-F5344CB8AC3E}">
        <p14:creationId xmlns:p14="http://schemas.microsoft.com/office/powerpoint/2010/main" val="2670250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audience who is using AWS, and what are some reasons?</a:t>
            </a:r>
          </a:p>
          <a:p>
            <a:r>
              <a:rPr lang="en-US" dirty="0"/>
              <a:t>- Why?</a:t>
            </a:r>
          </a:p>
        </p:txBody>
      </p:sp>
      <p:sp>
        <p:nvSpPr>
          <p:cNvPr id="4" name="Slide Number Placeholder 3"/>
          <p:cNvSpPr>
            <a:spLocks noGrp="1"/>
          </p:cNvSpPr>
          <p:nvPr>
            <p:ph type="sldNum" sz="quarter" idx="10"/>
          </p:nvPr>
        </p:nvSpPr>
        <p:spPr/>
        <p:txBody>
          <a:bodyPr/>
          <a:lstStyle/>
          <a:p>
            <a:fld id="{39C1CA4E-68E1-A547-827A-72E9AABAFE32}" type="slidenum">
              <a:rPr lang="en-US" smtClean="0"/>
              <a:t>16</a:t>
            </a:fld>
            <a:endParaRPr lang="en-US"/>
          </a:p>
        </p:txBody>
      </p:sp>
    </p:spTree>
    <p:extLst>
      <p:ext uri="{BB962C8B-B14F-4D97-AF65-F5344CB8AC3E}">
        <p14:creationId xmlns:p14="http://schemas.microsoft.com/office/powerpoint/2010/main" val="1758873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17</a:t>
            </a:fld>
            <a:endParaRPr lang="en-US"/>
          </a:p>
        </p:txBody>
      </p:sp>
    </p:spTree>
    <p:extLst>
      <p:ext uri="{BB962C8B-B14F-4D97-AF65-F5344CB8AC3E}">
        <p14:creationId xmlns:p14="http://schemas.microsoft.com/office/powerpoint/2010/main" val="1059042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conference, sat through several sessions with them. </a:t>
            </a:r>
          </a:p>
          <a:p>
            <a:r>
              <a:rPr lang="en-US" dirty="0"/>
              <a:t>They said that the AWS toolkit for Visual studio is even </a:t>
            </a:r>
            <a:r>
              <a:rPr lang="en-US" b="1" dirty="0"/>
              <a:t>used internally </a:t>
            </a:r>
            <a:r>
              <a:rPr lang="en-US" dirty="0"/>
              <a:t>because it’s actually better and easier to use than the web interface or the command line tools</a:t>
            </a:r>
          </a:p>
          <a:p>
            <a:r>
              <a:rPr lang="en-US" dirty="0"/>
              <a:t>- Can do tasks that can be complicated in the web portal or CLI</a:t>
            </a:r>
          </a:p>
        </p:txBody>
      </p:sp>
      <p:sp>
        <p:nvSpPr>
          <p:cNvPr id="4" name="Slide Number Placeholder 3"/>
          <p:cNvSpPr>
            <a:spLocks noGrp="1"/>
          </p:cNvSpPr>
          <p:nvPr>
            <p:ph type="sldNum" sz="quarter" idx="10"/>
          </p:nvPr>
        </p:nvSpPr>
        <p:spPr/>
        <p:txBody>
          <a:bodyPr/>
          <a:lstStyle/>
          <a:p>
            <a:fld id="{39C1CA4E-68E1-A547-827A-72E9AABAFE32}" type="slidenum">
              <a:rPr lang="en-US" smtClean="0"/>
              <a:t>18</a:t>
            </a:fld>
            <a:endParaRPr lang="en-US"/>
          </a:p>
        </p:txBody>
      </p:sp>
    </p:spTree>
    <p:extLst>
      <p:ext uri="{BB962C8B-B14F-4D97-AF65-F5344CB8AC3E}">
        <p14:creationId xmlns:p14="http://schemas.microsoft.com/office/powerpoint/2010/main" val="3235519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.NET SDK for AWS is used to access AWS services</a:t>
            </a:r>
          </a:p>
          <a:p>
            <a:pPr marL="171450" indent="-171450">
              <a:buFontTx/>
              <a:buChar char="-"/>
            </a:pPr>
            <a:r>
              <a:rPr lang="en-US" dirty="0"/>
              <a:t>AWS Toolkit for Visual studio is used to create and deploy AWS-Oriented services</a:t>
            </a:r>
          </a:p>
          <a:p>
            <a:pPr marL="171450" indent="-171450">
              <a:buFontTx/>
              <a:buChar char="-"/>
            </a:pPr>
            <a:r>
              <a:rPr lang="en-US" dirty="0"/>
              <a:t>AWS Tools for VSTS are used to deploy code (</a:t>
            </a:r>
            <a:r>
              <a:rPr lang="en-US" dirty="0" err="1"/>
              <a:t>.net</a:t>
            </a:r>
            <a:r>
              <a:rPr lang="en-US" dirty="0"/>
              <a:t> and non-.net) to AWS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19</a:t>
            </a:fld>
            <a:endParaRPr lang="en-US"/>
          </a:p>
        </p:txBody>
      </p:sp>
    </p:spTree>
    <p:extLst>
      <p:ext uri="{BB962C8B-B14F-4D97-AF65-F5344CB8AC3E}">
        <p14:creationId xmlns:p14="http://schemas.microsoft.com/office/powerpoint/2010/main" val="3566980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.NET SDK for AWS is used to access AWS services</a:t>
            </a:r>
          </a:p>
          <a:p>
            <a:pPr marL="171450" indent="-171450">
              <a:buFontTx/>
              <a:buChar char="-"/>
            </a:pPr>
            <a:r>
              <a:rPr lang="en-US" dirty="0"/>
              <a:t>AWS Toolkit for Visual studio is used to create and deploy AWS-Oriented services</a:t>
            </a:r>
          </a:p>
          <a:p>
            <a:pPr marL="171450" indent="-171450">
              <a:buFontTx/>
              <a:buChar char="-"/>
            </a:pPr>
            <a:r>
              <a:rPr lang="en-US" dirty="0"/>
              <a:t>AWS Tools for VSTS are used to deploy code (</a:t>
            </a:r>
            <a:r>
              <a:rPr lang="en-US" dirty="0" err="1"/>
              <a:t>.net</a:t>
            </a:r>
            <a:r>
              <a:rPr lang="en-US" dirty="0"/>
              <a:t> and non-.net) to AWS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20</a:t>
            </a:fld>
            <a:endParaRPr lang="en-US"/>
          </a:p>
        </p:txBody>
      </p:sp>
    </p:spTree>
    <p:extLst>
      <p:ext uri="{BB962C8B-B14F-4D97-AF65-F5344CB8AC3E}">
        <p14:creationId xmlns:p14="http://schemas.microsoft.com/office/powerpoint/2010/main" val="150472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are Azure Developers?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many of you are AWS Developers?</a:t>
            </a:r>
          </a:p>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3</a:t>
            </a:fld>
            <a:endParaRPr lang="en-US"/>
          </a:p>
        </p:txBody>
      </p:sp>
    </p:spTree>
    <p:extLst>
      <p:ext uri="{BB962C8B-B14F-4D97-AF65-F5344CB8AC3E}">
        <p14:creationId xmlns:p14="http://schemas.microsoft.com/office/powerpoint/2010/main" val="581528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Things to demo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How to set up profiles</a:t>
            </a:r>
          </a:p>
          <a:p>
            <a:pPr marL="628650" lvl="1" indent="-171450">
              <a:buFontTx/>
              <a:buChar char="-"/>
            </a:pPr>
            <a:r>
              <a:rPr lang="en-US" dirty="0"/>
              <a:t>Different services</a:t>
            </a:r>
          </a:p>
          <a:p>
            <a:pPr marL="1085850" lvl="2" indent="-171450">
              <a:buFontTx/>
              <a:buChar char="-"/>
            </a:pPr>
            <a:r>
              <a:rPr lang="en-US" b="1" dirty="0"/>
              <a:t>EC2</a:t>
            </a:r>
          </a:p>
          <a:p>
            <a:pPr marL="1085850" lvl="2" indent="-171450">
              <a:buFontTx/>
              <a:buChar char="-"/>
            </a:pPr>
            <a:r>
              <a:rPr lang="en-US" b="1" dirty="0"/>
              <a:t>S3</a:t>
            </a:r>
          </a:p>
          <a:p>
            <a:pPr marL="1085850" lvl="2" indent="-171450">
              <a:buFontTx/>
              <a:buChar char="-"/>
            </a:pPr>
            <a:r>
              <a:rPr lang="en-US" b="1" dirty="0"/>
              <a:t>IAM</a:t>
            </a:r>
          </a:p>
          <a:p>
            <a:pPr marL="1085850" lvl="2" indent="-171450">
              <a:buFontTx/>
              <a:buChar char="-"/>
            </a:pPr>
            <a:r>
              <a:rPr lang="en-US" b="1" dirty="0"/>
              <a:t>Security Group</a:t>
            </a:r>
          </a:p>
          <a:p>
            <a:pPr marL="628650" lvl="1" indent="-171450">
              <a:buFontTx/>
              <a:buChar char="-"/>
            </a:pPr>
            <a:r>
              <a:rPr lang="en-US" dirty="0"/>
              <a:t>Project templates</a:t>
            </a:r>
          </a:p>
        </p:txBody>
      </p:sp>
      <p:sp>
        <p:nvSpPr>
          <p:cNvPr id="4" name="Slide Number Placeholder 3"/>
          <p:cNvSpPr>
            <a:spLocks noGrp="1"/>
          </p:cNvSpPr>
          <p:nvPr>
            <p:ph type="sldNum" sz="quarter" idx="10"/>
          </p:nvPr>
        </p:nvSpPr>
        <p:spPr/>
        <p:txBody>
          <a:bodyPr/>
          <a:lstStyle/>
          <a:p>
            <a:fld id="{39C1CA4E-68E1-A547-827A-72E9AABAFE32}" type="slidenum">
              <a:rPr lang="en-US" smtClean="0"/>
              <a:t>21</a:t>
            </a:fld>
            <a:endParaRPr lang="en-US"/>
          </a:p>
        </p:txBody>
      </p:sp>
    </p:spTree>
    <p:extLst>
      <p:ext uri="{BB962C8B-B14F-4D97-AF65-F5344CB8AC3E}">
        <p14:creationId xmlns:p14="http://schemas.microsoft.com/office/powerpoint/2010/main" val="167668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Things to demo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How to set up profiles</a:t>
            </a:r>
          </a:p>
          <a:p>
            <a:pPr marL="628650" lvl="1" indent="-171450">
              <a:buFontTx/>
              <a:buChar char="-"/>
            </a:pPr>
            <a:r>
              <a:rPr lang="en-US" dirty="0"/>
              <a:t>Different services</a:t>
            </a:r>
          </a:p>
          <a:p>
            <a:pPr marL="1085850" lvl="2" indent="-171450">
              <a:buFontTx/>
              <a:buChar char="-"/>
            </a:pPr>
            <a:r>
              <a:rPr lang="en-US" b="1" dirty="0"/>
              <a:t>EC2</a:t>
            </a:r>
          </a:p>
          <a:p>
            <a:pPr marL="1085850" lvl="2" indent="-171450">
              <a:buFontTx/>
              <a:buChar char="-"/>
            </a:pPr>
            <a:r>
              <a:rPr lang="en-US" b="1" dirty="0"/>
              <a:t>S3</a:t>
            </a:r>
          </a:p>
          <a:p>
            <a:pPr marL="1085850" lvl="2" indent="-171450">
              <a:buFontTx/>
              <a:buChar char="-"/>
            </a:pPr>
            <a:r>
              <a:rPr lang="en-US" b="1" dirty="0"/>
              <a:t>IAM</a:t>
            </a:r>
          </a:p>
          <a:p>
            <a:pPr marL="1085850" lvl="2" indent="-171450">
              <a:buFontTx/>
              <a:buChar char="-"/>
            </a:pPr>
            <a:r>
              <a:rPr lang="en-US" b="1" dirty="0"/>
              <a:t>Security Group</a:t>
            </a:r>
          </a:p>
          <a:p>
            <a:pPr marL="628650" lvl="1" indent="-171450">
              <a:buFontTx/>
              <a:buChar char="-"/>
            </a:pPr>
            <a:r>
              <a:rPr lang="en-US" dirty="0"/>
              <a:t>Project templates</a:t>
            </a:r>
          </a:p>
        </p:txBody>
      </p:sp>
      <p:sp>
        <p:nvSpPr>
          <p:cNvPr id="4" name="Slide Number Placeholder 3"/>
          <p:cNvSpPr>
            <a:spLocks noGrp="1"/>
          </p:cNvSpPr>
          <p:nvPr>
            <p:ph type="sldNum" sz="quarter" idx="10"/>
          </p:nvPr>
        </p:nvSpPr>
        <p:spPr/>
        <p:txBody>
          <a:bodyPr/>
          <a:lstStyle/>
          <a:p>
            <a:fld id="{39C1CA4E-68E1-A547-827A-72E9AABAFE32}" type="slidenum">
              <a:rPr lang="en-US" smtClean="0"/>
              <a:t>22</a:t>
            </a:fld>
            <a:endParaRPr lang="en-US"/>
          </a:p>
        </p:txBody>
      </p:sp>
    </p:spTree>
    <p:extLst>
      <p:ext uri="{BB962C8B-B14F-4D97-AF65-F5344CB8AC3E}">
        <p14:creationId xmlns:p14="http://schemas.microsoft.com/office/powerpoint/2010/main" val="1185411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Things to demo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How to set up profiles</a:t>
            </a:r>
          </a:p>
          <a:p>
            <a:pPr marL="628650" lvl="1" indent="-171450">
              <a:buFontTx/>
              <a:buChar char="-"/>
            </a:pPr>
            <a:r>
              <a:rPr lang="en-US" dirty="0"/>
              <a:t>Different services</a:t>
            </a:r>
          </a:p>
          <a:p>
            <a:pPr marL="1085850" lvl="2" indent="-171450">
              <a:buFontTx/>
              <a:buChar char="-"/>
            </a:pPr>
            <a:r>
              <a:rPr lang="en-US" b="1" dirty="0"/>
              <a:t>EC2</a:t>
            </a:r>
          </a:p>
          <a:p>
            <a:pPr marL="1085850" lvl="2" indent="-171450">
              <a:buFontTx/>
              <a:buChar char="-"/>
            </a:pPr>
            <a:r>
              <a:rPr lang="en-US" b="1" dirty="0"/>
              <a:t>S3</a:t>
            </a:r>
          </a:p>
          <a:p>
            <a:pPr marL="1085850" lvl="2" indent="-171450">
              <a:buFontTx/>
              <a:buChar char="-"/>
            </a:pPr>
            <a:r>
              <a:rPr lang="en-US" b="1" dirty="0"/>
              <a:t>IAM</a:t>
            </a:r>
          </a:p>
          <a:p>
            <a:pPr marL="1085850" lvl="2" indent="-171450">
              <a:buFontTx/>
              <a:buChar char="-"/>
            </a:pPr>
            <a:r>
              <a:rPr lang="en-US" b="1" dirty="0"/>
              <a:t>Security Group</a:t>
            </a:r>
          </a:p>
          <a:p>
            <a:pPr marL="628650" lvl="1" indent="-171450">
              <a:buFontTx/>
              <a:buChar char="-"/>
            </a:pPr>
            <a:r>
              <a:rPr lang="en-US" dirty="0"/>
              <a:t>Project templates</a:t>
            </a:r>
          </a:p>
        </p:txBody>
      </p:sp>
      <p:sp>
        <p:nvSpPr>
          <p:cNvPr id="4" name="Slide Number Placeholder 3"/>
          <p:cNvSpPr>
            <a:spLocks noGrp="1"/>
          </p:cNvSpPr>
          <p:nvPr>
            <p:ph type="sldNum" sz="quarter" idx="10"/>
          </p:nvPr>
        </p:nvSpPr>
        <p:spPr/>
        <p:txBody>
          <a:bodyPr/>
          <a:lstStyle/>
          <a:p>
            <a:fld id="{39C1CA4E-68E1-A547-827A-72E9AABAFE32}" type="slidenum">
              <a:rPr lang="en-US" smtClean="0"/>
              <a:t>23</a:t>
            </a:fld>
            <a:endParaRPr lang="en-US"/>
          </a:p>
        </p:txBody>
      </p:sp>
    </p:spTree>
    <p:extLst>
      <p:ext uri="{BB962C8B-B14F-4D97-AF65-F5344CB8AC3E}">
        <p14:creationId xmlns:p14="http://schemas.microsoft.com/office/powerpoint/2010/main" val="3996072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Things to demo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How to set up profiles</a:t>
            </a:r>
          </a:p>
          <a:p>
            <a:pPr marL="628650" lvl="1" indent="-171450">
              <a:buFontTx/>
              <a:buChar char="-"/>
            </a:pPr>
            <a:r>
              <a:rPr lang="en-US" dirty="0"/>
              <a:t>Different services</a:t>
            </a:r>
          </a:p>
          <a:p>
            <a:pPr marL="1085850" lvl="2" indent="-171450">
              <a:buFontTx/>
              <a:buChar char="-"/>
            </a:pPr>
            <a:r>
              <a:rPr lang="en-US" b="1" dirty="0"/>
              <a:t>EC2</a:t>
            </a:r>
          </a:p>
          <a:p>
            <a:pPr marL="1085850" lvl="2" indent="-171450">
              <a:buFontTx/>
              <a:buChar char="-"/>
            </a:pPr>
            <a:r>
              <a:rPr lang="en-US" b="1" dirty="0"/>
              <a:t>S3</a:t>
            </a:r>
          </a:p>
          <a:p>
            <a:pPr marL="1085850" lvl="2" indent="-171450">
              <a:buFontTx/>
              <a:buChar char="-"/>
            </a:pPr>
            <a:r>
              <a:rPr lang="en-US" b="1" dirty="0"/>
              <a:t>IAM</a:t>
            </a:r>
          </a:p>
          <a:p>
            <a:pPr marL="1085850" lvl="2" indent="-171450">
              <a:buFontTx/>
              <a:buChar char="-"/>
            </a:pPr>
            <a:r>
              <a:rPr lang="en-US" b="1" dirty="0"/>
              <a:t>Security Group</a:t>
            </a:r>
          </a:p>
          <a:p>
            <a:pPr marL="628650" lvl="1" indent="-171450">
              <a:buFontTx/>
              <a:buChar char="-"/>
            </a:pPr>
            <a:r>
              <a:rPr lang="en-US" dirty="0"/>
              <a:t>Project templates</a:t>
            </a:r>
          </a:p>
        </p:txBody>
      </p:sp>
      <p:sp>
        <p:nvSpPr>
          <p:cNvPr id="4" name="Slide Number Placeholder 3"/>
          <p:cNvSpPr>
            <a:spLocks noGrp="1"/>
          </p:cNvSpPr>
          <p:nvPr>
            <p:ph type="sldNum" sz="quarter" idx="10"/>
          </p:nvPr>
        </p:nvSpPr>
        <p:spPr/>
        <p:txBody>
          <a:bodyPr/>
          <a:lstStyle/>
          <a:p>
            <a:fld id="{39C1CA4E-68E1-A547-827A-72E9AABAFE32}" type="slidenum">
              <a:rPr lang="en-US" smtClean="0"/>
              <a:t>26</a:t>
            </a:fld>
            <a:endParaRPr lang="en-US"/>
          </a:p>
        </p:txBody>
      </p:sp>
    </p:spTree>
    <p:extLst>
      <p:ext uri="{BB962C8B-B14F-4D97-AF65-F5344CB8AC3E}">
        <p14:creationId xmlns:p14="http://schemas.microsoft.com/office/powerpoint/2010/main" val="3846319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Things to demo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How to set up profiles</a:t>
            </a:r>
          </a:p>
          <a:p>
            <a:pPr marL="628650" lvl="1" indent="-171450">
              <a:buFontTx/>
              <a:buChar char="-"/>
            </a:pPr>
            <a:r>
              <a:rPr lang="en-US" dirty="0"/>
              <a:t>Different services</a:t>
            </a:r>
          </a:p>
          <a:p>
            <a:pPr marL="1085850" lvl="2" indent="-171450">
              <a:buFontTx/>
              <a:buChar char="-"/>
            </a:pPr>
            <a:r>
              <a:rPr lang="en-US" b="1" dirty="0"/>
              <a:t>EC2</a:t>
            </a:r>
          </a:p>
          <a:p>
            <a:pPr marL="1085850" lvl="2" indent="-171450">
              <a:buFontTx/>
              <a:buChar char="-"/>
            </a:pPr>
            <a:r>
              <a:rPr lang="en-US" b="1" dirty="0"/>
              <a:t>S3</a:t>
            </a:r>
          </a:p>
          <a:p>
            <a:pPr marL="1085850" lvl="2" indent="-171450">
              <a:buFontTx/>
              <a:buChar char="-"/>
            </a:pPr>
            <a:r>
              <a:rPr lang="en-US" b="1" dirty="0"/>
              <a:t>IAM</a:t>
            </a:r>
          </a:p>
          <a:p>
            <a:pPr marL="1085850" lvl="2" indent="-171450">
              <a:buFontTx/>
              <a:buChar char="-"/>
            </a:pPr>
            <a:r>
              <a:rPr lang="en-US" b="1" dirty="0"/>
              <a:t>Security Group</a:t>
            </a:r>
          </a:p>
          <a:p>
            <a:pPr marL="628650" lvl="1" indent="-171450">
              <a:buFontTx/>
              <a:buChar char="-"/>
            </a:pPr>
            <a:r>
              <a:rPr lang="en-US" dirty="0"/>
              <a:t>Project templates</a:t>
            </a:r>
          </a:p>
        </p:txBody>
      </p:sp>
      <p:sp>
        <p:nvSpPr>
          <p:cNvPr id="4" name="Slide Number Placeholder 3"/>
          <p:cNvSpPr>
            <a:spLocks noGrp="1"/>
          </p:cNvSpPr>
          <p:nvPr>
            <p:ph type="sldNum" sz="quarter" idx="10"/>
          </p:nvPr>
        </p:nvSpPr>
        <p:spPr/>
        <p:txBody>
          <a:bodyPr/>
          <a:lstStyle/>
          <a:p>
            <a:fld id="{39C1CA4E-68E1-A547-827A-72E9AABAFE32}" type="slidenum">
              <a:rPr lang="en-US" smtClean="0"/>
              <a:t>27</a:t>
            </a:fld>
            <a:endParaRPr lang="en-US"/>
          </a:p>
        </p:txBody>
      </p:sp>
    </p:spTree>
    <p:extLst>
      <p:ext uri="{BB962C8B-B14F-4D97-AF65-F5344CB8AC3E}">
        <p14:creationId xmlns:p14="http://schemas.microsoft.com/office/powerpoint/2010/main" val="3949867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Things to demo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How to set up profiles</a:t>
            </a:r>
          </a:p>
          <a:p>
            <a:pPr marL="628650" lvl="1" indent="-171450">
              <a:buFontTx/>
              <a:buChar char="-"/>
            </a:pPr>
            <a:r>
              <a:rPr lang="en-US" dirty="0"/>
              <a:t>Different services</a:t>
            </a:r>
          </a:p>
          <a:p>
            <a:pPr marL="1085850" lvl="2" indent="-171450">
              <a:buFontTx/>
              <a:buChar char="-"/>
            </a:pPr>
            <a:r>
              <a:rPr lang="en-US" b="1" dirty="0"/>
              <a:t>EC2</a:t>
            </a:r>
          </a:p>
          <a:p>
            <a:pPr marL="1085850" lvl="2" indent="-171450">
              <a:buFontTx/>
              <a:buChar char="-"/>
            </a:pPr>
            <a:r>
              <a:rPr lang="en-US" b="1" dirty="0"/>
              <a:t>S3</a:t>
            </a:r>
          </a:p>
          <a:p>
            <a:pPr marL="1085850" lvl="2" indent="-171450">
              <a:buFontTx/>
              <a:buChar char="-"/>
            </a:pPr>
            <a:r>
              <a:rPr lang="en-US" b="1" dirty="0"/>
              <a:t>IAM</a:t>
            </a:r>
          </a:p>
          <a:p>
            <a:pPr marL="1085850" lvl="2" indent="-171450">
              <a:buFontTx/>
              <a:buChar char="-"/>
            </a:pPr>
            <a:r>
              <a:rPr lang="en-US" b="1" dirty="0"/>
              <a:t>Security Group</a:t>
            </a:r>
          </a:p>
          <a:p>
            <a:pPr marL="628650" lvl="1" indent="-171450">
              <a:buFontTx/>
              <a:buChar char="-"/>
            </a:pPr>
            <a:r>
              <a:rPr lang="en-US" dirty="0"/>
              <a:t>Project templates</a:t>
            </a:r>
          </a:p>
        </p:txBody>
      </p:sp>
      <p:sp>
        <p:nvSpPr>
          <p:cNvPr id="4" name="Slide Number Placeholder 3"/>
          <p:cNvSpPr>
            <a:spLocks noGrp="1"/>
          </p:cNvSpPr>
          <p:nvPr>
            <p:ph type="sldNum" sz="quarter" idx="10"/>
          </p:nvPr>
        </p:nvSpPr>
        <p:spPr/>
        <p:txBody>
          <a:bodyPr/>
          <a:lstStyle/>
          <a:p>
            <a:fld id="{39C1CA4E-68E1-A547-827A-72E9AABAFE32}" type="slidenum">
              <a:rPr lang="en-US" smtClean="0"/>
              <a:t>28</a:t>
            </a:fld>
            <a:endParaRPr lang="en-US"/>
          </a:p>
        </p:txBody>
      </p:sp>
    </p:spTree>
    <p:extLst>
      <p:ext uri="{BB962C8B-B14F-4D97-AF65-F5344CB8AC3E}">
        <p14:creationId xmlns:p14="http://schemas.microsoft.com/office/powerpoint/2010/main" val="312413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9C1CA4E-68E1-A547-827A-72E9AABAFE32}" type="slidenum">
              <a:rPr lang="en-US" smtClean="0"/>
              <a:t>4</a:t>
            </a:fld>
            <a:endParaRPr lang="en-US"/>
          </a:p>
        </p:txBody>
      </p:sp>
    </p:spTree>
    <p:extLst>
      <p:ext uri="{BB962C8B-B14F-4D97-AF65-F5344CB8AC3E}">
        <p14:creationId xmlns:p14="http://schemas.microsoft.com/office/powerpoint/2010/main" val="397618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for 6 months</a:t>
            </a:r>
          </a:p>
          <a:p>
            <a:r>
              <a:rPr lang="en-US" dirty="0"/>
              <a:t>NodeJS</a:t>
            </a:r>
          </a:p>
          <a:p>
            <a:r>
              <a:rPr lang="en-US" dirty="0"/>
              <a:t>Still Keeping up with.NET because it is fun</a:t>
            </a:r>
          </a:p>
        </p:txBody>
      </p:sp>
      <p:sp>
        <p:nvSpPr>
          <p:cNvPr id="4" name="Slide Number Placeholder 3"/>
          <p:cNvSpPr>
            <a:spLocks noGrp="1"/>
          </p:cNvSpPr>
          <p:nvPr>
            <p:ph type="sldNum" sz="quarter" idx="10"/>
          </p:nvPr>
        </p:nvSpPr>
        <p:spPr/>
        <p:txBody>
          <a:bodyPr/>
          <a:lstStyle/>
          <a:p>
            <a:fld id="{39C1CA4E-68E1-A547-827A-72E9AABAFE32}" type="slidenum">
              <a:rPr lang="en-US" smtClean="0"/>
              <a:t>5</a:t>
            </a:fld>
            <a:endParaRPr lang="en-US"/>
          </a:p>
        </p:txBody>
      </p:sp>
    </p:spTree>
    <p:extLst>
      <p:ext uri="{BB962C8B-B14F-4D97-AF65-F5344CB8AC3E}">
        <p14:creationId xmlns:p14="http://schemas.microsoft.com/office/powerpoint/2010/main" val="1862077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are Azure Developers?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many of you are AWS Developers?</a:t>
            </a:r>
          </a:p>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6</a:t>
            </a:fld>
            <a:endParaRPr lang="en-US"/>
          </a:p>
        </p:txBody>
      </p:sp>
    </p:spTree>
    <p:extLst>
      <p:ext uri="{BB962C8B-B14F-4D97-AF65-F5344CB8AC3E}">
        <p14:creationId xmlns:p14="http://schemas.microsoft.com/office/powerpoint/2010/main" val="658689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anyone here used FAAS?</a:t>
            </a:r>
          </a:p>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7</a:t>
            </a:fld>
            <a:endParaRPr lang="en-US"/>
          </a:p>
        </p:txBody>
      </p:sp>
    </p:spTree>
    <p:extLst>
      <p:ext uri="{BB962C8B-B14F-4D97-AF65-F5344CB8AC3E}">
        <p14:creationId xmlns:p14="http://schemas.microsoft.com/office/powerpoint/2010/main" val="2839547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8</a:t>
            </a:fld>
            <a:endParaRPr lang="en-US"/>
          </a:p>
        </p:txBody>
      </p:sp>
    </p:spTree>
    <p:extLst>
      <p:ext uri="{BB962C8B-B14F-4D97-AF65-F5344CB8AC3E}">
        <p14:creationId xmlns:p14="http://schemas.microsoft.com/office/powerpoint/2010/main" val="2500968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9</a:t>
            </a:fld>
            <a:endParaRPr lang="en-US"/>
          </a:p>
        </p:txBody>
      </p:sp>
    </p:spTree>
    <p:extLst>
      <p:ext uri="{BB962C8B-B14F-4D97-AF65-F5344CB8AC3E}">
        <p14:creationId xmlns:p14="http://schemas.microsoft.com/office/powerpoint/2010/main" val="1996270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C1CA4E-68E1-A547-827A-72E9AABAFE32}" type="slidenum">
              <a:rPr lang="en-US" smtClean="0"/>
              <a:t>10</a:t>
            </a:fld>
            <a:endParaRPr lang="en-US"/>
          </a:p>
        </p:txBody>
      </p:sp>
    </p:spTree>
    <p:extLst>
      <p:ext uri="{BB962C8B-B14F-4D97-AF65-F5344CB8AC3E}">
        <p14:creationId xmlns:p14="http://schemas.microsoft.com/office/powerpoint/2010/main" val="416750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7200" b="1" spc="-50" baseline="0">
                <a:solidFill>
                  <a:schemeClr val="tx1">
                    <a:lumMod val="85000"/>
                    <a:lumOff val="15000"/>
                  </a:schemeClr>
                </a:solidFill>
              </a:defRPr>
            </a:lvl1pPr>
          </a:lstStyle>
          <a:p>
            <a:r>
              <a:rPr lang="en-US" dirty="0"/>
              <a:t>Click to edit Master title style </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3C3B4B-39AE-B443-98EA-4688B69A80C0}"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801D-6453-F842-A5EB-D00940A3B49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65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C3B4B-39AE-B443-98EA-4688B69A80C0}"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801D-6453-F842-A5EB-D00940A3B492}" type="slidenum">
              <a:rPr lang="en-US" smtClean="0"/>
              <a:t>‹#›</a:t>
            </a:fld>
            <a:endParaRPr lang="en-US"/>
          </a:p>
        </p:txBody>
      </p:sp>
    </p:spTree>
    <p:extLst>
      <p:ext uri="{BB962C8B-B14F-4D97-AF65-F5344CB8AC3E}">
        <p14:creationId xmlns:p14="http://schemas.microsoft.com/office/powerpoint/2010/main" val="187756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C3B4B-39AE-B443-98EA-4688B69A80C0}"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801D-6453-F842-A5EB-D00940A3B492}" type="slidenum">
              <a:rPr lang="en-US" smtClean="0"/>
              <a:t>‹#›</a:t>
            </a:fld>
            <a:endParaRPr lang="en-US"/>
          </a:p>
        </p:txBody>
      </p:sp>
    </p:spTree>
    <p:extLst>
      <p:ext uri="{BB962C8B-B14F-4D97-AF65-F5344CB8AC3E}">
        <p14:creationId xmlns:p14="http://schemas.microsoft.com/office/powerpoint/2010/main" val="380131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33C3B4B-39AE-B443-98EA-4688B69A80C0}"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801D-6453-F842-A5EB-D00940A3B492}" type="slidenum">
              <a:rPr lang="en-US" smtClean="0"/>
              <a:t>‹#›</a:t>
            </a:fld>
            <a:endParaRPr lang="en-US"/>
          </a:p>
        </p:txBody>
      </p:sp>
      <p:pic>
        <p:nvPicPr>
          <p:cNvPr id="2050" name="Picture 2" descr="Image result for .net core logo">
            <a:extLst>
              <a:ext uri="{FF2B5EF4-FFF2-40B4-BE49-F238E27FC236}">
                <a16:creationId xmlns:a16="http://schemas.microsoft.com/office/drawing/2014/main" id="{983BB2B7-16DD-43F6-8C62-926A39E9C26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6201" y="890953"/>
            <a:ext cx="351692" cy="35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18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3C3B4B-39AE-B443-98EA-4688B69A80C0}"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801D-6453-F842-A5EB-D00940A3B49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71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normAutofit/>
          </a:bodyPr>
          <a:lstStyle>
            <a:lvl1pP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normAutofit/>
          </a:bodyPr>
          <a:lstStyle>
            <a:lvl1pP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33C3B4B-39AE-B443-98EA-4688B69A80C0}"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801D-6453-F842-A5EB-D00940A3B492}" type="slidenum">
              <a:rPr lang="en-US" smtClean="0"/>
              <a:t>‹#›</a:t>
            </a:fld>
            <a:endParaRPr lang="en-US"/>
          </a:p>
        </p:txBody>
      </p:sp>
    </p:spTree>
    <p:extLst>
      <p:ext uri="{BB962C8B-B14F-4D97-AF65-F5344CB8AC3E}">
        <p14:creationId xmlns:p14="http://schemas.microsoft.com/office/powerpoint/2010/main" val="105791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normAutofit/>
          </a:bodyPr>
          <a:lstStyle>
            <a:lvl1pP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normAutofit/>
          </a:bodyPr>
          <a:lstStyle>
            <a:lvl1pP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33C3B4B-39AE-B443-98EA-4688B69A80C0}"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E801D-6453-F842-A5EB-D00940A3B492}" type="slidenum">
              <a:rPr lang="en-US" smtClean="0"/>
              <a:t>‹#›</a:t>
            </a:fld>
            <a:endParaRPr lang="en-US"/>
          </a:p>
        </p:txBody>
      </p:sp>
    </p:spTree>
    <p:extLst>
      <p:ext uri="{BB962C8B-B14F-4D97-AF65-F5344CB8AC3E}">
        <p14:creationId xmlns:p14="http://schemas.microsoft.com/office/powerpoint/2010/main" val="3436096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3C3B4B-39AE-B443-98EA-4688B69A80C0}"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E801D-6453-F842-A5EB-D00940A3B492}" type="slidenum">
              <a:rPr lang="en-US" smtClean="0"/>
              <a:t>‹#›</a:t>
            </a:fld>
            <a:endParaRPr lang="en-US"/>
          </a:p>
        </p:txBody>
      </p:sp>
    </p:spTree>
    <p:extLst>
      <p:ext uri="{BB962C8B-B14F-4D97-AF65-F5344CB8AC3E}">
        <p14:creationId xmlns:p14="http://schemas.microsoft.com/office/powerpoint/2010/main" val="413592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3C3B4B-39AE-B443-98EA-4688B69A80C0}" type="datetimeFigureOut">
              <a:rPr lang="en-US" smtClean="0"/>
              <a:t>11/22/2019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0E801D-6453-F842-A5EB-D00940A3B492}" type="slidenum">
              <a:rPr lang="en-US" smtClean="0"/>
              <a:t>‹#›</a:t>
            </a:fld>
            <a:endParaRPr lang="en-US"/>
          </a:p>
        </p:txBody>
      </p:sp>
    </p:spTree>
    <p:extLst>
      <p:ext uri="{BB962C8B-B14F-4D97-AF65-F5344CB8AC3E}">
        <p14:creationId xmlns:p14="http://schemas.microsoft.com/office/powerpoint/2010/main" val="332633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3C3B4B-39AE-B443-98EA-4688B69A80C0}" type="datetimeFigureOut">
              <a:rPr lang="en-US" smtClean="0"/>
              <a:t>11/22/2019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0E801D-6453-F842-A5EB-D00940A3B492}" type="slidenum">
              <a:rPr lang="en-US" smtClean="0"/>
              <a:t>‹#›</a:t>
            </a:fld>
            <a:endParaRPr lang="en-US"/>
          </a:p>
        </p:txBody>
      </p:sp>
    </p:spTree>
    <p:extLst>
      <p:ext uri="{BB962C8B-B14F-4D97-AF65-F5344CB8AC3E}">
        <p14:creationId xmlns:p14="http://schemas.microsoft.com/office/powerpoint/2010/main" val="215582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3C3B4B-39AE-B443-98EA-4688B69A80C0}"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801D-6453-F842-A5EB-D00940A3B492}" type="slidenum">
              <a:rPr lang="en-US" smtClean="0"/>
              <a:t>‹#›</a:t>
            </a:fld>
            <a:endParaRPr lang="en-US"/>
          </a:p>
        </p:txBody>
      </p:sp>
    </p:spTree>
    <p:extLst>
      <p:ext uri="{BB962C8B-B14F-4D97-AF65-F5344CB8AC3E}">
        <p14:creationId xmlns:p14="http://schemas.microsoft.com/office/powerpoint/2010/main" val="38385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sv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3C3B4B-39AE-B443-98EA-4688B69A80C0}" type="datetimeFigureOut">
              <a:rPr lang="en-US" smtClean="0"/>
              <a:t>11/22/2019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0E801D-6453-F842-A5EB-D00940A3B49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EE8062A-E7BD-4E35-97ED-45AE775219C0}"/>
              </a:ext>
            </a:extLst>
          </p:cNvPr>
          <p:cNvPicPr>
            <a:picLocks noChangeAspect="1"/>
          </p:cNvPicPr>
          <p:nvPr userDrawn="1"/>
        </p:nvPicPr>
        <p:blipFill>
          <a:blip r:embed="rId13"/>
          <a:stretch>
            <a:fillRect/>
          </a:stretch>
        </p:blipFill>
        <p:spPr>
          <a:xfrm>
            <a:off x="11459447" y="121924"/>
            <a:ext cx="409415" cy="270549"/>
          </a:xfrm>
          <a:prstGeom prst="rect">
            <a:avLst/>
          </a:prstGeom>
        </p:spPr>
      </p:pic>
      <p:pic>
        <p:nvPicPr>
          <p:cNvPr id="12" name="Graphic 11">
            <a:extLst>
              <a:ext uri="{FF2B5EF4-FFF2-40B4-BE49-F238E27FC236}">
                <a16:creationId xmlns:a16="http://schemas.microsoft.com/office/drawing/2014/main" id="{CCF5EE60-D97F-4C9D-A237-4E42E23C9400}"/>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1763215" y="457686"/>
            <a:ext cx="346685" cy="346685"/>
          </a:xfrm>
          <a:prstGeom prst="rect">
            <a:avLst/>
          </a:prstGeom>
        </p:spPr>
      </p:pic>
      <p:pic>
        <p:nvPicPr>
          <p:cNvPr id="13" name="Graphic 12">
            <a:extLst>
              <a:ext uri="{FF2B5EF4-FFF2-40B4-BE49-F238E27FC236}">
                <a16:creationId xmlns:a16="http://schemas.microsoft.com/office/drawing/2014/main" id="{50A9E61D-EEFE-4313-A0B2-9BFC4F92250D}"/>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1286105" y="457686"/>
            <a:ext cx="346685" cy="346685"/>
          </a:xfrm>
          <a:prstGeom prst="rect">
            <a:avLst/>
          </a:prstGeom>
        </p:spPr>
      </p:pic>
    </p:spTree>
    <p:extLst>
      <p:ext uri="{BB962C8B-B14F-4D97-AF65-F5344CB8AC3E}">
        <p14:creationId xmlns:p14="http://schemas.microsoft.com/office/powerpoint/2010/main" val="20387025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image" Target="../media/image2.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3.xml"/><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image" Target="../media/image24.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7.sv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29.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ws.amazon.com/blogs/developer/net-core-3-0-on-lambda-with-aws-lambdas-custom-runtime/" TargetMode="External"/><Relationship Id="rId2" Type="http://schemas.openxmlformats.org/officeDocument/2006/relationships/hyperlink" Target="https://aws.amazon.com/visualstudio/" TargetMode="External"/><Relationship Id="rId1" Type="http://schemas.openxmlformats.org/officeDocument/2006/relationships/slideLayout" Target="../slideLayouts/slideLayout2.xml"/><Relationship Id="rId4" Type="http://schemas.openxmlformats.org/officeDocument/2006/relationships/hyperlink" Target="https://aws.amazon.com/blogs/developer/category/programing-language/dot-n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7CC3-2F69-8444-9DF6-B66B6440AE97}"/>
              </a:ext>
            </a:extLst>
          </p:cNvPr>
          <p:cNvSpPr>
            <a:spLocks noGrp="1"/>
          </p:cNvSpPr>
          <p:nvPr>
            <p:ph type="ctrTitle"/>
          </p:nvPr>
        </p:nvSpPr>
        <p:spPr>
          <a:xfrm>
            <a:off x="1097280" y="758952"/>
            <a:ext cx="10058400" cy="3566160"/>
          </a:xfrm>
        </p:spPr>
        <p:txBody>
          <a:bodyPr>
            <a:normAutofit/>
          </a:bodyPr>
          <a:lstStyle/>
          <a:p>
            <a:r>
              <a:rPr lang="en-US" dirty="0"/>
              <a:t>Deploy Your .NET Core Web API on as a Serverless Application on AWS</a:t>
            </a:r>
            <a:endParaRPr lang="en-US" sz="7200" dirty="0"/>
          </a:p>
        </p:txBody>
      </p:sp>
      <p:sp>
        <p:nvSpPr>
          <p:cNvPr id="3" name="Subtitle 2">
            <a:extLst>
              <a:ext uri="{FF2B5EF4-FFF2-40B4-BE49-F238E27FC236}">
                <a16:creationId xmlns:a16="http://schemas.microsoft.com/office/drawing/2014/main" id="{B4B797AC-0534-F543-9B99-42324C5234DB}"/>
              </a:ext>
            </a:extLst>
          </p:cNvPr>
          <p:cNvSpPr>
            <a:spLocks noGrp="1"/>
          </p:cNvSpPr>
          <p:nvPr>
            <p:ph type="subTitle" idx="1"/>
          </p:nvPr>
        </p:nvSpPr>
        <p:spPr/>
        <p:txBody>
          <a:bodyPr>
            <a:normAutofit fontScale="85000" lnSpcReduction="20000"/>
          </a:bodyPr>
          <a:lstStyle/>
          <a:p>
            <a:r>
              <a:rPr lang="en-US" dirty="0"/>
              <a:t>Boston Code Camp 32 – November 23, 2019</a:t>
            </a:r>
          </a:p>
          <a:p>
            <a:r>
              <a:rPr lang="en-US" dirty="0"/>
              <a:t>Craig Bossie</a:t>
            </a:r>
          </a:p>
          <a:p>
            <a:r>
              <a:rPr lang="en-US" dirty="0"/>
              <a:t>@cbossie</a:t>
            </a:r>
          </a:p>
        </p:txBody>
      </p:sp>
    </p:spTree>
    <p:extLst>
      <p:ext uri="{BB962C8B-B14F-4D97-AF65-F5344CB8AC3E}">
        <p14:creationId xmlns:p14="http://schemas.microsoft.com/office/powerpoint/2010/main" val="2512356717"/>
      </p:ext>
    </p:extLst>
  </p:cSld>
  <p:clrMapOvr>
    <a:masterClrMapping/>
  </p:clrMapOvr>
  <mc:AlternateContent xmlns:mc="http://schemas.openxmlformats.org/markup-compatibility/2006" xmlns:p14="http://schemas.microsoft.com/office/powerpoint/2010/main">
    <mc:Choice Requires="p14">
      <p:transition p14:dur="0" advTm="26492"/>
    </mc:Choice>
    <mc:Fallback xmlns="">
      <p:transition advTm="264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Serverless</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a:bodyPr>
          <a:lstStyle/>
          <a:p>
            <a:pPr marL="201168" lvl="1" indent="0">
              <a:buNone/>
            </a:pPr>
            <a:endParaRPr lang="en-US" sz="3200" dirty="0"/>
          </a:p>
          <a:p>
            <a:pPr marL="201168" lvl="1" indent="0">
              <a:buNone/>
            </a:pPr>
            <a:r>
              <a:rPr lang="en-US" sz="3200" dirty="0"/>
              <a:t>Get it out of your system…</a:t>
            </a:r>
          </a:p>
          <a:p>
            <a:pPr marL="201168" lvl="1" indent="0">
              <a:buNone/>
            </a:pPr>
            <a:endParaRPr lang="en-US" sz="3200" dirty="0"/>
          </a:p>
          <a:p>
            <a:pPr marL="201168" lvl="1" indent="0">
              <a:buNone/>
            </a:pPr>
            <a:endParaRPr lang="en-US" sz="3200" dirty="0"/>
          </a:p>
          <a:p>
            <a:pPr marL="201168" lvl="1" indent="0">
              <a:buNone/>
            </a:pPr>
            <a:endParaRPr lang="en-US" sz="3200" dirty="0"/>
          </a:p>
          <a:p>
            <a:pPr marL="201168" lvl="1" indent="0">
              <a:buNone/>
            </a:pPr>
            <a:r>
              <a:rPr lang="en-US" sz="3200" dirty="0"/>
              <a:t>Serverless applications </a:t>
            </a:r>
            <a:r>
              <a:rPr lang="en-US" sz="3200" i="1" dirty="0"/>
              <a:t>do</a:t>
            </a:r>
            <a:r>
              <a:rPr lang="en-US" sz="3200" dirty="0"/>
              <a:t> run on servers!!</a:t>
            </a:r>
          </a:p>
          <a:p>
            <a:pPr lvl="1"/>
            <a:endParaRPr lang="en-US" sz="3200" dirty="0"/>
          </a:p>
          <a:p>
            <a:pPr lvl="1"/>
            <a:endParaRPr lang="en-US" sz="3200" dirty="0"/>
          </a:p>
          <a:p>
            <a:pPr lvl="1"/>
            <a:endParaRPr lang="en-US" sz="3200" dirty="0"/>
          </a:p>
          <a:p>
            <a:pPr lvl="1"/>
            <a:endParaRPr lang="en-US" sz="3200" dirty="0"/>
          </a:p>
        </p:txBody>
      </p:sp>
    </p:spTree>
    <p:extLst>
      <p:ext uri="{BB962C8B-B14F-4D97-AF65-F5344CB8AC3E}">
        <p14:creationId xmlns:p14="http://schemas.microsoft.com/office/powerpoint/2010/main" val="3176247850"/>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Serverless</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lnSpcReduction="10000"/>
          </a:bodyPr>
          <a:lstStyle/>
          <a:p>
            <a:pPr lvl="1"/>
            <a:r>
              <a:rPr lang="en-US" sz="2800" dirty="0"/>
              <a:t>New, popular cloud model of computing,</a:t>
            </a:r>
          </a:p>
          <a:p>
            <a:pPr lvl="1"/>
            <a:r>
              <a:rPr lang="en-US" sz="2800" dirty="0"/>
              <a:t>A single application is composed of multiple cloud services acting in concert</a:t>
            </a:r>
          </a:p>
          <a:p>
            <a:pPr lvl="1"/>
            <a:r>
              <a:rPr lang="en-US" sz="2800" dirty="0"/>
              <a:t>Code is run on demand, triggered by various external events (we’re talking about http today)</a:t>
            </a:r>
          </a:p>
          <a:p>
            <a:pPr lvl="1"/>
            <a:r>
              <a:rPr lang="en-US" sz="2800" dirty="0"/>
              <a:t>Serverless customers have very little control over resources and the underlying infrastructure</a:t>
            </a:r>
          </a:p>
          <a:p>
            <a:pPr lvl="1"/>
            <a:r>
              <a:rPr lang="en-US" sz="2800" dirty="0"/>
              <a:t>Many tools and frameworks are available to help make deploying serverless applications easier.</a:t>
            </a:r>
          </a:p>
          <a:p>
            <a:pPr lvl="1"/>
            <a:r>
              <a:rPr lang="en-US" sz="2800" dirty="0"/>
              <a:t>Stateless is more important than ever before</a:t>
            </a:r>
          </a:p>
          <a:p>
            <a:pPr lvl="1"/>
            <a:endParaRPr lang="en-US" sz="2800" dirty="0"/>
          </a:p>
          <a:p>
            <a:pPr lvl="1"/>
            <a:endParaRPr lang="en-US" sz="2800" dirty="0"/>
          </a:p>
          <a:p>
            <a:pPr lvl="1"/>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1620997855"/>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Benefits of Serverless</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a:bodyPr>
          <a:lstStyle/>
          <a:p>
            <a:pPr lvl="1"/>
            <a:r>
              <a:rPr lang="en-US" sz="2800" dirty="0"/>
              <a:t>Serverless applications scale out based on current demand</a:t>
            </a:r>
          </a:p>
          <a:p>
            <a:pPr lvl="1"/>
            <a:r>
              <a:rPr lang="en-US" sz="2800" dirty="0"/>
              <a:t>Reduced complexity </a:t>
            </a:r>
          </a:p>
          <a:p>
            <a:pPr lvl="2"/>
            <a:r>
              <a:rPr lang="en-US" sz="2200" dirty="0"/>
              <a:t>Auto scaling and load balancing are baked-in features</a:t>
            </a:r>
          </a:p>
          <a:p>
            <a:pPr lvl="2"/>
            <a:r>
              <a:rPr lang="en-US" sz="2200" dirty="0"/>
              <a:t>Scaling can respond faster than traditional auto-scaling</a:t>
            </a:r>
          </a:p>
          <a:p>
            <a:pPr lvl="1"/>
            <a:r>
              <a:rPr lang="en-US" sz="2800" dirty="0"/>
              <a:t>Cost is generally significantly lower than a persistently running servers</a:t>
            </a:r>
          </a:p>
          <a:p>
            <a:pPr lvl="1"/>
            <a:r>
              <a:rPr lang="en-US" sz="2800" dirty="0"/>
              <a:t>Applications are split into smaller functions and native services, allowing for more loosely coupled functionality and testable code</a:t>
            </a:r>
          </a:p>
          <a:p>
            <a:pPr lvl="1"/>
            <a:endParaRPr lang="en-US" sz="2800" dirty="0"/>
          </a:p>
          <a:p>
            <a:pPr lvl="1"/>
            <a:endParaRPr lang="en-US" sz="2800" dirty="0"/>
          </a:p>
        </p:txBody>
      </p:sp>
    </p:spTree>
    <p:extLst>
      <p:ext uri="{BB962C8B-B14F-4D97-AF65-F5344CB8AC3E}">
        <p14:creationId xmlns:p14="http://schemas.microsoft.com/office/powerpoint/2010/main" val="3877806621"/>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Drawbacks of Serverless</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a:bodyPr>
          <a:lstStyle/>
          <a:p>
            <a:pPr lvl="1"/>
            <a:r>
              <a:rPr lang="en-US" sz="2800" dirty="0"/>
              <a:t>Initial Performance</a:t>
            </a:r>
          </a:p>
          <a:p>
            <a:pPr lvl="2"/>
            <a:r>
              <a:rPr lang="en-US" sz="2200" dirty="0"/>
              <a:t>AWS – Lambda in VPC</a:t>
            </a:r>
          </a:p>
          <a:p>
            <a:pPr lvl="2"/>
            <a:r>
              <a:rPr lang="en-US" sz="2200" dirty="0"/>
              <a:t>Warmup time</a:t>
            </a:r>
          </a:p>
          <a:p>
            <a:pPr lvl="1"/>
            <a:r>
              <a:rPr lang="en-US" sz="2800" dirty="0"/>
              <a:t>Not suited to every workload</a:t>
            </a:r>
          </a:p>
          <a:p>
            <a:pPr lvl="1"/>
            <a:r>
              <a:rPr lang="en-US" sz="2800" dirty="0"/>
              <a:t>Functions have finite lifespan and can be shut down without notice</a:t>
            </a:r>
          </a:p>
          <a:p>
            <a:pPr lvl="1"/>
            <a:r>
              <a:rPr lang="en-US" sz="2800" dirty="0"/>
              <a:t>Code written for the serverless (</a:t>
            </a:r>
            <a:r>
              <a:rPr lang="en-US" sz="2800" dirty="0" err="1"/>
              <a:t>FaaS</a:t>
            </a:r>
            <a:r>
              <a:rPr lang="en-US" sz="2800" dirty="0"/>
              <a:t>) is somewhat specific to that platform</a:t>
            </a:r>
          </a:p>
          <a:p>
            <a:pPr lvl="1"/>
            <a:r>
              <a:rPr lang="en-US" sz="2800" dirty="0"/>
              <a:t>Cloud providers dictate what runtimes/capabilities are available</a:t>
            </a:r>
          </a:p>
          <a:p>
            <a:pPr lvl="1"/>
            <a:r>
              <a:rPr lang="en-US" sz="2800" dirty="0"/>
              <a:t>SQL Connection Pooling can be problematic</a:t>
            </a:r>
          </a:p>
          <a:p>
            <a:pPr lvl="1"/>
            <a:endParaRPr lang="en-US" sz="2800" dirty="0"/>
          </a:p>
          <a:p>
            <a:pPr lvl="1"/>
            <a:endParaRPr lang="en-US" sz="2800" dirty="0"/>
          </a:p>
        </p:txBody>
      </p:sp>
    </p:spTree>
    <p:extLst>
      <p:ext uri="{BB962C8B-B14F-4D97-AF65-F5344CB8AC3E}">
        <p14:creationId xmlns:p14="http://schemas.microsoft.com/office/powerpoint/2010/main" val="379095812"/>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E3F0-F39A-4BE5-B3D5-9735F59C61EE}"/>
              </a:ext>
            </a:extLst>
          </p:cNvPr>
          <p:cNvSpPr>
            <a:spLocks noGrp="1"/>
          </p:cNvSpPr>
          <p:nvPr>
            <p:ph type="title"/>
          </p:nvPr>
        </p:nvSpPr>
        <p:spPr/>
        <p:txBody>
          <a:bodyPr/>
          <a:lstStyle/>
          <a:p>
            <a:r>
              <a:rPr lang="en-US" dirty="0"/>
              <a:t>AWS </a:t>
            </a:r>
            <a:r>
              <a:rPr lang="en-US" dirty="0" err="1"/>
              <a:t>Lamdba</a:t>
            </a:r>
            <a:r>
              <a:rPr lang="en-US" dirty="0"/>
              <a:t> Serverless Web Application</a:t>
            </a:r>
          </a:p>
        </p:txBody>
      </p:sp>
      <p:pic>
        <p:nvPicPr>
          <p:cNvPr id="35" name="Graphic 34">
            <a:extLst>
              <a:ext uri="{FF2B5EF4-FFF2-40B4-BE49-F238E27FC236}">
                <a16:creationId xmlns:a16="http://schemas.microsoft.com/office/drawing/2014/main" id="{F804C7A2-AF30-446D-A7C6-CE1EE1F308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1707" y="4199714"/>
            <a:ext cx="711200" cy="711200"/>
          </a:xfrm>
          <a:prstGeom prst="rect">
            <a:avLst/>
          </a:prstGeom>
        </p:spPr>
      </p:pic>
      <p:sp>
        <p:nvSpPr>
          <p:cNvPr id="37" name="TextBox 36">
            <a:extLst>
              <a:ext uri="{FF2B5EF4-FFF2-40B4-BE49-F238E27FC236}">
                <a16:creationId xmlns:a16="http://schemas.microsoft.com/office/drawing/2014/main" id="{36D866B5-038E-4455-B2B9-4BEA7783ABB2}"/>
              </a:ext>
            </a:extLst>
          </p:cNvPr>
          <p:cNvSpPr txBox="1"/>
          <p:nvPr/>
        </p:nvSpPr>
        <p:spPr>
          <a:xfrm>
            <a:off x="3086513" y="5592058"/>
            <a:ext cx="2301904" cy="369332"/>
          </a:xfrm>
          <a:prstGeom prst="rect">
            <a:avLst/>
          </a:prstGeom>
          <a:noFill/>
        </p:spPr>
        <p:txBody>
          <a:bodyPr wrap="square" rtlCol="0">
            <a:spAutoFit/>
          </a:bodyPr>
          <a:lstStyle/>
          <a:p>
            <a:pPr algn="ctr"/>
            <a:r>
              <a:rPr lang="en-US" dirty="0"/>
              <a:t>Cognito Authorizer</a:t>
            </a:r>
          </a:p>
        </p:txBody>
      </p:sp>
      <p:pic>
        <p:nvPicPr>
          <p:cNvPr id="38" name="Graphic 37">
            <a:extLst>
              <a:ext uri="{FF2B5EF4-FFF2-40B4-BE49-F238E27FC236}">
                <a16:creationId xmlns:a16="http://schemas.microsoft.com/office/drawing/2014/main" id="{CF5A24A6-5D94-4255-8A17-907B59F316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97713" y="4830633"/>
            <a:ext cx="711200" cy="711200"/>
          </a:xfrm>
          <a:prstGeom prst="rect">
            <a:avLst/>
          </a:prstGeom>
        </p:spPr>
      </p:pic>
      <p:sp>
        <p:nvSpPr>
          <p:cNvPr id="39" name="TextBox 38">
            <a:extLst>
              <a:ext uri="{FF2B5EF4-FFF2-40B4-BE49-F238E27FC236}">
                <a16:creationId xmlns:a16="http://schemas.microsoft.com/office/drawing/2014/main" id="{FC3D0187-E4F4-4811-9655-66E275A09E37}"/>
              </a:ext>
            </a:extLst>
          </p:cNvPr>
          <p:cNvSpPr txBox="1"/>
          <p:nvPr/>
        </p:nvSpPr>
        <p:spPr>
          <a:xfrm>
            <a:off x="6438793" y="5079767"/>
            <a:ext cx="2301904" cy="646331"/>
          </a:xfrm>
          <a:prstGeom prst="rect">
            <a:avLst/>
          </a:prstGeom>
          <a:noFill/>
        </p:spPr>
        <p:txBody>
          <a:bodyPr wrap="square" rtlCol="0">
            <a:spAutoFit/>
          </a:bodyPr>
          <a:lstStyle/>
          <a:p>
            <a:pPr algn="ctr"/>
            <a:r>
              <a:rPr lang="en-US" dirty="0"/>
              <a:t>“Fleet” of Lambda Functions</a:t>
            </a:r>
          </a:p>
        </p:txBody>
      </p:sp>
      <p:pic>
        <p:nvPicPr>
          <p:cNvPr id="40" name="Graphic 39">
            <a:extLst>
              <a:ext uri="{FF2B5EF4-FFF2-40B4-BE49-F238E27FC236}">
                <a16:creationId xmlns:a16="http://schemas.microsoft.com/office/drawing/2014/main" id="{892C0E4D-72FD-47AA-906D-E7882EBBD1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78545" y="2725319"/>
            <a:ext cx="711200" cy="711200"/>
          </a:xfrm>
          <a:prstGeom prst="rect">
            <a:avLst/>
          </a:prstGeom>
        </p:spPr>
      </p:pic>
      <p:pic>
        <p:nvPicPr>
          <p:cNvPr id="41" name="Graphic 40">
            <a:extLst>
              <a:ext uri="{FF2B5EF4-FFF2-40B4-BE49-F238E27FC236}">
                <a16:creationId xmlns:a16="http://schemas.microsoft.com/office/drawing/2014/main" id="{9C8F425D-A4BD-4517-B0CC-9CB9B4EE77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1655" y="3080919"/>
            <a:ext cx="711200" cy="711200"/>
          </a:xfrm>
          <a:prstGeom prst="rect">
            <a:avLst/>
          </a:prstGeom>
        </p:spPr>
      </p:pic>
      <p:sp>
        <p:nvSpPr>
          <p:cNvPr id="43" name="TextBox 42">
            <a:extLst>
              <a:ext uri="{FF2B5EF4-FFF2-40B4-BE49-F238E27FC236}">
                <a16:creationId xmlns:a16="http://schemas.microsoft.com/office/drawing/2014/main" id="{C31151F3-5300-499C-B1F2-E22EC73E947C}"/>
              </a:ext>
            </a:extLst>
          </p:cNvPr>
          <p:cNvSpPr txBox="1"/>
          <p:nvPr/>
        </p:nvSpPr>
        <p:spPr>
          <a:xfrm>
            <a:off x="3002361" y="2477300"/>
            <a:ext cx="2301904" cy="369332"/>
          </a:xfrm>
          <a:prstGeom prst="rect">
            <a:avLst/>
          </a:prstGeom>
          <a:noFill/>
        </p:spPr>
        <p:txBody>
          <a:bodyPr wrap="square" rtlCol="0">
            <a:spAutoFit/>
          </a:bodyPr>
          <a:lstStyle/>
          <a:p>
            <a:pPr algn="ctr"/>
            <a:r>
              <a:rPr lang="en-US" dirty="0"/>
              <a:t>API Gateway</a:t>
            </a:r>
          </a:p>
        </p:txBody>
      </p:sp>
      <p:pic>
        <p:nvPicPr>
          <p:cNvPr id="44" name="Graphic 43">
            <a:extLst>
              <a:ext uri="{FF2B5EF4-FFF2-40B4-BE49-F238E27FC236}">
                <a16:creationId xmlns:a16="http://schemas.microsoft.com/office/drawing/2014/main" id="{E0EAFAFE-08B8-441E-B8B7-62A5921D6C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97713" y="3069754"/>
            <a:ext cx="711200" cy="711200"/>
          </a:xfrm>
          <a:prstGeom prst="rect">
            <a:avLst/>
          </a:prstGeom>
        </p:spPr>
      </p:pic>
      <p:sp>
        <p:nvSpPr>
          <p:cNvPr id="46" name="Rectangle 45">
            <a:extLst>
              <a:ext uri="{FF2B5EF4-FFF2-40B4-BE49-F238E27FC236}">
                <a16:creationId xmlns:a16="http://schemas.microsoft.com/office/drawing/2014/main" id="{C45B9FE6-3E29-4EBA-86E1-E0697DE6036E}"/>
              </a:ext>
            </a:extLst>
          </p:cNvPr>
          <p:cNvSpPr/>
          <p:nvPr/>
        </p:nvSpPr>
        <p:spPr>
          <a:xfrm>
            <a:off x="3253902" y="1969850"/>
            <a:ext cx="8730575" cy="41871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rPr>
              <a:t>AWS Cloud</a:t>
            </a:r>
          </a:p>
        </p:txBody>
      </p:sp>
      <p:pic>
        <p:nvPicPr>
          <p:cNvPr id="47" name="Graphic 46">
            <a:extLst>
              <a:ext uri="{FF2B5EF4-FFF2-40B4-BE49-F238E27FC236}">
                <a16:creationId xmlns:a16="http://schemas.microsoft.com/office/drawing/2014/main" id="{A26DD870-4513-4528-A20A-D332BE901F8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53902" y="1969850"/>
            <a:ext cx="330200" cy="330200"/>
          </a:xfrm>
          <a:prstGeom prst="rect">
            <a:avLst/>
          </a:prstGeom>
        </p:spPr>
      </p:pic>
      <p:pic>
        <p:nvPicPr>
          <p:cNvPr id="48" name="Graphic 47">
            <a:extLst>
              <a:ext uri="{FF2B5EF4-FFF2-40B4-BE49-F238E27FC236}">
                <a16:creationId xmlns:a16="http://schemas.microsoft.com/office/drawing/2014/main" id="{C01251C0-ED4A-4FE7-B401-0C8C78587A4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0473" y="2989669"/>
            <a:ext cx="871370" cy="871370"/>
          </a:xfrm>
          <a:prstGeom prst="rect">
            <a:avLst/>
          </a:prstGeom>
        </p:spPr>
      </p:pic>
      <p:sp>
        <p:nvSpPr>
          <p:cNvPr id="49" name="TextBox 48">
            <a:extLst>
              <a:ext uri="{FF2B5EF4-FFF2-40B4-BE49-F238E27FC236}">
                <a16:creationId xmlns:a16="http://schemas.microsoft.com/office/drawing/2014/main" id="{54817C2A-BF2F-4626-9133-EC9E94051A95}"/>
              </a:ext>
            </a:extLst>
          </p:cNvPr>
          <p:cNvSpPr txBox="1"/>
          <p:nvPr/>
        </p:nvSpPr>
        <p:spPr>
          <a:xfrm>
            <a:off x="557862" y="3934767"/>
            <a:ext cx="1072750" cy="369332"/>
          </a:xfrm>
          <a:prstGeom prst="rect">
            <a:avLst/>
          </a:prstGeom>
          <a:noFill/>
        </p:spPr>
        <p:txBody>
          <a:bodyPr wrap="square" rtlCol="0">
            <a:spAutoFit/>
          </a:bodyPr>
          <a:lstStyle>
            <a:defPPr>
              <a:defRPr lang="en-US"/>
            </a:defPPr>
            <a:lvl1pPr algn="ctr"/>
          </a:lstStyle>
          <a:p>
            <a:r>
              <a:rPr lang="en-US" dirty="0"/>
              <a:t>Client</a:t>
            </a:r>
          </a:p>
        </p:txBody>
      </p:sp>
      <p:cxnSp>
        <p:nvCxnSpPr>
          <p:cNvPr id="6" name="Straight Arrow Connector 5">
            <a:extLst>
              <a:ext uri="{FF2B5EF4-FFF2-40B4-BE49-F238E27FC236}">
                <a16:creationId xmlns:a16="http://schemas.microsoft.com/office/drawing/2014/main" id="{C6B595FF-3E3B-4733-8152-08FC5F3B2645}"/>
              </a:ext>
            </a:extLst>
          </p:cNvPr>
          <p:cNvCxnSpPr>
            <a:stCxn id="48" idx="3"/>
            <a:endCxn id="44" idx="1"/>
          </p:cNvCxnSpPr>
          <p:nvPr/>
        </p:nvCxnSpPr>
        <p:spPr>
          <a:xfrm>
            <a:off x="1501843" y="3425354"/>
            <a:ext cx="2295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9E8DB-9819-43BA-A535-5E86CB9AC83E}"/>
              </a:ext>
            </a:extLst>
          </p:cNvPr>
          <p:cNvCxnSpPr>
            <a:cxnSpLocks/>
            <a:stCxn id="44" idx="2"/>
            <a:endCxn id="38" idx="0"/>
          </p:cNvCxnSpPr>
          <p:nvPr/>
        </p:nvCxnSpPr>
        <p:spPr>
          <a:xfrm>
            <a:off x="4153313" y="3780954"/>
            <a:ext cx="0" cy="1049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F21EC2FC-D765-4DC2-B0A6-AA06C249B735}"/>
              </a:ext>
            </a:extLst>
          </p:cNvPr>
          <p:cNvSpPr/>
          <p:nvPr/>
        </p:nvSpPr>
        <p:spPr>
          <a:xfrm>
            <a:off x="6448087" y="2331705"/>
            <a:ext cx="2700778" cy="357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C4ABB25-0EB9-443E-8AEE-71F388A03834}"/>
              </a:ext>
            </a:extLst>
          </p:cNvPr>
          <p:cNvCxnSpPr>
            <a:cxnSpLocks/>
            <a:stCxn id="44" idx="3"/>
          </p:cNvCxnSpPr>
          <p:nvPr/>
        </p:nvCxnSpPr>
        <p:spPr>
          <a:xfrm>
            <a:off x="4508913" y="3425354"/>
            <a:ext cx="1887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8BABCF63-6198-4F84-96DB-207866D9552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38174" y="3069429"/>
            <a:ext cx="552331" cy="552331"/>
          </a:xfrm>
          <a:prstGeom prst="rect">
            <a:avLst/>
          </a:prstGeom>
        </p:spPr>
      </p:pic>
      <p:pic>
        <p:nvPicPr>
          <p:cNvPr id="56" name="Graphic 55">
            <a:extLst>
              <a:ext uri="{FF2B5EF4-FFF2-40B4-BE49-F238E27FC236}">
                <a16:creationId xmlns:a16="http://schemas.microsoft.com/office/drawing/2014/main" id="{C07D71C7-F94C-4DD4-8422-64F6D8F9915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855683" y="3345595"/>
            <a:ext cx="599994" cy="599994"/>
          </a:xfrm>
          <a:prstGeom prst="rect">
            <a:avLst/>
          </a:prstGeom>
        </p:spPr>
      </p:pic>
      <p:pic>
        <p:nvPicPr>
          <p:cNvPr id="57" name="Graphic 56">
            <a:extLst>
              <a:ext uri="{FF2B5EF4-FFF2-40B4-BE49-F238E27FC236}">
                <a16:creationId xmlns:a16="http://schemas.microsoft.com/office/drawing/2014/main" id="{AA59E11E-9A06-4F06-881F-D89B6C9880E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219824" y="4199714"/>
            <a:ext cx="552331" cy="552331"/>
          </a:xfrm>
          <a:prstGeom prst="rect">
            <a:avLst/>
          </a:prstGeom>
        </p:spPr>
      </p:pic>
      <p:pic>
        <p:nvPicPr>
          <p:cNvPr id="58" name="Graphic 57">
            <a:extLst>
              <a:ext uri="{FF2B5EF4-FFF2-40B4-BE49-F238E27FC236}">
                <a16:creationId xmlns:a16="http://schemas.microsoft.com/office/drawing/2014/main" id="{0EA349AD-7F36-4040-89D9-83B0EF27FBF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693536" y="5126766"/>
            <a:ext cx="552331" cy="552331"/>
          </a:xfrm>
          <a:prstGeom prst="rect">
            <a:avLst/>
          </a:prstGeom>
        </p:spPr>
      </p:pic>
      <p:pic>
        <p:nvPicPr>
          <p:cNvPr id="59" name="Graphic 58">
            <a:extLst>
              <a:ext uri="{FF2B5EF4-FFF2-40B4-BE49-F238E27FC236}">
                <a16:creationId xmlns:a16="http://schemas.microsoft.com/office/drawing/2014/main" id="{F8A5FB98-D733-436C-9035-CD835513A1F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155058" y="4609073"/>
            <a:ext cx="577160" cy="577160"/>
          </a:xfrm>
          <a:prstGeom prst="rect">
            <a:avLst/>
          </a:prstGeom>
        </p:spPr>
      </p:pic>
      <p:sp>
        <p:nvSpPr>
          <p:cNvPr id="60" name="TextBox 59">
            <a:extLst>
              <a:ext uri="{FF2B5EF4-FFF2-40B4-BE49-F238E27FC236}">
                <a16:creationId xmlns:a16="http://schemas.microsoft.com/office/drawing/2014/main" id="{EAF2878A-E5A5-42AB-B117-216D947C55A0}"/>
              </a:ext>
            </a:extLst>
          </p:cNvPr>
          <p:cNvSpPr txBox="1"/>
          <p:nvPr/>
        </p:nvSpPr>
        <p:spPr>
          <a:xfrm>
            <a:off x="9400406" y="2331705"/>
            <a:ext cx="2301904" cy="369332"/>
          </a:xfrm>
          <a:prstGeom prst="rect">
            <a:avLst/>
          </a:prstGeom>
          <a:noFill/>
        </p:spPr>
        <p:txBody>
          <a:bodyPr wrap="square" rtlCol="0">
            <a:spAutoFit/>
          </a:bodyPr>
          <a:lstStyle/>
          <a:p>
            <a:pPr algn="ctr"/>
            <a:r>
              <a:rPr lang="en-US" dirty="0"/>
              <a:t>Other “stuff”</a:t>
            </a:r>
          </a:p>
        </p:txBody>
      </p:sp>
      <p:sp>
        <p:nvSpPr>
          <p:cNvPr id="54" name="TextBox 53">
            <a:extLst>
              <a:ext uri="{FF2B5EF4-FFF2-40B4-BE49-F238E27FC236}">
                <a16:creationId xmlns:a16="http://schemas.microsoft.com/office/drawing/2014/main" id="{FB9EBAD0-9B5A-4D05-94A0-CCAB97F2D952}"/>
              </a:ext>
            </a:extLst>
          </p:cNvPr>
          <p:cNvSpPr txBox="1"/>
          <p:nvPr/>
        </p:nvSpPr>
        <p:spPr>
          <a:xfrm>
            <a:off x="3186087" y="3693529"/>
            <a:ext cx="1664908" cy="369332"/>
          </a:xfrm>
          <a:prstGeom prst="rect">
            <a:avLst/>
          </a:prstGeom>
          <a:noFill/>
        </p:spPr>
        <p:txBody>
          <a:bodyPr wrap="square" rtlCol="0">
            <a:spAutoFit/>
          </a:bodyPr>
          <a:lstStyle/>
          <a:p>
            <a:r>
              <a:rPr lang="en-US" dirty="0"/>
              <a:t>{proxy+}</a:t>
            </a:r>
          </a:p>
        </p:txBody>
      </p:sp>
    </p:spTree>
    <p:extLst>
      <p:ext uri="{BB962C8B-B14F-4D97-AF65-F5344CB8AC3E}">
        <p14:creationId xmlns:p14="http://schemas.microsoft.com/office/powerpoint/2010/main" val="94424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E3F0-F39A-4BE5-B3D5-9735F59C61EE}"/>
              </a:ext>
            </a:extLst>
          </p:cNvPr>
          <p:cNvSpPr>
            <a:spLocks noGrp="1"/>
          </p:cNvSpPr>
          <p:nvPr>
            <p:ph type="title"/>
          </p:nvPr>
        </p:nvSpPr>
        <p:spPr/>
        <p:txBody>
          <a:bodyPr/>
          <a:lstStyle/>
          <a:p>
            <a:r>
              <a:rPr lang="en-US" dirty="0"/>
              <a:t>Serverless Frameworks for AWS</a:t>
            </a:r>
          </a:p>
        </p:txBody>
      </p:sp>
      <p:sp>
        <p:nvSpPr>
          <p:cNvPr id="6" name="Content Placeholder 5">
            <a:extLst>
              <a:ext uri="{FF2B5EF4-FFF2-40B4-BE49-F238E27FC236}">
                <a16:creationId xmlns:a16="http://schemas.microsoft.com/office/drawing/2014/main" id="{4D9F4962-F49F-4E62-8149-8CD675C49FC4}"/>
              </a:ext>
            </a:extLst>
          </p:cNvPr>
          <p:cNvSpPr>
            <a:spLocks noGrp="1"/>
          </p:cNvSpPr>
          <p:nvPr>
            <p:ph idx="1"/>
          </p:nvPr>
        </p:nvSpPr>
        <p:spPr>
          <a:xfrm>
            <a:off x="1097280" y="1845733"/>
            <a:ext cx="10058400" cy="4409151"/>
          </a:xfrm>
        </p:spPr>
        <p:txBody>
          <a:bodyPr>
            <a:normAutofit lnSpcReduction="10000"/>
          </a:bodyPr>
          <a:lstStyle/>
          <a:p>
            <a:pPr lvl="1"/>
            <a:r>
              <a:rPr lang="en-US" dirty="0"/>
              <a:t>Serverless Application Model</a:t>
            </a:r>
          </a:p>
          <a:p>
            <a:pPr lvl="2"/>
            <a:r>
              <a:rPr lang="en-US" dirty="0"/>
              <a:t>“Out of the Box” Open Source AWS Serverless Framework</a:t>
            </a:r>
          </a:p>
          <a:p>
            <a:pPr lvl="2"/>
            <a:r>
              <a:rPr lang="en-US" dirty="0"/>
              <a:t>Provides an Abstraction Layer on top of CloudFormation</a:t>
            </a:r>
          </a:p>
          <a:p>
            <a:pPr lvl="2"/>
            <a:r>
              <a:rPr lang="en-US" dirty="0"/>
              <a:t>Can run certain runtimes (not .NET) on Docker locally</a:t>
            </a:r>
          </a:p>
          <a:p>
            <a:pPr lvl="1"/>
            <a:r>
              <a:rPr lang="en-US" dirty="0"/>
              <a:t>Serverless Framework</a:t>
            </a:r>
          </a:p>
          <a:p>
            <a:pPr lvl="2"/>
            <a:r>
              <a:rPr lang="en-US" dirty="0"/>
              <a:t>Open source framework that provides simplified interface on top of SAM (and other cloud providers).</a:t>
            </a:r>
          </a:p>
          <a:p>
            <a:pPr lvl="2"/>
            <a:r>
              <a:rPr lang="en-US" dirty="0"/>
              <a:t>Has a plugin framework that can overcome some of the shortcomings/unsupported features of SAM.</a:t>
            </a:r>
          </a:p>
          <a:p>
            <a:pPr lvl="1"/>
            <a:r>
              <a:rPr lang="en-US" dirty="0"/>
              <a:t>Terraform</a:t>
            </a:r>
          </a:p>
          <a:p>
            <a:pPr lvl="2"/>
            <a:r>
              <a:rPr lang="en-US" dirty="0"/>
              <a:t>Allows you to deploy your serverless application using its infrastructure as code model</a:t>
            </a:r>
          </a:p>
          <a:p>
            <a:pPr lvl="1"/>
            <a:r>
              <a:rPr lang="en-US" dirty="0"/>
              <a:t>Zappa</a:t>
            </a:r>
          </a:p>
          <a:p>
            <a:pPr lvl="2"/>
            <a:r>
              <a:rPr lang="en-US" dirty="0"/>
              <a:t>Python-based serverless framework</a:t>
            </a:r>
          </a:p>
          <a:p>
            <a:pPr lvl="1"/>
            <a:r>
              <a:rPr lang="en-US" dirty="0"/>
              <a:t>Claudia.js</a:t>
            </a:r>
          </a:p>
          <a:p>
            <a:pPr lvl="2"/>
            <a:r>
              <a:rPr lang="en-US" dirty="0"/>
              <a:t>Node.js specific framework</a:t>
            </a:r>
          </a:p>
        </p:txBody>
      </p:sp>
      <p:pic>
        <p:nvPicPr>
          <p:cNvPr id="7" name="Picture 6">
            <a:extLst>
              <a:ext uri="{FF2B5EF4-FFF2-40B4-BE49-F238E27FC236}">
                <a16:creationId xmlns:a16="http://schemas.microsoft.com/office/drawing/2014/main" id="{F105F2C1-FBC9-4170-BB5C-9E4C3B936EC6}"/>
              </a:ext>
            </a:extLst>
          </p:cNvPr>
          <p:cNvPicPr>
            <a:picLocks noChangeAspect="1"/>
          </p:cNvPicPr>
          <p:nvPr/>
        </p:nvPicPr>
        <p:blipFill>
          <a:blip r:embed="rId3"/>
          <a:stretch>
            <a:fillRect/>
          </a:stretch>
        </p:blipFill>
        <p:spPr>
          <a:xfrm>
            <a:off x="4260925" y="3130775"/>
            <a:ext cx="1167110" cy="335004"/>
          </a:xfrm>
          <a:prstGeom prst="rect">
            <a:avLst/>
          </a:prstGeom>
        </p:spPr>
      </p:pic>
    </p:spTree>
    <p:extLst>
      <p:ext uri="{BB962C8B-B14F-4D97-AF65-F5344CB8AC3E}">
        <p14:creationId xmlns:p14="http://schemas.microsoft.com/office/powerpoint/2010/main" val="3923837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96C1-64CA-4402-B724-CF3B40E4BEF1}"/>
              </a:ext>
            </a:extLst>
          </p:cNvPr>
          <p:cNvSpPr>
            <a:spLocks noGrp="1"/>
          </p:cNvSpPr>
          <p:nvPr>
            <p:ph type="title"/>
          </p:nvPr>
        </p:nvSpPr>
        <p:spPr/>
        <p:txBody>
          <a:bodyPr/>
          <a:lstStyle/>
          <a:p>
            <a:r>
              <a:rPr lang="en-US" dirty="0"/>
              <a:t>Running .NET Core on AWS</a:t>
            </a:r>
          </a:p>
        </p:txBody>
      </p:sp>
      <p:sp>
        <p:nvSpPr>
          <p:cNvPr id="3" name="Content Placeholder 2">
            <a:extLst>
              <a:ext uri="{FF2B5EF4-FFF2-40B4-BE49-F238E27FC236}">
                <a16:creationId xmlns:a16="http://schemas.microsoft.com/office/drawing/2014/main" id="{0292E4E9-60EF-473D-B87C-4B152FD373A3}"/>
              </a:ext>
            </a:extLst>
          </p:cNvPr>
          <p:cNvSpPr>
            <a:spLocks noGrp="1"/>
          </p:cNvSpPr>
          <p:nvPr>
            <p:ph idx="1"/>
          </p:nvPr>
        </p:nvSpPr>
        <p:spPr>
          <a:xfrm>
            <a:off x="1097280" y="1858777"/>
            <a:ext cx="10058400" cy="4023360"/>
          </a:xfrm>
        </p:spPr>
        <p:txBody>
          <a:bodyPr>
            <a:normAutofit/>
          </a:bodyPr>
          <a:lstStyle/>
          <a:p>
            <a:pPr marL="201168" lvl="1" indent="0">
              <a:buNone/>
            </a:pPr>
            <a:r>
              <a:rPr lang="en-US" sz="3200" dirty="0"/>
              <a:t>Options to run your .NET Core on AWS:</a:t>
            </a:r>
          </a:p>
          <a:p>
            <a:pPr lvl="1"/>
            <a:r>
              <a:rPr lang="en-US" sz="3200" dirty="0"/>
              <a:t>Elastic Compute Cloud (EC2) Virtual Machines</a:t>
            </a:r>
          </a:p>
          <a:p>
            <a:pPr lvl="1"/>
            <a:r>
              <a:rPr lang="en-US" sz="3200" dirty="0"/>
              <a:t>Elastic Beanstalk Applications (Pre-packaged Server Hosting)</a:t>
            </a:r>
          </a:p>
          <a:p>
            <a:pPr lvl="1"/>
            <a:r>
              <a:rPr lang="en-US" sz="3200" dirty="0"/>
              <a:t>Elastic Container Service (Hosted Container-Based Computing)</a:t>
            </a:r>
          </a:p>
          <a:p>
            <a:pPr lvl="1"/>
            <a:r>
              <a:rPr lang="en-US" sz="3200" dirty="0"/>
              <a:t>AWS Lambda Serverless</a:t>
            </a:r>
          </a:p>
          <a:p>
            <a:pPr marL="201168" lvl="1" indent="0">
              <a:buNone/>
            </a:pPr>
            <a:endParaRPr lang="en-US" dirty="0"/>
          </a:p>
        </p:txBody>
      </p:sp>
    </p:spTree>
    <p:extLst>
      <p:ext uri="{BB962C8B-B14F-4D97-AF65-F5344CB8AC3E}">
        <p14:creationId xmlns:p14="http://schemas.microsoft.com/office/powerpoint/2010/main" val="159669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Those Three Little Words</a:t>
            </a:r>
          </a:p>
        </p:txBody>
      </p:sp>
      <p:sp>
        <p:nvSpPr>
          <p:cNvPr id="6" name="TextBox 5">
            <a:extLst>
              <a:ext uri="{FF2B5EF4-FFF2-40B4-BE49-F238E27FC236}">
                <a16:creationId xmlns:a16="http://schemas.microsoft.com/office/drawing/2014/main" id="{23B571DC-57F1-437B-8D64-142C527CDA26}"/>
              </a:ext>
            </a:extLst>
          </p:cNvPr>
          <p:cNvSpPr txBox="1"/>
          <p:nvPr/>
        </p:nvSpPr>
        <p:spPr>
          <a:xfrm>
            <a:off x="1097280" y="1902075"/>
            <a:ext cx="2281136" cy="923330"/>
          </a:xfrm>
          <a:prstGeom prst="rect">
            <a:avLst/>
          </a:prstGeom>
          <a:noFill/>
        </p:spPr>
        <p:txBody>
          <a:bodyPr wrap="square" rtlCol="0">
            <a:spAutoFit/>
          </a:bodyPr>
          <a:lstStyle/>
          <a:p>
            <a:r>
              <a:rPr lang="en-US" sz="5400" b="1" dirty="0"/>
              <a:t>LONG</a:t>
            </a:r>
          </a:p>
        </p:txBody>
      </p:sp>
      <p:sp>
        <p:nvSpPr>
          <p:cNvPr id="9" name="TextBox 8">
            <a:extLst>
              <a:ext uri="{FF2B5EF4-FFF2-40B4-BE49-F238E27FC236}">
                <a16:creationId xmlns:a16="http://schemas.microsoft.com/office/drawing/2014/main" id="{76412DFF-846A-4175-8A1D-10A63E81569B}"/>
              </a:ext>
            </a:extLst>
          </p:cNvPr>
          <p:cNvSpPr txBox="1"/>
          <p:nvPr/>
        </p:nvSpPr>
        <p:spPr>
          <a:xfrm>
            <a:off x="2984446" y="1902075"/>
            <a:ext cx="2281136" cy="923330"/>
          </a:xfrm>
          <a:prstGeom prst="rect">
            <a:avLst/>
          </a:prstGeom>
          <a:noFill/>
        </p:spPr>
        <p:txBody>
          <a:bodyPr wrap="square" rtlCol="0">
            <a:spAutoFit/>
          </a:bodyPr>
          <a:lstStyle/>
          <a:p>
            <a:r>
              <a:rPr lang="en-US" sz="5400" b="1" dirty="0"/>
              <a:t>TERM</a:t>
            </a:r>
          </a:p>
        </p:txBody>
      </p:sp>
      <p:sp>
        <p:nvSpPr>
          <p:cNvPr id="10" name="TextBox 9">
            <a:extLst>
              <a:ext uri="{FF2B5EF4-FFF2-40B4-BE49-F238E27FC236}">
                <a16:creationId xmlns:a16="http://schemas.microsoft.com/office/drawing/2014/main" id="{95614EA0-87B4-4EEB-B239-D09C6D60F3B7}"/>
              </a:ext>
            </a:extLst>
          </p:cNvPr>
          <p:cNvSpPr txBox="1"/>
          <p:nvPr/>
        </p:nvSpPr>
        <p:spPr>
          <a:xfrm>
            <a:off x="4881340" y="1902075"/>
            <a:ext cx="4068106" cy="923330"/>
          </a:xfrm>
          <a:prstGeom prst="rect">
            <a:avLst/>
          </a:prstGeom>
          <a:noFill/>
        </p:spPr>
        <p:txBody>
          <a:bodyPr wrap="square" rtlCol="0">
            <a:spAutoFit/>
          </a:bodyPr>
          <a:lstStyle/>
          <a:p>
            <a:r>
              <a:rPr lang="en-US" sz="5400" b="1" dirty="0"/>
              <a:t>SUPPORT</a:t>
            </a:r>
          </a:p>
        </p:txBody>
      </p:sp>
      <p:sp>
        <p:nvSpPr>
          <p:cNvPr id="11" name="TextBox 10">
            <a:extLst>
              <a:ext uri="{FF2B5EF4-FFF2-40B4-BE49-F238E27FC236}">
                <a16:creationId xmlns:a16="http://schemas.microsoft.com/office/drawing/2014/main" id="{5E668BC6-94B6-4616-A954-868A1C9C1398}"/>
              </a:ext>
            </a:extLst>
          </p:cNvPr>
          <p:cNvSpPr txBox="1"/>
          <p:nvPr/>
        </p:nvSpPr>
        <p:spPr>
          <a:xfrm>
            <a:off x="1055451" y="2898844"/>
            <a:ext cx="8798668" cy="3166352"/>
          </a:xfrm>
          <a:prstGeom prst="rect">
            <a:avLst/>
          </a:prstGeom>
        </p:spPr>
        <p:txBody>
          <a:bodyPr vert="horz" lIns="0" tIns="45720" rIns="0" bIns="45720" rtlCol="0">
            <a:normAutofit/>
          </a:bodyPr>
          <a:lstStyle>
            <a:lvl1pPr marL="91440" indent="-91440" defTabSz="914400">
              <a:lnSpc>
                <a:spcPct val="90000"/>
              </a:lnSpc>
              <a:spcBef>
                <a:spcPts val="1200"/>
              </a:spcBef>
              <a:spcAft>
                <a:spcPts val="200"/>
              </a:spcAft>
              <a:buClr>
                <a:schemeClr val="accent1"/>
              </a:buClr>
              <a:buSzPct val="100000"/>
              <a:buFont typeface="Calibri" panose="020F0502020204030204" pitchFamily="34" charset="0"/>
              <a:buChar char=" "/>
              <a:defRPr sz="2800">
                <a:solidFill>
                  <a:schemeClr val="tx1">
                    <a:lumMod val="75000"/>
                    <a:lumOff val="25000"/>
                  </a:schemeClr>
                </a:solidFill>
              </a:defRPr>
            </a:lvl1pPr>
            <a:lvl2pPr marL="384048" lvl="1" indent="-182880" defTabSz="914400">
              <a:lnSpc>
                <a:spcPct val="90000"/>
              </a:lnSpc>
              <a:spcBef>
                <a:spcPts val="200"/>
              </a:spcBef>
              <a:spcAft>
                <a:spcPts val="400"/>
              </a:spcAft>
              <a:buClr>
                <a:schemeClr val="accent1"/>
              </a:buClr>
              <a:buFont typeface="Calibri" pitchFamily="34" charset="0"/>
              <a:buChar char="◦"/>
              <a:defRPr sz="2800">
                <a:solidFill>
                  <a:schemeClr val="tx1">
                    <a:lumMod val="75000"/>
                    <a:lumOff val="25000"/>
                  </a:schemeClr>
                </a:solidFill>
              </a:defRPr>
            </a:lvl2pPr>
            <a:lvl3pPr marL="566928" lvl="2" indent="-182880" defTabSz="914400">
              <a:lnSpc>
                <a:spcPct val="90000"/>
              </a:lnSpc>
              <a:spcBef>
                <a:spcPts val="200"/>
              </a:spcBef>
              <a:spcAft>
                <a:spcPts val="400"/>
              </a:spcAft>
              <a:buClr>
                <a:schemeClr val="accent1"/>
              </a:buClr>
              <a:buFont typeface="Calibri" pitchFamily="34" charset="0"/>
              <a:buChar char="◦"/>
              <a:defRPr sz="22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lvl="1"/>
            <a:r>
              <a:rPr lang="en-US" dirty="0"/>
              <a:t>AWS </a:t>
            </a:r>
            <a:r>
              <a:rPr lang="en-US" dirty="0" err="1"/>
              <a:t>Lamdba</a:t>
            </a:r>
            <a:r>
              <a:rPr lang="en-US" dirty="0"/>
              <a:t> only Supports .NET Runtimes (Out of the Box) that are in Long Term Support (.NET Core 2.1, </a:t>
            </a:r>
            <a:r>
              <a:rPr lang="en-US" b="1" i="1" dirty="0"/>
              <a:t>.NET Core 3.1</a:t>
            </a:r>
            <a:r>
              <a:rPr lang="en-US" dirty="0"/>
              <a:t>)</a:t>
            </a:r>
          </a:p>
          <a:p>
            <a:pPr lvl="1"/>
            <a:r>
              <a:rPr lang="en-US" dirty="0"/>
              <a:t>You can “Bring your own Runtime”</a:t>
            </a:r>
          </a:p>
          <a:p>
            <a:pPr lvl="2"/>
            <a:r>
              <a:rPr lang="en-US" dirty="0"/>
              <a:t>Makes deployment more complicated</a:t>
            </a:r>
          </a:p>
          <a:p>
            <a:pPr lvl="2"/>
            <a:r>
              <a:rPr lang="en-US" dirty="0"/>
              <a:t>Increases startup time (pre-</a:t>
            </a:r>
            <a:r>
              <a:rPr lang="en-US" dirty="0" err="1"/>
              <a:t>jitted</a:t>
            </a:r>
            <a:r>
              <a:rPr lang="en-US" dirty="0"/>
              <a:t> against Amazon Linux can help)</a:t>
            </a:r>
          </a:p>
          <a:p>
            <a:pPr lvl="1"/>
            <a:endParaRPr lang="en-US" dirty="0"/>
          </a:p>
          <a:p>
            <a:pPr lvl="2"/>
            <a:endParaRPr lang="en-US" dirty="0"/>
          </a:p>
        </p:txBody>
      </p:sp>
    </p:spTree>
    <p:extLst>
      <p:ext uri="{BB962C8B-B14F-4D97-AF65-F5344CB8AC3E}">
        <p14:creationId xmlns:p14="http://schemas.microsoft.com/office/powerpoint/2010/main" val="3619323224"/>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9"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E3F0-F39A-4BE5-B3D5-9735F59C61EE}"/>
              </a:ext>
            </a:extLst>
          </p:cNvPr>
          <p:cNvSpPr>
            <a:spLocks noGrp="1"/>
          </p:cNvSpPr>
          <p:nvPr>
            <p:ph type="title"/>
          </p:nvPr>
        </p:nvSpPr>
        <p:spPr/>
        <p:txBody>
          <a:bodyPr/>
          <a:lstStyle/>
          <a:p>
            <a:r>
              <a:rPr lang="en-US" dirty="0"/>
              <a:t>What we are Going to Do</a:t>
            </a:r>
          </a:p>
        </p:txBody>
      </p:sp>
      <p:sp>
        <p:nvSpPr>
          <p:cNvPr id="3" name="Content Placeholder 2">
            <a:extLst>
              <a:ext uri="{FF2B5EF4-FFF2-40B4-BE49-F238E27FC236}">
                <a16:creationId xmlns:a16="http://schemas.microsoft.com/office/drawing/2014/main" id="{2B1C14F6-29FD-4D4C-B9DC-C44B1D9BB063}"/>
              </a:ext>
            </a:extLst>
          </p:cNvPr>
          <p:cNvSpPr>
            <a:spLocks noGrp="1"/>
          </p:cNvSpPr>
          <p:nvPr>
            <p:ph idx="1"/>
          </p:nvPr>
        </p:nvSpPr>
        <p:spPr/>
        <p:txBody>
          <a:bodyPr>
            <a:normAutofit/>
          </a:bodyPr>
          <a:lstStyle/>
          <a:p>
            <a:pPr lvl="1"/>
            <a:r>
              <a:rPr lang="en-US" sz="2800" dirty="0"/>
              <a:t>Look at an existing .NET Core 3.0 web API, and run it locally</a:t>
            </a:r>
          </a:p>
          <a:p>
            <a:pPr lvl="1"/>
            <a:r>
              <a:rPr lang="en-US" sz="2800" dirty="0"/>
              <a:t>Add a few libraries and code files and modify a couple of C# files</a:t>
            </a:r>
          </a:p>
          <a:p>
            <a:pPr lvl="1"/>
            <a:r>
              <a:rPr lang="en-US" sz="2800" dirty="0"/>
              <a:t>Deploy our API to AWS and confirm it works</a:t>
            </a:r>
          </a:p>
          <a:p>
            <a:pPr lvl="1"/>
            <a:r>
              <a:rPr lang="en-US" sz="2800" dirty="0"/>
              <a:t>Add CI/CD to our web API by creating a build definition in Azure DevOps</a:t>
            </a:r>
          </a:p>
          <a:p>
            <a:pPr lvl="1"/>
            <a:r>
              <a:rPr lang="en-US" sz="2800" dirty="0"/>
              <a:t>See the scaling ability of Serverless in </a:t>
            </a:r>
            <a:r>
              <a:rPr lang="en-US" sz="2800" i="1" u="sng" dirty="0"/>
              <a:t>Action</a:t>
            </a:r>
            <a:endParaRPr lang="en-US" sz="2800" u="sng" dirty="0"/>
          </a:p>
          <a:p>
            <a:pPr lvl="1"/>
            <a:endParaRPr lang="en-US" sz="2800" dirty="0"/>
          </a:p>
        </p:txBody>
      </p:sp>
    </p:spTree>
    <p:extLst>
      <p:ext uri="{BB962C8B-B14F-4D97-AF65-F5344CB8AC3E}">
        <p14:creationId xmlns:p14="http://schemas.microsoft.com/office/powerpoint/2010/main" val="99634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E3F0-F39A-4BE5-B3D5-9735F59C61EE}"/>
              </a:ext>
            </a:extLst>
          </p:cNvPr>
          <p:cNvSpPr>
            <a:spLocks noGrp="1"/>
          </p:cNvSpPr>
          <p:nvPr>
            <p:ph type="title"/>
          </p:nvPr>
        </p:nvSpPr>
        <p:spPr>
          <a:xfrm>
            <a:off x="1097280" y="286603"/>
            <a:ext cx="10058400" cy="1450757"/>
          </a:xfrm>
        </p:spPr>
        <p:txBody>
          <a:bodyPr/>
          <a:lstStyle/>
          <a:p>
            <a:r>
              <a:rPr lang="en-US" dirty="0"/>
              <a:t>Our Web API Before</a:t>
            </a:r>
          </a:p>
        </p:txBody>
      </p:sp>
      <p:sp>
        <p:nvSpPr>
          <p:cNvPr id="46" name="Rectangle 45">
            <a:extLst>
              <a:ext uri="{FF2B5EF4-FFF2-40B4-BE49-F238E27FC236}">
                <a16:creationId xmlns:a16="http://schemas.microsoft.com/office/drawing/2014/main" id="{C45B9FE6-3E29-4EBA-86E1-E0697DE6036E}"/>
              </a:ext>
            </a:extLst>
          </p:cNvPr>
          <p:cNvSpPr/>
          <p:nvPr/>
        </p:nvSpPr>
        <p:spPr>
          <a:xfrm>
            <a:off x="4807425" y="2588777"/>
            <a:ext cx="2577149" cy="167315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pic>
        <p:nvPicPr>
          <p:cNvPr id="48" name="Graphic 47">
            <a:extLst>
              <a:ext uri="{FF2B5EF4-FFF2-40B4-BE49-F238E27FC236}">
                <a16:creationId xmlns:a16="http://schemas.microsoft.com/office/drawing/2014/main" id="{C01251C0-ED4A-4FE7-B401-0C8C78587A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0185" y="3034659"/>
            <a:ext cx="871370" cy="871370"/>
          </a:xfrm>
          <a:prstGeom prst="rect">
            <a:avLst/>
          </a:prstGeom>
        </p:spPr>
      </p:pic>
      <p:sp>
        <p:nvSpPr>
          <p:cNvPr id="49" name="TextBox 48">
            <a:extLst>
              <a:ext uri="{FF2B5EF4-FFF2-40B4-BE49-F238E27FC236}">
                <a16:creationId xmlns:a16="http://schemas.microsoft.com/office/drawing/2014/main" id="{54817C2A-BF2F-4626-9133-EC9E94051A95}"/>
              </a:ext>
            </a:extLst>
          </p:cNvPr>
          <p:cNvSpPr txBox="1"/>
          <p:nvPr/>
        </p:nvSpPr>
        <p:spPr>
          <a:xfrm>
            <a:off x="1567574" y="3979757"/>
            <a:ext cx="1072750" cy="369332"/>
          </a:xfrm>
          <a:prstGeom prst="rect">
            <a:avLst/>
          </a:prstGeom>
          <a:noFill/>
        </p:spPr>
        <p:txBody>
          <a:bodyPr wrap="square" rtlCol="0">
            <a:spAutoFit/>
          </a:bodyPr>
          <a:lstStyle>
            <a:defPPr>
              <a:defRPr lang="en-US"/>
            </a:defPPr>
            <a:lvl1pPr algn="ctr"/>
          </a:lstStyle>
          <a:p>
            <a:r>
              <a:rPr lang="en-US" dirty="0"/>
              <a:t>Client</a:t>
            </a:r>
          </a:p>
        </p:txBody>
      </p:sp>
      <p:cxnSp>
        <p:nvCxnSpPr>
          <p:cNvPr id="6" name="Straight Arrow Connector 5">
            <a:extLst>
              <a:ext uri="{FF2B5EF4-FFF2-40B4-BE49-F238E27FC236}">
                <a16:creationId xmlns:a16="http://schemas.microsoft.com/office/drawing/2014/main" id="{C6B595FF-3E3B-4733-8152-08FC5F3B2645}"/>
              </a:ext>
            </a:extLst>
          </p:cNvPr>
          <p:cNvCxnSpPr>
            <a:cxnSpLocks/>
            <a:stCxn id="48" idx="3"/>
          </p:cNvCxnSpPr>
          <p:nvPr/>
        </p:nvCxnSpPr>
        <p:spPr>
          <a:xfrm>
            <a:off x="2511555" y="3470344"/>
            <a:ext cx="2295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D0AFBFE-B3EE-4242-81A8-EA286D9C54C3}"/>
              </a:ext>
            </a:extLst>
          </p:cNvPr>
          <p:cNvSpPr txBox="1"/>
          <p:nvPr/>
        </p:nvSpPr>
        <p:spPr>
          <a:xfrm>
            <a:off x="4884566" y="3285678"/>
            <a:ext cx="2500008" cy="369332"/>
          </a:xfrm>
          <a:prstGeom prst="rect">
            <a:avLst/>
          </a:prstGeom>
          <a:noFill/>
        </p:spPr>
        <p:txBody>
          <a:bodyPr wrap="square" rtlCol="0">
            <a:spAutoFit/>
          </a:bodyPr>
          <a:lstStyle/>
          <a:p>
            <a:r>
              <a:rPr lang="en-US" dirty="0"/>
              <a:t>Plain .NET Core Web API</a:t>
            </a:r>
          </a:p>
        </p:txBody>
      </p:sp>
      <p:pic>
        <p:nvPicPr>
          <p:cNvPr id="7" name="Picture 6">
            <a:extLst>
              <a:ext uri="{FF2B5EF4-FFF2-40B4-BE49-F238E27FC236}">
                <a16:creationId xmlns:a16="http://schemas.microsoft.com/office/drawing/2014/main" id="{ED60F5C8-3D3B-4274-88CB-D5686A78796C}"/>
              </a:ext>
            </a:extLst>
          </p:cNvPr>
          <p:cNvPicPr>
            <a:picLocks noChangeAspect="1"/>
          </p:cNvPicPr>
          <p:nvPr/>
        </p:nvPicPr>
        <p:blipFill>
          <a:blip r:embed="rId5"/>
          <a:stretch>
            <a:fillRect/>
          </a:stretch>
        </p:blipFill>
        <p:spPr>
          <a:xfrm>
            <a:off x="8417325" y="3034659"/>
            <a:ext cx="1072271" cy="908981"/>
          </a:xfrm>
          <a:prstGeom prst="rect">
            <a:avLst/>
          </a:prstGeom>
        </p:spPr>
      </p:pic>
      <p:cxnSp>
        <p:nvCxnSpPr>
          <p:cNvPr id="9" name="Straight Arrow Connector 8">
            <a:extLst>
              <a:ext uri="{FF2B5EF4-FFF2-40B4-BE49-F238E27FC236}">
                <a16:creationId xmlns:a16="http://schemas.microsoft.com/office/drawing/2014/main" id="{1868CBE6-4B1C-48FF-B036-2B3114FD0524}"/>
              </a:ext>
            </a:extLst>
          </p:cNvPr>
          <p:cNvCxnSpPr>
            <a:stCxn id="5" idx="3"/>
          </p:cNvCxnSpPr>
          <p:nvPr/>
        </p:nvCxnSpPr>
        <p:spPr>
          <a:xfrm>
            <a:off x="7384574" y="3470344"/>
            <a:ext cx="1032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8425C3-4676-48C5-A7B7-E44B3FB2257A}"/>
              </a:ext>
            </a:extLst>
          </p:cNvPr>
          <p:cNvSpPr txBox="1"/>
          <p:nvPr/>
        </p:nvSpPr>
        <p:spPr>
          <a:xfrm>
            <a:off x="8089972" y="2561364"/>
            <a:ext cx="1590472" cy="369332"/>
          </a:xfrm>
          <a:prstGeom prst="rect">
            <a:avLst/>
          </a:prstGeom>
          <a:noFill/>
        </p:spPr>
        <p:txBody>
          <a:bodyPr wrap="square" rtlCol="0">
            <a:spAutoFit/>
          </a:bodyPr>
          <a:lstStyle/>
          <a:p>
            <a:r>
              <a:rPr lang="en-US" dirty="0"/>
              <a:t>On Prem Redis</a:t>
            </a:r>
          </a:p>
        </p:txBody>
      </p:sp>
    </p:spTree>
    <p:extLst>
      <p:ext uri="{BB962C8B-B14F-4D97-AF65-F5344CB8AC3E}">
        <p14:creationId xmlns:p14="http://schemas.microsoft.com/office/powerpoint/2010/main" val="332061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D8ECCD-B7B0-4581-A145-278D625278B5}"/>
              </a:ext>
            </a:extLst>
          </p:cNvPr>
          <p:cNvSpPr/>
          <p:nvPr/>
        </p:nvSpPr>
        <p:spPr>
          <a:xfrm>
            <a:off x="10221951" y="5360020"/>
            <a:ext cx="1970049" cy="929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053709F7-49EB-42B5-87B5-54DBA0F63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5469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73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E3F0-F39A-4BE5-B3D5-9735F59C61EE}"/>
              </a:ext>
            </a:extLst>
          </p:cNvPr>
          <p:cNvSpPr>
            <a:spLocks noGrp="1"/>
          </p:cNvSpPr>
          <p:nvPr>
            <p:ph type="title"/>
          </p:nvPr>
        </p:nvSpPr>
        <p:spPr/>
        <p:txBody>
          <a:bodyPr/>
          <a:lstStyle/>
          <a:p>
            <a:r>
              <a:rPr lang="en-US" dirty="0"/>
              <a:t>Our Web API After</a:t>
            </a:r>
          </a:p>
        </p:txBody>
      </p:sp>
      <p:pic>
        <p:nvPicPr>
          <p:cNvPr id="35" name="Graphic 34">
            <a:extLst>
              <a:ext uri="{FF2B5EF4-FFF2-40B4-BE49-F238E27FC236}">
                <a16:creationId xmlns:a16="http://schemas.microsoft.com/office/drawing/2014/main" id="{F804C7A2-AF30-446D-A7C6-CE1EE1F308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1707" y="4199714"/>
            <a:ext cx="711200" cy="711200"/>
          </a:xfrm>
          <a:prstGeom prst="rect">
            <a:avLst/>
          </a:prstGeom>
        </p:spPr>
      </p:pic>
      <p:sp>
        <p:nvSpPr>
          <p:cNvPr id="39" name="TextBox 38">
            <a:extLst>
              <a:ext uri="{FF2B5EF4-FFF2-40B4-BE49-F238E27FC236}">
                <a16:creationId xmlns:a16="http://schemas.microsoft.com/office/drawing/2014/main" id="{FC3D0187-E4F4-4811-9655-66E275A09E37}"/>
              </a:ext>
            </a:extLst>
          </p:cNvPr>
          <p:cNvSpPr txBox="1"/>
          <p:nvPr/>
        </p:nvSpPr>
        <p:spPr>
          <a:xfrm>
            <a:off x="6438793" y="5079767"/>
            <a:ext cx="2301904" cy="646331"/>
          </a:xfrm>
          <a:prstGeom prst="rect">
            <a:avLst/>
          </a:prstGeom>
          <a:noFill/>
        </p:spPr>
        <p:txBody>
          <a:bodyPr wrap="square" rtlCol="0">
            <a:spAutoFit/>
          </a:bodyPr>
          <a:lstStyle/>
          <a:p>
            <a:pPr algn="ctr"/>
            <a:r>
              <a:rPr lang="en-US" dirty="0"/>
              <a:t>“Fleet” of Lambda Functions</a:t>
            </a:r>
          </a:p>
        </p:txBody>
      </p:sp>
      <p:pic>
        <p:nvPicPr>
          <p:cNvPr id="40" name="Graphic 39">
            <a:extLst>
              <a:ext uri="{FF2B5EF4-FFF2-40B4-BE49-F238E27FC236}">
                <a16:creationId xmlns:a16="http://schemas.microsoft.com/office/drawing/2014/main" id="{892C0E4D-72FD-47AA-906D-E7882EBBD1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78545" y="2725319"/>
            <a:ext cx="711200" cy="711200"/>
          </a:xfrm>
          <a:prstGeom prst="rect">
            <a:avLst/>
          </a:prstGeom>
        </p:spPr>
      </p:pic>
      <p:pic>
        <p:nvPicPr>
          <p:cNvPr id="41" name="Graphic 40">
            <a:extLst>
              <a:ext uri="{FF2B5EF4-FFF2-40B4-BE49-F238E27FC236}">
                <a16:creationId xmlns:a16="http://schemas.microsoft.com/office/drawing/2014/main" id="{9C8F425D-A4BD-4517-B0CC-9CB9B4EE77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1655" y="3080919"/>
            <a:ext cx="711200" cy="711200"/>
          </a:xfrm>
          <a:prstGeom prst="rect">
            <a:avLst/>
          </a:prstGeom>
        </p:spPr>
      </p:pic>
      <p:sp>
        <p:nvSpPr>
          <p:cNvPr id="43" name="TextBox 42">
            <a:extLst>
              <a:ext uri="{FF2B5EF4-FFF2-40B4-BE49-F238E27FC236}">
                <a16:creationId xmlns:a16="http://schemas.microsoft.com/office/drawing/2014/main" id="{C31151F3-5300-499C-B1F2-E22EC73E947C}"/>
              </a:ext>
            </a:extLst>
          </p:cNvPr>
          <p:cNvSpPr txBox="1"/>
          <p:nvPr/>
        </p:nvSpPr>
        <p:spPr>
          <a:xfrm>
            <a:off x="3002361" y="2477300"/>
            <a:ext cx="2301904" cy="369332"/>
          </a:xfrm>
          <a:prstGeom prst="rect">
            <a:avLst/>
          </a:prstGeom>
          <a:noFill/>
        </p:spPr>
        <p:txBody>
          <a:bodyPr wrap="square" rtlCol="0">
            <a:spAutoFit/>
          </a:bodyPr>
          <a:lstStyle/>
          <a:p>
            <a:pPr algn="ctr"/>
            <a:r>
              <a:rPr lang="en-US" dirty="0"/>
              <a:t>API Gateway</a:t>
            </a:r>
          </a:p>
        </p:txBody>
      </p:sp>
      <p:pic>
        <p:nvPicPr>
          <p:cNvPr id="44" name="Graphic 43">
            <a:extLst>
              <a:ext uri="{FF2B5EF4-FFF2-40B4-BE49-F238E27FC236}">
                <a16:creationId xmlns:a16="http://schemas.microsoft.com/office/drawing/2014/main" id="{E0EAFAFE-08B8-441E-B8B7-62A5921D6C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97713" y="3069754"/>
            <a:ext cx="711200" cy="711200"/>
          </a:xfrm>
          <a:prstGeom prst="rect">
            <a:avLst/>
          </a:prstGeom>
        </p:spPr>
      </p:pic>
      <p:sp>
        <p:nvSpPr>
          <p:cNvPr id="46" name="Rectangle 45">
            <a:extLst>
              <a:ext uri="{FF2B5EF4-FFF2-40B4-BE49-F238E27FC236}">
                <a16:creationId xmlns:a16="http://schemas.microsoft.com/office/drawing/2014/main" id="{C45B9FE6-3E29-4EBA-86E1-E0697DE6036E}"/>
              </a:ext>
            </a:extLst>
          </p:cNvPr>
          <p:cNvSpPr/>
          <p:nvPr/>
        </p:nvSpPr>
        <p:spPr>
          <a:xfrm>
            <a:off x="3253902" y="1969850"/>
            <a:ext cx="8730575" cy="41871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rPr>
              <a:t>AWS Cloud</a:t>
            </a:r>
          </a:p>
        </p:txBody>
      </p:sp>
      <p:pic>
        <p:nvPicPr>
          <p:cNvPr id="47" name="Graphic 46">
            <a:extLst>
              <a:ext uri="{FF2B5EF4-FFF2-40B4-BE49-F238E27FC236}">
                <a16:creationId xmlns:a16="http://schemas.microsoft.com/office/drawing/2014/main" id="{A26DD870-4513-4528-A20A-D332BE901F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53902" y="1969850"/>
            <a:ext cx="330200" cy="330200"/>
          </a:xfrm>
          <a:prstGeom prst="rect">
            <a:avLst/>
          </a:prstGeom>
        </p:spPr>
      </p:pic>
      <p:pic>
        <p:nvPicPr>
          <p:cNvPr id="48" name="Graphic 47">
            <a:extLst>
              <a:ext uri="{FF2B5EF4-FFF2-40B4-BE49-F238E27FC236}">
                <a16:creationId xmlns:a16="http://schemas.microsoft.com/office/drawing/2014/main" id="{C01251C0-ED4A-4FE7-B401-0C8C78587A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0473" y="2989669"/>
            <a:ext cx="871370" cy="871370"/>
          </a:xfrm>
          <a:prstGeom prst="rect">
            <a:avLst/>
          </a:prstGeom>
        </p:spPr>
      </p:pic>
      <p:sp>
        <p:nvSpPr>
          <p:cNvPr id="49" name="TextBox 48">
            <a:extLst>
              <a:ext uri="{FF2B5EF4-FFF2-40B4-BE49-F238E27FC236}">
                <a16:creationId xmlns:a16="http://schemas.microsoft.com/office/drawing/2014/main" id="{54817C2A-BF2F-4626-9133-EC9E94051A95}"/>
              </a:ext>
            </a:extLst>
          </p:cNvPr>
          <p:cNvSpPr txBox="1"/>
          <p:nvPr/>
        </p:nvSpPr>
        <p:spPr>
          <a:xfrm>
            <a:off x="557862" y="3934767"/>
            <a:ext cx="1072750" cy="369332"/>
          </a:xfrm>
          <a:prstGeom prst="rect">
            <a:avLst/>
          </a:prstGeom>
          <a:noFill/>
        </p:spPr>
        <p:txBody>
          <a:bodyPr wrap="square" rtlCol="0">
            <a:spAutoFit/>
          </a:bodyPr>
          <a:lstStyle>
            <a:defPPr>
              <a:defRPr lang="en-US"/>
            </a:defPPr>
            <a:lvl1pPr algn="ctr"/>
          </a:lstStyle>
          <a:p>
            <a:r>
              <a:rPr lang="en-US" dirty="0"/>
              <a:t>Client</a:t>
            </a:r>
          </a:p>
        </p:txBody>
      </p:sp>
      <p:cxnSp>
        <p:nvCxnSpPr>
          <p:cNvPr id="6" name="Straight Arrow Connector 5">
            <a:extLst>
              <a:ext uri="{FF2B5EF4-FFF2-40B4-BE49-F238E27FC236}">
                <a16:creationId xmlns:a16="http://schemas.microsoft.com/office/drawing/2014/main" id="{C6B595FF-3E3B-4733-8152-08FC5F3B2645}"/>
              </a:ext>
            </a:extLst>
          </p:cNvPr>
          <p:cNvCxnSpPr>
            <a:stCxn id="48" idx="3"/>
            <a:endCxn id="44" idx="1"/>
          </p:cNvCxnSpPr>
          <p:nvPr/>
        </p:nvCxnSpPr>
        <p:spPr>
          <a:xfrm>
            <a:off x="1501843" y="3425354"/>
            <a:ext cx="2295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F21EC2FC-D765-4DC2-B0A6-AA06C249B735}"/>
              </a:ext>
            </a:extLst>
          </p:cNvPr>
          <p:cNvSpPr/>
          <p:nvPr/>
        </p:nvSpPr>
        <p:spPr>
          <a:xfrm>
            <a:off x="6448087" y="2331705"/>
            <a:ext cx="2700778" cy="357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C4ABB25-0EB9-443E-8AEE-71F388A03834}"/>
              </a:ext>
            </a:extLst>
          </p:cNvPr>
          <p:cNvCxnSpPr>
            <a:cxnSpLocks/>
            <a:stCxn id="44" idx="3"/>
          </p:cNvCxnSpPr>
          <p:nvPr/>
        </p:nvCxnSpPr>
        <p:spPr>
          <a:xfrm>
            <a:off x="4508913" y="3425354"/>
            <a:ext cx="1887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2CFAAE7-89B1-4EB9-8D57-BE9587118BA9}"/>
              </a:ext>
            </a:extLst>
          </p:cNvPr>
          <p:cNvPicPr>
            <a:picLocks noChangeAspect="1"/>
          </p:cNvPicPr>
          <p:nvPr/>
        </p:nvPicPr>
        <p:blipFill>
          <a:blip r:embed="rId11"/>
          <a:stretch>
            <a:fillRect/>
          </a:stretch>
        </p:blipFill>
        <p:spPr>
          <a:xfrm>
            <a:off x="10155100" y="2952058"/>
            <a:ext cx="1072271" cy="908981"/>
          </a:xfrm>
          <a:prstGeom prst="rect">
            <a:avLst/>
          </a:prstGeom>
        </p:spPr>
      </p:pic>
      <p:sp>
        <p:nvSpPr>
          <p:cNvPr id="26" name="TextBox 25">
            <a:extLst>
              <a:ext uri="{FF2B5EF4-FFF2-40B4-BE49-F238E27FC236}">
                <a16:creationId xmlns:a16="http://schemas.microsoft.com/office/drawing/2014/main" id="{AC0D1F65-A406-4564-BFB7-7F8BFE77E3D4}"/>
              </a:ext>
            </a:extLst>
          </p:cNvPr>
          <p:cNvSpPr txBox="1"/>
          <p:nvPr/>
        </p:nvSpPr>
        <p:spPr>
          <a:xfrm>
            <a:off x="9815693" y="2409843"/>
            <a:ext cx="1590472" cy="369332"/>
          </a:xfrm>
          <a:prstGeom prst="rect">
            <a:avLst/>
          </a:prstGeom>
          <a:noFill/>
        </p:spPr>
        <p:txBody>
          <a:bodyPr wrap="square" rtlCol="0">
            <a:spAutoFit/>
          </a:bodyPr>
          <a:lstStyle/>
          <a:p>
            <a:r>
              <a:rPr lang="en-US" dirty="0"/>
              <a:t>Cloud Redis</a:t>
            </a:r>
          </a:p>
        </p:txBody>
      </p:sp>
      <p:cxnSp>
        <p:nvCxnSpPr>
          <p:cNvPr id="27" name="Straight Arrow Connector 26">
            <a:extLst>
              <a:ext uri="{FF2B5EF4-FFF2-40B4-BE49-F238E27FC236}">
                <a16:creationId xmlns:a16="http://schemas.microsoft.com/office/drawing/2014/main" id="{1BFE9098-1277-49E1-9F79-A43899AB7C47}"/>
              </a:ext>
            </a:extLst>
          </p:cNvPr>
          <p:cNvCxnSpPr>
            <a:cxnSpLocks/>
            <a:endCxn id="25" idx="1"/>
          </p:cNvCxnSpPr>
          <p:nvPr/>
        </p:nvCxnSpPr>
        <p:spPr>
          <a:xfrm>
            <a:off x="9172894" y="3406549"/>
            <a:ext cx="982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FEAD-C75F-344A-90A6-EF9682202CCA}"/>
              </a:ext>
            </a:extLst>
          </p:cNvPr>
          <p:cNvSpPr>
            <a:spLocks noGrp="1"/>
          </p:cNvSpPr>
          <p:nvPr>
            <p:ph type="title"/>
          </p:nvPr>
        </p:nvSpPr>
        <p:spPr/>
        <p:txBody>
          <a:bodyPr/>
          <a:lstStyle/>
          <a:p>
            <a:r>
              <a:rPr lang="en-US" dirty="0"/>
              <a:t>Demo 0: Create New Web API</a:t>
            </a:r>
          </a:p>
        </p:txBody>
      </p:sp>
      <p:sp>
        <p:nvSpPr>
          <p:cNvPr id="3" name="Text Placeholder 2">
            <a:extLst>
              <a:ext uri="{FF2B5EF4-FFF2-40B4-BE49-F238E27FC236}">
                <a16:creationId xmlns:a16="http://schemas.microsoft.com/office/drawing/2014/main" id="{E273193D-1716-F14D-94FE-68278FA63B90}"/>
              </a:ext>
            </a:extLst>
          </p:cNvPr>
          <p:cNvSpPr>
            <a:spLocks noGrp="1"/>
          </p:cNvSpPr>
          <p:nvPr>
            <p:ph type="body" idx="1"/>
          </p:nvPr>
        </p:nvSpPr>
        <p:spPr/>
        <p:txBody>
          <a:bodyPr/>
          <a:lstStyle/>
          <a:p>
            <a:r>
              <a:rPr lang="en-US" dirty="0"/>
              <a:t>AWS Toolkit for Visual Studio</a:t>
            </a:r>
          </a:p>
        </p:txBody>
      </p:sp>
    </p:spTree>
    <p:extLst>
      <p:ext uri="{BB962C8B-B14F-4D97-AF65-F5344CB8AC3E}">
        <p14:creationId xmlns:p14="http://schemas.microsoft.com/office/powerpoint/2010/main" val="63934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FEAD-C75F-344A-90A6-EF9682202CCA}"/>
              </a:ext>
            </a:extLst>
          </p:cNvPr>
          <p:cNvSpPr>
            <a:spLocks noGrp="1"/>
          </p:cNvSpPr>
          <p:nvPr>
            <p:ph type="title"/>
          </p:nvPr>
        </p:nvSpPr>
        <p:spPr/>
        <p:txBody>
          <a:bodyPr/>
          <a:lstStyle/>
          <a:p>
            <a:r>
              <a:rPr lang="en-US" dirty="0"/>
              <a:t>Demo 1: Existing Web API</a:t>
            </a:r>
          </a:p>
        </p:txBody>
      </p:sp>
      <p:sp>
        <p:nvSpPr>
          <p:cNvPr id="3" name="Text Placeholder 2">
            <a:extLst>
              <a:ext uri="{FF2B5EF4-FFF2-40B4-BE49-F238E27FC236}">
                <a16:creationId xmlns:a16="http://schemas.microsoft.com/office/drawing/2014/main" id="{E273193D-1716-F14D-94FE-68278FA63B90}"/>
              </a:ext>
            </a:extLst>
          </p:cNvPr>
          <p:cNvSpPr>
            <a:spLocks noGrp="1"/>
          </p:cNvSpPr>
          <p:nvPr>
            <p:ph type="body" idx="1"/>
          </p:nvPr>
        </p:nvSpPr>
        <p:spPr/>
        <p:txBody>
          <a:bodyPr/>
          <a:lstStyle/>
          <a:p>
            <a:r>
              <a:rPr lang="en-US" dirty="0"/>
              <a:t>Boring old API</a:t>
            </a:r>
          </a:p>
        </p:txBody>
      </p:sp>
    </p:spTree>
    <p:extLst>
      <p:ext uri="{BB962C8B-B14F-4D97-AF65-F5344CB8AC3E}">
        <p14:creationId xmlns:p14="http://schemas.microsoft.com/office/powerpoint/2010/main" val="307348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FEAD-C75F-344A-90A6-EF9682202CCA}"/>
              </a:ext>
            </a:extLst>
          </p:cNvPr>
          <p:cNvSpPr>
            <a:spLocks noGrp="1"/>
          </p:cNvSpPr>
          <p:nvPr>
            <p:ph type="title"/>
          </p:nvPr>
        </p:nvSpPr>
        <p:spPr/>
        <p:txBody>
          <a:bodyPr/>
          <a:lstStyle/>
          <a:p>
            <a:r>
              <a:rPr lang="en-US" dirty="0"/>
              <a:t>Demo 2: Augment API for Serverless</a:t>
            </a:r>
          </a:p>
        </p:txBody>
      </p:sp>
      <p:sp>
        <p:nvSpPr>
          <p:cNvPr id="3" name="Text Placeholder 2">
            <a:extLst>
              <a:ext uri="{FF2B5EF4-FFF2-40B4-BE49-F238E27FC236}">
                <a16:creationId xmlns:a16="http://schemas.microsoft.com/office/drawing/2014/main" id="{E273193D-1716-F14D-94FE-68278FA63B90}"/>
              </a:ext>
            </a:extLst>
          </p:cNvPr>
          <p:cNvSpPr>
            <a:spLocks noGrp="1"/>
          </p:cNvSpPr>
          <p:nvPr>
            <p:ph type="body" idx="1"/>
          </p:nvPr>
        </p:nvSpPr>
        <p:spPr/>
        <p:txBody>
          <a:bodyPr/>
          <a:lstStyle/>
          <a:p>
            <a:r>
              <a:rPr lang="en-US" dirty="0"/>
              <a:t>We can rebuild it. We have the technology</a:t>
            </a:r>
          </a:p>
        </p:txBody>
      </p:sp>
    </p:spTree>
    <p:extLst>
      <p:ext uri="{BB962C8B-B14F-4D97-AF65-F5344CB8AC3E}">
        <p14:creationId xmlns:p14="http://schemas.microsoft.com/office/powerpoint/2010/main" val="1819827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D48F-6332-4E1B-88D1-010B0FC16A8D}"/>
              </a:ext>
            </a:extLst>
          </p:cNvPr>
          <p:cNvSpPr>
            <a:spLocks noGrp="1"/>
          </p:cNvSpPr>
          <p:nvPr>
            <p:ph type="title"/>
          </p:nvPr>
        </p:nvSpPr>
        <p:spPr/>
        <p:txBody>
          <a:bodyPr/>
          <a:lstStyle/>
          <a:p>
            <a:r>
              <a:rPr lang="en-US" dirty="0"/>
              <a:t>How to Turn API into </a:t>
            </a:r>
            <a:r>
              <a:rPr lang="en-US" i="1" dirty="0"/>
              <a:t>Serverless </a:t>
            </a:r>
            <a:r>
              <a:rPr lang="en-US" dirty="0"/>
              <a:t>API</a:t>
            </a:r>
          </a:p>
        </p:txBody>
      </p:sp>
      <p:sp>
        <p:nvSpPr>
          <p:cNvPr id="3" name="Content Placeholder 2">
            <a:extLst>
              <a:ext uri="{FF2B5EF4-FFF2-40B4-BE49-F238E27FC236}">
                <a16:creationId xmlns:a16="http://schemas.microsoft.com/office/drawing/2014/main" id="{E391C0C9-6D92-4C20-AF15-191878439B05}"/>
              </a:ext>
            </a:extLst>
          </p:cNvPr>
          <p:cNvSpPr>
            <a:spLocks noGrp="1"/>
          </p:cNvSpPr>
          <p:nvPr>
            <p:ph idx="1"/>
          </p:nvPr>
        </p:nvSpPr>
        <p:spPr/>
        <p:txBody>
          <a:bodyPr>
            <a:normAutofit/>
          </a:bodyPr>
          <a:lstStyle/>
          <a:p>
            <a:pPr marL="201168" lvl="1" indent="0">
              <a:buNone/>
            </a:pPr>
            <a:r>
              <a:rPr lang="en-US" sz="3200" dirty="0"/>
              <a:t>5 (actually pretty easy) steps</a:t>
            </a:r>
          </a:p>
          <a:p>
            <a:pPr marL="658368" lvl="1" indent="-457200">
              <a:buFont typeface="+mj-lt"/>
              <a:buAutoNum type="arabicPeriod"/>
            </a:pPr>
            <a:r>
              <a:rPr lang="en-US" dirty="0"/>
              <a:t>Add and configure SAM template</a:t>
            </a:r>
          </a:p>
          <a:p>
            <a:pPr marL="384048" lvl="2" indent="0">
              <a:buNone/>
            </a:pPr>
            <a:r>
              <a:rPr lang="en-US" dirty="0" err="1"/>
              <a:t>serverless.template</a:t>
            </a:r>
            <a:endParaRPr lang="en-US" dirty="0"/>
          </a:p>
          <a:p>
            <a:pPr marL="658368" lvl="1" indent="-457200">
              <a:buFont typeface="+mj-lt"/>
              <a:buAutoNum type="arabicPeriod"/>
            </a:pPr>
            <a:r>
              <a:rPr lang="en-US" dirty="0"/>
              <a:t>Add necessary </a:t>
            </a:r>
            <a:r>
              <a:rPr lang="en-US" dirty="0" err="1"/>
              <a:t>Nuget</a:t>
            </a:r>
            <a:r>
              <a:rPr lang="en-US" dirty="0"/>
              <a:t> Packages</a:t>
            </a:r>
          </a:p>
          <a:p>
            <a:pPr marL="384048" lvl="2" indent="0">
              <a:buNone/>
            </a:pPr>
            <a:r>
              <a:rPr lang="en-US" dirty="0" err="1"/>
              <a:t>Amazon.Lambda.AspNetCoreServer</a:t>
            </a:r>
            <a:endParaRPr lang="en-US" dirty="0"/>
          </a:p>
          <a:p>
            <a:pPr marL="384048" lvl="2" indent="0">
              <a:buNone/>
            </a:pPr>
            <a:r>
              <a:rPr lang="en-US" dirty="0" err="1"/>
              <a:t>Amazon.Lambda.Core</a:t>
            </a:r>
            <a:endParaRPr lang="en-US" dirty="0"/>
          </a:p>
          <a:p>
            <a:pPr marL="384048" lvl="2" indent="0">
              <a:buNone/>
            </a:pPr>
            <a:r>
              <a:rPr lang="en-US" dirty="0" err="1"/>
              <a:t>Amazon.Lambda.RuntimeSupport</a:t>
            </a:r>
            <a:endParaRPr lang="en-US" dirty="0"/>
          </a:p>
          <a:p>
            <a:pPr marL="658368" lvl="1" indent="-457200">
              <a:buFont typeface="+mj-lt"/>
              <a:buAutoNum type="arabicPeriod"/>
            </a:pPr>
            <a:r>
              <a:rPr lang="en-US" dirty="0"/>
              <a:t>Create “Lambda Entry Point”</a:t>
            </a:r>
          </a:p>
          <a:p>
            <a:pPr marL="384048" lvl="2" indent="0">
              <a:buNone/>
            </a:pPr>
            <a:r>
              <a:rPr lang="en-US" dirty="0"/>
              <a:t>Specify the function handler that AWS lambda will trigger</a:t>
            </a:r>
          </a:p>
          <a:p>
            <a:pPr lvl="1"/>
            <a:endParaRPr lang="en-US" dirty="0"/>
          </a:p>
        </p:txBody>
      </p:sp>
    </p:spTree>
    <p:extLst>
      <p:ext uri="{BB962C8B-B14F-4D97-AF65-F5344CB8AC3E}">
        <p14:creationId xmlns:p14="http://schemas.microsoft.com/office/powerpoint/2010/main" val="4249256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D48F-6332-4E1B-88D1-010B0FC16A8D}"/>
              </a:ext>
            </a:extLst>
          </p:cNvPr>
          <p:cNvSpPr>
            <a:spLocks noGrp="1"/>
          </p:cNvSpPr>
          <p:nvPr>
            <p:ph type="title"/>
          </p:nvPr>
        </p:nvSpPr>
        <p:spPr/>
        <p:txBody>
          <a:bodyPr/>
          <a:lstStyle/>
          <a:p>
            <a:r>
              <a:rPr lang="en-US" dirty="0"/>
              <a:t>How to Turn API into </a:t>
            </a:r>
            <a:r>
              <a:rPr lang="en-US" i="1" dirty="0"/>
              <a:t>Serverless </a:t>
            </a:r>
            <a:r>
              <a:rPr lang="en-US" dirty="0"/>
              <a:t>API (2)</a:t>
            </a:r>
          </a:p>
        </p:txBody>
      </p:sp>
      <p:sp>
        <p:nvSpPr>
          <p:cNvPr id="3" name="Content Placeholder 2">
            <a:extLst>
              <a:ext uri="{FF2B5EF4-FFF2-40B4-BE49-F238E27FC236}">
                <a16:creationId xmlns:a16="http://schemas.microsoft.com/office/drawing/2014/main" id="{E391C0C9-6D92-4C20-AF15-191878439B05}"/>
              </a:ext>
            </a:extLst>
          </p:cNvPr>
          <p:cNvSpPr>
            <a:spLocks noGrp="1"/>
          </p:cNvSpPr>
          <p:nvPr>
            <p:ph idx="1"/>
          </p:nvPr>
        </p:nvSpPr>
        <p:spPr/>
        <p:txBody>
          <a:bodyPr>
            <a:normAutofit/>
          </a:bodyPr>
          <a:lstStyle/>
          <a:p>
            <a:pPr marL="201168" lvl="1" indent="0">
              <a:buNone/>
            </a:pPr>
            <a:r>
              <a:rPr lang="en-US" sz="3200" dirty="0"/>
              <a:t>6 (actually pretty easy) steps</a:t>
            </a:r>
          </a:p>
          <a:p>
            <a:pPr marL="658368" lvl="1" indent="-457200">
              <a:buFont typeface="+mj-lt"/>
              <a:buAutoNum type="arabicPeriod" startAt="4"/>
            </a:pPr>
            <a:r>
              <a:rPr lang="en-US" dirty="0"/>
              <a:t>Modify </a:t>
            </a:r>
            <a:r>
              <a:rPr lang="en-US" dirty="0" err="1"/>
              <a:t>Program.cs</a:t>
            </a:r>
            <a:endParaRPr lang="en-US" dirty="0"/>
          </a:p>
          <a:p>
            <a:pPr marL="384048" lvl="2" indent="0">
              <a:buNone/>
            </a:pPr>
            <a:r>
              <a:rPr lang="en-US" dirty="0"/>
              <a:t>Use Lambda Entry Point when running in the cloud</a:t>
            </a:r>
          </a:p>
          <a:p>
            <a:pPr marL="658368" lvl="1" indent="-457200">
              <a:buFont typeface="+mj-lt"/>
              <a:buAutoNum type="arabicPeriod" startAt="4"/>
            </a:pPr>
            <a:r>
              <a:rPr lang="en-US" dirty="0"/>
              <a:t>Add and configure AWS Lambda tools for .NET Core</a:t>
            </a:r>
          </a:p>
          <a:p>
            <a:pPr marL="384048" lvl="2" indent="0">
              <a:buNone/>
            </a:pPr>
            <a:r>
              <a:rPr lang="en-US" dirty="0"/>
              <a:t>“dotnet lambda” command</a:t>
            </a:r>
            <a:br>
              <a:rPr lang="en-US" dirty="0"/>
            </a:br>
            <a:r>
              <a:rPr lang="en-US" dirty="0"/>
              <a:t>aws-lambda-tools-</a:t>
            </a:r>
            <a:r>
              <a:rPr lang="en-US" dirty="0" err="1"/>
              <a:t>defaults.json</a:t>
            </a:r>
            <a:r>
              <a:rPr lang="en-US" dirty="0"/>
              <a:t> configuration file</a:t>
            </a:r>
          </a:p>
          <a:p>
            <a:pPr marL="384048" lvl="2" indent="0">
              <a:buNone/>
            </a:pPr>
            <a:r>
              <a:rPr lang="en-US" dirty="0"/>
              <a:t>Optional: Add Bootstrap Shell Script </a:t>
            </a:r>
          </a:p>
          <a:p>
            <a:pPr marL="384048" lvl="2" indent="0">
              <a:buNone/>
            </a:pPr>
            <a:r>
              <a:rPr lang="en-US" dirty="0"/>
              <a:t>The “magic” for .NET Core 3.0</a:t>
            </a:r>
          </a:p>
          <a:p>
            <a:pPr lvl="1"/>
            <a:endParaRPr lang="en-US" dirty="0"/>
          </a:p>
        </p:txBody>
      </p:sp>
    </p:spTree>
    <p:extLst>
      <p:ext uri="{BB962C8B-B14F-4D97-AF65-F5344CB8AC3E}">
        <p14:creationId xmlns:p14="http://schemas.microsoft.com/office/powerpoint/2010/main" val="2064389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FEAD-C75F-344A-90A6-EF9682202CCA}"/>
              </a:ext>
            </a:extLst>
          </p:cNvPr>
          <p:cNvSpPr>
            <a:spLocks noGrp="1"/>
          </p:cNvSpPr>
          <p:nvPr>
            <p:ph type="title"/>
          </p:nvPr>
        </p:nvSpPr>
        <p:spPr/>
        <p:txBody>
          <a:bodyPr/>
          <a:lstStyle/>
          <a:p>
            <a:r>
              <a:rPr lang="en-US" dirty="0"/>
              <a:t>Demo 3: Deploy (the Easy Way)</a:t>
            </a:r>
          </a:p>
        </p:txBody>
      </p:sp>
      <p:sp>
        <p:nvSpPr>
          <p:cNvPr id="3" name="Text Placeholder 2">
            <a:extLst>
              <a:ext uri="{FF2B5EF4-FFF2-40B4-BE49-F238E27FC236}">
                <a16:creationId xmlns:a16="http://schemas.microsoft.com/office/drawing/2014/main" id="{E273193D-1716-F14D-94FE-68278FA63B90}"/>
              </a:ext>
            </a:extLst>
          </p:cNvPr>
          <p:cNvSpPr>
            <a:spLocks noGrp="1"/>
          </p:cNvSpPr>
          <p:nvPr>
            <p:ph type="body" idx="1"/>
          </p:nvPr>
        </p:nvSpPr>
        <p:spPr/>
        <p:txBody>
          <a:bodyPr/>
          <a:lstStyle/>
          <a:p>
            <a:r>
              <a:rPr lang="en-US" dirty="0"/>
              <a:t>DEV OPS FROM LOCALHOST (Command Line and Visual Studio)</a:t>
            </a:r>
          </a:p>
        </p:txBody>
      </p:sp>
    </p:spTree>
    <p:extLst>
      <p:ext uri="{BB962C8B-B14F-4D97-AF65-F5344CB8AC3E}">
        <p14:creationId xmlns:p14="http://schemas.microsoft.com/office/powerpoint/2010/main" val="3540807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FEAD-C75F-344A-90A6-EF9682202CCA}"/>
              </a:ext>
            </a:extLst>
          </p:cNvPr>
          <p:cNvSpPr>
            <a:spLocks noGrp="1"/>
          </p:cNvSpPr>
          <p:nvPr>
            <p:ph type="title"/>
          </p:nvPr>
        </p:nvSpPr>
        <p:spPr/>
        <p:txBody>
          <a:bodyPr/>
          <a:lstStyle/>
          <a:p>
            <a:r>
              <a:rPr lang="en-US" dirty="0"/>
              <a:t>Demo 4: Deploy (the Right Way)</a:t>
            </a:r>
          </a:p>
        </p:txBody>
      </p:sp>
      <p:sp>
        <p:nvSpPr>
          <p:cNvPr id="3" name="Text Placeholder 2">
            <a:extLst>
              <a:ext uri="{FF2B5EF4-FFF2-40B4-BE49-F238E27FC236}">
                <a16:creationId xmlns:a16="http://schemas.microsoft.com/office/drawing/2014/main" id="{E273193D-1716-F14D-94FE-68278FA63B90}"/>
              </a:ext>
            </a:extLst>
          </p:cNvPr>
          <p:cNvSpPr>
            <a:spLocks noGrp="1"/>
          </p:cNvSpPr>
          <p:nvPr>
            <p:ph type="body" idx="1"/>
          </p:nvPr>
        </p:nvSpPr>
        <p:spPr/>
        <p:txBody>
          <a:bodyPr/>
          <a:lstStyle/>
          <a:p>
            <a:r>
              <a:rPr lang="en-US" dirty="0"/>
              <a:t>Azure Dev Ops</a:t>
            </a:r>
          </a:p>
        </p:txBody>
      </p:sp>
    </p:spTree>
    <p:extLst>
      <p:ext uri="{BB962C8B-B14F-4D97-AF65-F5344CB8AC3E}">
        <p14:creationId xmlns:p14="http://schemas.microsoft.com/office/powerpoint/2010/main" val="3141257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FEAD-C75F-344A-90A6-EF9682202CCA}"/>
              </a:ext>
            </a:extLst>
          </p:cNvPr>
          <p:cNvSpPr>
            <a:spLocks noGrp="1"/>
          </p:cNvSpPr>
          <p:nvPr>
            <p:ph type="title"/>
          </p:nvPr>
        </p:nvSpPr>
        <p:spPr/>
        <p:txBody>
          <a:bodyPr/>
          <a:lstStyle/>
          <a:p>
            <a:r>
              <a:rPr lang="en-US" dirty="0"/>
              <a:t>Demo 5: Scaling In Action</a:t>
            </a:r>
          </a:p>
        </p:txBody>
      </p:sp>
      <p:sp>
        <p:nvSpPr>
          <p:cNvPr id="3" name="Text Placeholder 2">
            <a:extLst>
              <a:ext uri="{FF2B5EF4-FFF2-40B4-BE49-F238E27FC236}">
                <a16:creationId xmlns:a16="http://schemas.microsoft.com/office/drawing/2014/main" id="{E273193D-1716-F14D-94FE-68278FA63B90}"/>
              </a:ext>
            </a:extLst>
          </p:cNvPr>
          <p:cNvSpPr>
            <a:spLocks noGrp="1"/>
          </p:cNvSpPr>
          <p:nvPr>
            <p:ph type="body" idx="1"/>
          </p:nvPr>
        </p:nvSpPr>
        <p:spPr/>
        <p:txBody>
          <a:bodyPr/>
          <a:lstStyle/>
          <a:p>
            <a:r>
              <a:rPr lang="en-US" dirty="0"/>
              <a:t>Scale out</a:t>
            </a:r>
          </a:p>
        </p:txBody>
      </p:sp>
    </p:spTree>
    <p:extLst>
      <p:ext uri="{BB962C8B-B14F-4D97-AF65-F5344CB8AC3E}">
        <p14:creationId xmlns:p14="http://schemas.microsoft.com/office/powerpoint/2010/main" val="2898858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D48F-6332-4E1B-88D1-010B0FC16A8D}"/>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E391C0C9-6D92-4C20-AF15-191878439B05}"/>
              </a:ext>
            </a:extLst>
          </p:cNvPr>
          <p:cNvSpPr>
            <a:spLocks noGrp="1"/>
          </p:cNvSpPr>
          <p:nvPr>
            <p:ph idx="1"/>
          </p:nvPr>
        </p:nvSpPr>
        <p:spPr/>
        <p:txBody>
          <a:bodyPr>
            <a:normAutofit/>
          </a:bodyPr>
          <a:lstStyle/>
          <a:p>
            <a:pPr marL="201168" lvl="1" indent="0">
              <a:buNone/>
            </a:pPr>
            <a:r>
              <a:rPr lang="en-US" dirty="0"/>
              <a:t>On startup, our API identifies itself as a </a:t>
            </a:r>
            <a:r>
              <a:rPr lang="en-US" dirty="0" err="1"/>
              <a:t>guid</a:t>
            </a:r>
            <a:r>
              <a:rPr lang="en-US" dirty="0"/>
              <a:t>. Every request made, increments that </a:t>
            </a:r>
            <a:r>
              <a:rPr lang="en-US" dirty="0" err="1"/>
              <a:t>guid</a:t>
            </a:r>
            <a:r>
              <a:rPr lang="en-US" dirty="0"/>
              <a:t> (in </a:t>
            </a:r>
            <a:r>
              <a:rPr lang="en-US" dirty="0" err="1"/>
              <a:t>redis</a:t>
            </a:r>
            <a:r>
              <a:rPr lang="en-US" dirty="0"/>
              <a:t>) by 1</a:t>
            </a:r>
          </a:p>
          <a:p>
            <a:pPr marL="201168" lvl="1" indent="0">
              <a:buNone/>
            </a:pPr>
            <a:endParaRPr lang="en-US" dirty="0"/>
          </a:p>
          <a:p>
            <a:pPr lvl="1"/>
            <a:r>
              <a:rPr lang="en-US" dirty="0"/>
              <a:t>Run locally 100 times – Look at concurrency statistics for single, multi-request instance.</a:t>
            </a:r>
          </a:p>
          <a:p>
            <a:pPr lvl="1"/>
            <a:endParaRPr lang="en-US" dirty="0"/>
          </a:p>
          <a:p>
            <a:pPr lvl="1"/>
            <a:r>
              <a:rPr lang="en-US" dirty="0"/>
              <a:t>Run on AWS 100 times – Look at concurrency statistics for single-request container.</a:t>
            </a:r>
          </a:p>
        </p:txBody>
      </p:sp>
    </p:spTree>
    <p:extLst>
      <p:ext uri="{BB962C8B-B14F-4D97-AF65-F5344CB8AC3E}">
        <p14:creationId xmlns:p14="http://schemas.microsoft.com/office/powerpoint/2010/main" val="23035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a:bodyPr>
          <a:lstStyle/>
          <a:p>
            <a:pPr lvl="1"/>
            <a:r>
              <a:rPr lang="en-US" sz="2800" dirty="0"/>
              <a:t>Intro</a:t>
            </a:r>
          </a:p>
          <a:p>
            <a:pPr lvl="1"/>
            <a:r>
              <a:rPr lang="en-US" sz="2800" dirty="0"/>
              <a:t>AWS Basics</a:t>
            </a:r>
          </a:p>
          <a:p>
            <a:pPr lvl="1"/>
            <a:r>
              <a:rPr lang="en-US" sz="2800" dirty="0"/>
              <a:t>Function as a Service</a:t>
            </a:r>
          </a:p>
          <a:p>
            <a:pPr lvl="1"/>
            <a:r>
              <a:rPr lang="en-US" sz="2800" dirty="0"/>
              <a:t>AWS Lambda Basics</a:t>
            </a:r>
          </a:p>
          <a:p>
            <a:pPr lvl="1"/>
            <a:r>
              <a:rPr lang="en-US" sz="2800" dirty="0"/>
              <a:t>Introduction to Serverless</a:t>
            </a:r>
          </a:p>
          <a:p>
            <a:pPr lvl="1"/>
            <a:r>
              <a:rPr lang="en-US" sz="2800" dirty="0"/>
              <a:t>Step by Step demos</a:t>
            </a:r>
          </a:p>
          <a:p>
            <a:pPr lvl="2"/>
            <a:r>
              <a:rPr lang="en-US" sz="2200" dirty="0"/>
              <a:t>Make API Serverless</a:t>
            </a:r>
          </a:p>
          <a:p>
            <a:pPr lvl="2"/>
            <a:r>
              <a:rPr lang="en-US" sz="2200" dirty="0"/>
              <a:t>Deploy to AWS with Azure DevOps</a:t>
            </a:r>
          </a:p>
          <a:p>
            <a:pPr lvl="2"/>
            <a:r>
              <a:rPr lang="en-US" sz="2200" dirty="0"/>
              <a:t>Scaling</a:t>
            </a:r>
          </a:p>
          <a:p>
            <a:pPr lvl="1"/>
            <a:endParaRPr lang="en-US" sz="2800" dirty="0"/>
          </a:p>
          <a:p>
            <a:pPr lvl="1"/>
            <a:endParaRPr lang="en-US" sz="2800" dirty="0"/>
          </a:p>
        </p:txBody>
      </p:sp>
    </p:spTree>
    <p:extLst>
      <p:ext uri="{BB962C8B-B14F-4D97-AF65-F5344CB8AC3E}">
        <p14:creationId xmlns:p14="http://schemas.microsoft.com/office/powerpoint/2010/main" val="1704818505"/>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D48F-6332-4E1B-88D1-010B0FC16A8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91C0C9-6D92-4C20-AF15-191878439B05}"/>
              </a:ext>
            </a:extLst>
          </p:cNvPr>
          <p:cNvSpPr>
            <a:spLocks noGrp="1"/>
          </p:cNvSpPr>
          <p:nvPr>
            <p:ph idx="1"/>
          </p:nvPr>
        </p:nvSpPr>
        <p:spPr/>
        <p:txBody>
          <a:bodyPr>
            <a:normAutofit/>
          </a:bodyPr>
          <a:lstStyle/>
          <a:p>
            <a:pPr lvl="1"/>
            <a:r>
              <a:rPr lang="en-US" dirty="0"/>
              <a:t>Serverless provides an efficient, inexpensive way to run your code</a:t>
            </a:r>
          </a:p>
          <a:p>
            <a:pPr lvl="1"/>
            <a:r>
              <a:rPr lang="en-US" dirty="0"/>
              <a:t>Your .NET Core Web API can run on AWS Lambda, almost unmodified</a:t>
            </a:r>
          </a:p>
          <a:p>
            <a:pPr lvl="1"/>
            <a:r>
              <a:rPr lang="en-US" dirty="0"/>
              <a:t>You can integrate your ASP.NET Web API, deployed on AWS, into your Azure DevOps pipeline.</a:t>
            </a:r>
          </a:p>
        </p:txBody>
      </p:sp>
    </p:spTree>
    <p:extLst>
      <p:ext uri="{BB962C8B-B14F-4D97-AF65-F5344CB8AC3E}">
        <p14:creationId xmlns:p14="http://schemas.microsoft.com/office/powerpoint/2010/main" val="275485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E3F0-F39A-4BE5-B3D5-9735F59C61E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B1C14F6-29FD-4D4C-B9DC-C44B1D9BB063}"/>
              </a:ext>
            </a:extLst>
          </p:cNvPr>
          <p:cNvSpPr>
            <a:spLocks noGrp="1"/>
          </p:cNvSpPr>
          <p:nvPr>
            <p:ph idx="1"/>
          </p:nvPr>
        </p:nvSpPr>
        <p:spPr/>
        <p:txBody>
          <a:bodyPr>
            <a:normAutofit/>
          </a:bodyPr>
          <a:lstStyle/>
          <a:p>
            <a:pPr lvl="1"/>
            <a:r>
              <a:rPr lang="en-US" sz="3400" dirty="0"/>
              <a:t>AWS Toolkit for Visual Studio</a:t>
            </a:r>
          </a:p>
          <a:p>
            <a:pPr lvl="2"/>
            <a:r>
              <a:rPr lang="en-US" sz="2000" dirty="0">
                <a:hlinkClick r:id="rId2"/>
              </a:rPr>
              <a:t>https://aws.amazon.com/visualstudio/</a:t>
            </a:r>
            <a:endParaRPr lang="en-US" sz="2000" dirty="0"/>
          </a:p>
          <a:p>
            <a:pPr lvl="1"/>
            <a:r>
              <a:rPr lang="en-US" sz="3400" dirty="0"/>
              <a:t>.NET Core 3.0 on Lambda</a:t>
            </a:r>
          </a:p>
          <a:p>
            <a:pPr lvl="2"/>
            <a:r>
              <a:rPr lang="en-US" sz="1600" dirty="0">
                <a:hlinkClick r:id="rId3"/>
              </a:rPr>
              <a:t>https://aws.amazon.com/blogs/developer/net-core-3-0-on-lambda-with-aws-lambdas-custom-runtime/</a:t>
            </a:r>
            <a:endParaRPr lang="en-US" sz="1600" dirty="0"/>
          </a:p>
          <a:p>
            <a:pPr lvl="2"/>
            <a:r>
              <a:rPr lang="en-US" sz="3400" dirty="0"/>
              <a:t>AWS SDK for .NET Twitter Account</a:t>
            </a:r>
          </a:p>
          <a:p>
            <a:pPr lvl="2"/>
            <a:r>
              <a:rPr lang="en-US" sz="2000" dirty="0"/>
              <a:t>@</a:t>
            </a:r>
            <a:r>
              <a:rPr lang="en-US" sz="2000" dirty="0" err="1"/>
              <a:t>awsfornet</a:t>
            </a:r>
            <a:endParaRPr lang="en-US" sz="2000" dirty="0"/>
          </a:p>
          <a:p>
            <a:pPr lvl="1"/>
            <a:r>
              <a:rPr lang="en-US" sz="3400" dirty="0"/>
              <a:t>AWS .NET Developer Blog</a:t>
            </a:r>
          </a:p>
          <a:p>
            <a:pPr lvl="2"/>
            <a:r>
              <a:rPr lang="en-US" sz="2000" dirty="0">
                <a:hlinkClick r:id="rId4"/>
              </a:rPr>
              <a:t>https://aws.amazon.com/blogs/developer/category/programing-language/dot-net/</a:t>
            </a:r>
            <a:endParaRPr lang="en-US" sz="2000" dirty="0"/>
          </a:p>
          <a:p>
            <a:pPr lvl="1"/>
            <a:endParaRPr lang="en-US" sz="2800" dirty="0"/>
          </a:p>
        </p:txBody>
      </p:sp>
    </p:spTree>
    <p:extLst>
      <p:ext uri="{BB962C8B-B14F-4D97-AF65-F5344CB8AC3E}">
        <p14:creationId xmlns:p14="http://schemas.microsoft.com/office/powerpoint/2010/main" val="44551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a:bodyPr>
          <a:lstStyle/>
          <a:p>
            <a:pPr lvl="1"/>
            <a:r>
              <a:rPr lang="en-US" sz="3200" dirty="0"/>
              <a:t>This session is not going to make you an expert in anything! </a:t>
            </a:r>
          </a:p>
          <a:p>
            <a:pPr lvl="1"/>
            <a:r>
              <a:rPr lang="en-US" sz="3200" dirty="0"/>
              <a:t>You will see one example of a technique for running your .NET code as serverless.</a:t>
            </a:r>
          </a:p>
          <a:p>
            <a:pPr lvl="1"/>
            <a:r>
              <a:rPr lang="en-US" sz="3200" dirty="0"/>
              <a:t>This may or may not be the right solution for you or your code. Before committing to running anything in production, you should fully test and profile your code to make sure that it yields the necessary results.</a:t>
            </a:r>
          </a:p>
          <a:p>
            <a:pPr lvl="2"/>
            <a:endParaRPr lang="en-US" sz="2400" dirty="0"/>
          </a:p>
          <a:p>
            <a:pPr lvl="1"/>
            <a:endParaRPr lang="en-US" sz="3200" dirty="0"/>
          </a:p>
        </p:txBody>
      </p:sp>
    </p:spTree>
    <p:extLst>
      <p:ext uri="{BB962C8B-B14F-4D97-AF65-F5344CB8AC3E}">
        <p14:creationId xmlns:p14="http://schemas.microsoft.com/office/powerpoint/2010/main" val="744785512"/>
      </p:ext>
    </p:extLst>
  </p:cSld>
  <p:clrMapOvr>
    <a:masterClrMapping/>
  </p:clrMapOvr>
  <mc:AlternateContent xmlns:mc="http://schemas.openxmlformats.org/markup-compatibility/2006" xmlns:p14="http://schemas.microsoft.com/office/powerpoint/2010/main">
    <mc:Choice Requires="p14">
      <p:transition spd="slow" p14:dur="2000" advTm="79615"/>
    </mc:Choice>
    <mc:Fallback xmlns="">
      <p:transition spd="slow" advTm="7961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Introduction (Me)</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a:bodyPr>
          <a:lstStyle/>
          <a:p>
            <a:pPr lvl="1"/>
            <a:r>
              <a:rPr lang="en-US" sz="2800" dirty="0"/>
              <a:t>Application Development Consultant, Software Engineer/Architect for about 15 years from the Portland, ME area</a:t>
            </a:r>
          </a:p>
          <a:p>
            <a:pPr lvl="1"/>
            <a:r>
              <a:rPr lang="en-US" sz="2800" dirty="0"/>
              <a:t>Co-founder of the Casco Bay .NET User Group (CBNUG) and the Southern Maine AWS User Group (SMAWSUG)</a:t>
            </a:r>
          </a:p>
          <a:p>
            <a:pPr lvl="1"/>
            <a:r>
              <a:rPr lang="en-US" sz="2800" dirty="0"/>
              <a:t>Been using AWS in some capacity since 2011</a:t>
            </a:r>
          </a:p>
          <a:p>
            <a:pPr lvl="1"/>
            <a:r>
              <a:rPr lang="en-US" sz="2800" dirty="0"/>
              <a:t>Been developing with .NET since 2005</a:t>
            </a:r>
          </a:p>
          <a:p>
            <a:pPr lvl="1"/>
            <a:r>
              <a:rPr lang="en-US" sz="2800" dirty="0"/>
              <a:t>Have a cat that goes into a food coma</a:t>
            </a:r>
          </a:p>
        </p:txBody>
      </p:sp>
      <p:pic>
        <p:nvPicPr>
          <p:cNvPr id="4" name="Picture 3">
            <a:extLst>
              <a:ext uri="{FF2B5EF4-FFF2-40B4-BE49-F238E27FC236}">
                <a16:creationId xmlns:a16="http://schemas.microsoft.com/office/drawing/2014/main" id="{1606C2D1-3346-4AF6-8CE2-32109318DB17}"/>
              </a:ext>
            </a:extLst>
          </p:cNvPr>
          <p:cNvPicPr>
            <a:picLocks noChangeAspect="1"/>
          </p:cNvPicPr>
          <p:nvPr/>
        </p:nvPicPr>
        <p:blipFill>
          <a:blip r:embed="rId3"/>
          <a:stretch>
            <a:fillRect/>
          </a:stretch>
        </p:blipFill>
        <p:spPr>
          <a:xfrm>
            <a:off x="8615933" y="3394164"/>
            <a:ext cx="2804340" cy="2031127"/>
          </a:xfrm>
          <a:prstGeom prst="rect">
            <a:avLst/>
          </a:prstGeom>
        </p:spPr>
      </p:pic>
    </p:spTree>
    <p:extLst>
      <p:ext uri="{BB962C8B-B14F-4D97-AF65-F5344CB8AC3E}">
        <p14:creationId xmlns:p14="http://schemas.microsoft.com/office/powerpoint/2010/main" val="3144500326"/>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Introduction (AWS)</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a:bodyPr>
          <a:lstStyle/>
          <a:p>
            <a:pPr lvl="1"/>
            <a:r>
              <a:rPr lang="en-US" sz="2800" dirty="0"/>
              <a:t>Amazon Web Services (AWS) is one of the most popular cloud computing providers, with 23 regions, 69 availability zones.</a:t>
            </a:r>
          </a:p>
          <a:p>
            <a:pPr lvl="1"/>
            <a:r>
              <a:rPr lang="en-US" sz="2800" dirty="0"/>
              <a:t>Offers ~165 services of various types (compute, storage, AI, DB, </a:t>
            </a:r>
            <a:r>
              <a:rPr lang="en-US" sz="2800" dirty="0" err="1"/>
              <a:t>etc</a:t>
            </a:r>
            <a:r>
              <a:rPr lang="en-US" sz="2800" dirty="0"/>
              <a:t> </a:t>
            </a:r>
            <a:r>
              <a:rPr lang="en-US" sz="2800" dirty="0" err="1"/>
              <a:t>etc</a:t>
            </a:r>
            <a:r>
              <a:rPr lang="en-US" sz="2800" dirty="0"/>
              <a:t> </a:t>
            </a:r>
            <a:r>
              <a:rPr lang="en-US" sz="2800" dirty="0" err="1"/>
              <a:t>etc</a:t>
            </a:r>
            <a:r>
              <a:rPr lang="en-US" sz="2800" dirty="0"/>
              <a:t>)</a:t>
            </a:r>
          </a:p>
          <a:p>
            <a:pPr lvl="1"/>
            <a:r>
              <a:rPr lang="en-US" sz="2800" dirty="0"/>
              <a:t>AWS is a cloud provider sometimes thought of as “unfriendly” to Microsoft stack developers</a:t>
            </a:r>
          </a:p>
          <a:p>
            <a:pPr lvl="1"/>
            <a:r>
              <a:rPr lang="en-US" sz="2800" dirty="0"/>
              <a:t>With the release of .NET Core (a truly </a:t>
            </a:r>
            <a:r>
              <a:rPr lang="en-US" sz="2800" i="1" dirty="0"/>
              <a:t>cross-platform</a:t>
            </a:r>
            <a:r>
              <a:rPr lang="en-US" sz="2800" dirty="0"/>
              <a:t> framework), .NET has become a first-class citizen of the AWS platform (which is mostly Linux-based)</a:t>
            </a:r>
          </a:p>
          <a:p>
            <a:pPr lvl="1"/>
            <a:endParaRPr lang="en-US" sz="2800" dirty="0"/>
          </a:p>
        </p:txBody>
      </p:sp>
    </p:spTree>
    <p:extLst>
      <p:ext uri="{BB962C8B-B14F-4D97-AF65-F5344CB8AC3E}">
        <p14:creationId xmlns:p14="http://schemas.microsoft.com/office/powerpoint/2010/main" val="2679268428"/>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Function as a Service (</a:t>
            </a:r>
            <a:r>
              <a:rPr lang="en-US" dirty="0" err="1"/>
              <a:t>FaaS</a:t>
            </a:r>
            <a:r>
              <a:rPr lang="en-US" dirty="0"/>
              <a:t>)</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a:bodyPr>
          <a:lstStyle/>
          <a:p>
            <a:pPr lvl="1"/>
            <a:r>
              <a:rPr lang="en-US" sz="2800" dirty="0"/>
              <a:t>Allowing the executions small portions of code without having to manage infrastructure, such as virtual machines or server hardware.</a:t>
            </a:r>
          </a:p>
          <a:p>
            <a:pPr lvl="1"/>
            <a:r>
              <a:rPr lang="en-US" sz="2800" dirty="0"/>
              <a:t>Facilitates a microservice architecture.</a:t>
            </a:r>
          </a:p>
          <a:p>
            <a:pPr lvl="1"/>
            <a:r>
              <a:rPr lang="en-US" sz="2800" dirty="0"/>
              <a:t>Differs from “PaaS” (Platform as a service) due to the fact that code is executed on – demand rather than as a process that runs even when not being used.</a:t>
            </a:r>
          </a:p>
          <a:p>
            <a:pPr lvl="1"/>
            <a:r>
              <a:rPr lang="en-US" sz="2800" dirty="0"/>
              <a:t>Characteristics include scalability, cost effectiveness, runtime flexibility</a:t>
            </a:r>
          </a:p>
          <a:p>
            <a:pPr lvl="1"/>
            <a:endParaRPr lang="en-US" sz="2800" dirty="0"/>
          </a:p>
          <a:p>
            <a:pPr lvl="1"/>
            <a:endParaRPr lang="en-US" sz="2800" dirty="0"/>
          </a:p>
          <a:p>
            <a:pPr lvl="1"/>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2318886721"/>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D622-F271-4876-B49A-B6BB764E2FD6}"/>
              </a:ext>
            </a:extLst>
          </p:cNvPr>
          <p:cNvSpPr>
            <a:spLocks noGrp="1"/>
          </p:cNvSpPr>
          <p:nvPr>
            <p:ph type="title"/>
          </p:nvPr>
        </p:nvSpPr>
        <p:spPr/>
        <p:txBody>
          <a:bodyPr/>
          <a:lstStyle/>
          <a:p>
            <a:r>
              <a:rPr lang="en-US" dirty="0"/>
              <a:t>Function as a Service -2 (</a:t>
            </a:r>
            <a:r>
              <a:rPr lang="en-US" dirty="0" err="1"/>
              <a:t>FaaS</a:t>
            </a:r>
            <a:r>
              <a:rPr lang="en-US" dirty="0"/>
              <a:t>)</a:t>
            </a:r>
          </a:p>
        </p:txBody>
      </p:sp>
      <p:sp>
        <p:nvSpPr>
          <p:cNvPr id="3" name="Content Placeholder 2">
            <a:extLst>
              <a:ext uri="{FF2B5EF4-FFF2-40B4-BE49-F238E27FC236}">
                <a16:creationId xmlns:a16="http://schemas.microsoft.com/office/drawing/2014/main" id="{B8C78DAD-5AC3-42B1-BCE2-E489B7E4EF41}"/>
              </a:ext>
            </a:extLst>
          </p:cNvPr>
          <p:cNvSpPr>
            <a:spLocks noGrp="1"/>
          </p:cNvSpPr>
          <p:nvPr>
            <p:ph idx="1"/>
          </p:nvPr>
        </p:nvSpPr>
        <p:spPr/>
        <p:txBody>
          <a:bodyPr>
            <a:normAutofit/>
          </a:bodyPr>
          <a:lstStyle/>
          <a:p>
            <a:pPr lvl="1"/>
            <a:r>
              <a:rPr lang="en-US" sz="2800" dirty="0"/>
              <a:t>Azure – Azure Functions</a:t>
            </a:r>
          </a:p>
          <a:p>
            <a:pPr lvl="1"/>
            <a:r>
              <a:rPr lang="en-US" sz="2800" dirty="0"/>
              <a:t>GCP – Cloud Functions</a:t>
            </a:r>
          </a:p>
          <a:p>
            <a:pPr lvl="1"/>
            <a:r>
              <a:rPr lang="en-US" sz="2800" dirty="0"/>
              <a:t>IBM – </a:t>
            </a:r>
            <a:r>
              <a:rPr lang="en-US" sz="2800" dirty="0" err="1"/>
              <a:t>OpenWhisk</a:t>
            </a:r>
            <a:endParaRPr lang="en-US" sz="2800" dirty="0"/>
          </a:p>
          <a:p>
            <a:pPr lvl="1"/>
            <a:r>
              <a:rPr lang="en-US" sz="2800" dirty="0"/>
              <a:t>Oracle Cloud – </a:t>
            </a:r>
            <a:r>
              <a:rPr lang="en-US" sz="2800" dirty="0" err="1"/>
              <a:t>Fn</a:t>
            </a:r>
            <a:endParaRPr lang="en-US" sz="2800" dirty="0"/>
          </a:p>
          <a:p>
            <a:pPr lvl="1"/>
            <a:r>
              <a:rPr lang="en-US" sz="2800" dirty="0"/>
              <a:t>AWS - Lambda</a:t>
            </a:r>
          </a:p>
          <a:p>
            <a:pPr lvl="1"/>
            <a:endParaRPr lang="en-US" sz="2800" dirty="0"/>
          </a:p>
          <a:p>
            <a:pPr lvl="1"/>
            <a:endParaRPr lang="en-US" sz="2800" dirty="0"/>
          </a:p>
          <a:p>
            <a:pPr lvl="1"/>
            <a:endParaRPr lang="en-US" sz="2800" dirty="0"/>
          </a:p>
          <a:p>
            <a:pPr lvl="1"/>
            <a:endParaRPr lang="en-US" sz="2800" dirty="0"/>
          </a:p>
          <a:p>
            <a:pPr lvl="1"/>
            <a:endParaRPr lang="en-US" sz="2800" dirty="0"/>
          </a:p>
        </p:txBody>
      </p:sp>
      <p:pic>
        <p:nvPicPr>
          <p:cNvPr id="5" name="Graphic 4">
            <a:extLst>
              <a:ext uri="{FF2B5EF4-FFF2-40B4-BE49-F238E27FC236}">
                <a16:creationId xmlns:a16="http://schemas.microsoft.com/office/drawing/2014/main" id="{2DDDC3BF-891F-46F4-B66A-20A52F4E8B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022" y="4034427"/>
            <a:ext cx="1558978" cy="1558978"/>
          </a:xfrm>
          <a:prstGeom prst="rect">
            <a:avLst/>
          </a:prstGeom>
        </p:spPr>
      </p:pic>
    </p:spTree>
    <p:extLst>
      <p:ext uri="{BB962C8B-B14F-4D97-AF65-F5344CB8AC3E}">
        <p14:creationId xmlns:p14="http://schemas.microsoft.com/office/powerpoint/2010/main" val="2304999859"/>
      </p:ext>
    </p:extLst>
  </p:cSld>
  <p:clrMapOvr>
    <a:masterClrMapping/>
  </p:clrMapOvr>
  <mc:AlternateContent xmlns:mc="http://schemas.openxmlformats.org/markup-compatibility/2006" xmlns:p14="http://schemas.microsoft.com/office/powerpoint/2010/main">
    <mc:Choice Requires="p14">
      <p:transition spd="slow" p14:dur="2000" advTm="161793"/>
    </mc:Choice>
    <mc:Fallback xmlns="">
      <p:transition spd="slow" advTm="1617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0236-C835-4E00-8AAA-58BA2ECE4D1D}"/>
              </a:ext>
            </a:extLst>
          </p:cNvPr>
          <p:cNvSpPr>
            <a:spLocks noGrp="1"/>
          </p:cNvSpPr>
          <p:nvPr>
            <p:ph type="title"/>
          </p:nvPr>
        </p:nvSpPr>
        <p:spPr/>
        <p:txBody>
          <a:bodyPr/>
          <a:lstStyle/>
          <a:p>
            <a:r>
              <a:rPr lang="en-US" dirty="0"/>
              <a:t>Lambda Basics</a:t>
            </a:r>
          </a:p>
        </p:txBody>
      </p:sp>
      <p:sp>
        <p:nvSpPr>
          <p:cNvPr id="3" name="Content Placeholder 2">
            <a:extLst>
              <a:ext uri="{FF2B5EF4-FFF2-40B4-BE49-F238E27FC236}">
                <a16:creationId xmlns:a16="http://schemas.microsoft.com/office/drawing/2014/main" id="{EE181D19-65F9-4125-A3C8-4E719A78F593}"/>
              </a:ext>
            </a:extLst>
          </p:cNvPr>
          <p:cNvSpPr>
            <a:spLocks noGrp="1"/>
          </p:cNvSpPr>
          <p:nvPr>
            <p:ph idx="1"/>
          </p:nvPr>
        </p:nvSpPr>
        <p:spPr>
          <a:xfrm>
            <a:off x="1097280" y="1845734"/>
            <a:ext cx="10058400" cy="4023360"/>
          </a:xfrm>
        </p:spPr>
        <p:txBody>
          <a:bodyPr>
            <a:normAutofit lnSpcReduction="10000"/>
          </a:bodyPr>
          <a:lstStyle/>
          <a:p>
            <a:pPr lvl="1"/>
            <a:r>
              <a:rPr lang="en-US" sz="3200" dirty="0"/>
              <a:t>Launched April 9, 2015</a:t>
            </a:r>
          </a:p>
          <a:p>
            <a:pPr lvl="1"/>
            <a:r>
              <a:rPr lang="en-US" sz="3200" dirty="0"/>
              <a:t>Supports NodeJS, Python, Ruby, Java, Go, .NET Core (C#/PowerShell) – or “custom runtime”</a:t>
            </a:r>
          </a:p>
          <a:p>
            <a:pPr lvl="1"/>
            <a:r>
              <a:rPr lang="en-US" sz="3200" dirty="0"/>
              <a:t>Can serve as the target for many other AWS services</a:t>
            </a:r>
          </a:p>
          <a:p>
            <a:pPr lvl="1"/>
            <a:r>
              <a:rPr lang="en-US" sz="3200" dirty="0"/>
              <a:t>Each instance can serve one request at a time</a:t>
            </a:r>
          </a:p>
          <a:p>
            <a:pPr lvl="1"/>
            <a:r>
              <a:rPr lang="en-US" sz="3200" dirty="0"/>
              <a:t>Instances live for a minimum of 5 minutes</a:t>
            </a:r>
          </a:p>
          <a:p>
            <a:pPr lvl="1"/>
            <a:r>
              <a:rPr lang="en-US" sz="3200" dirty="0"/>
              <a:t>Maximum execution time of 15 minutes</a:t>
            </a:r>
          </a:p>
          <a:p>
            <a:pPr lvl="1"/>
            <a:r>
              <a:rPr lang="en-US" sz="3200" dirty="0"/>
              <a:t>Can live inside or outside of a VPC as needed</a:t>
            </a:r>
          </a:p>
          <a:p>
            <a:pPr lvl="1"/>
            <a:endParaRPr lang="en-US" sz="3200" dirty="0"/>
          </a:p>
        </p:txBody>
      </p:sp>
    </p:spTree>
    <p:extLst>
      <p:ext uri="{BB962C8B-B14F-4D97-AF65-F5344CB8AC3E}">
        <p14:creationId xmlns:p14="http://schemas.microsoft.com/office/powerpoint/2010/main" val="2382766976"/>
      </p:ext>
    </p:extLst>
  </p:cSld>
  <p:clrMapOvr>
    <a:masterClrMapping/>
  </p:clrMapOvr>
  <mc:AlternateContent xmlns:mc="http://schemas.openxmlformats.org/markup-compatibility/2006" xmlns:p14="http://schemas.microsoft.com/office/powerpoint/2010/main">
    <mc:Choice Requires="p14">
      <p:transition spd="slow" p14:dur="2000" advTm="1571"/>
    </mc:Choice>
    <mc:Fallback xmlns="">
      <p:transition spd="slow" advTm="1571"/>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20320</TotalTime>
  <Words>1829</Words>
  <Application>Microsoft Office PowerPoint</Application>
  <PresentationFormat>Widescreen</PresentationFormat>
  <Paragraphs>292</Paragraphs>
  <Slides>31</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Retrospect</vt:lpstr>
      <vt:lpstr>Deploy Your .NET Core Web API on as a Serverless Application on AWS</vt:lpstr>
      <vt:lpstr>PowerPoint Presentation</vt:lpstr>
      <vt:lpstr>Agenda</vt:lpstr>
      <vt:lpstr>Disclaimer</vt:lpstr>
      <vt:lpstr>Introduction (Me)</vt:lpstr>
      <vt:lpstr>Introduction (AWS)</vt:lpstr>
      <vt:lpstr>Function as a Service (FaaS)</vt:lpstr>
      <vt:lpstr>Function as a Service -2 (FaaS)</vt:lpstr>
      <vt:lpstr>Lambda Basics</vt:lpstr>
      <vt:lpstr>Serverless</vt:lpstr>
      <vt:lpstr>Serverless</vt:lpstr>
      <vt:lpstr>Benefits of Serverless</vt:lpstr>
      <vt:lpstr>Drawbacks of Serverless</vt:lpstr>
      <vt:lpstr>AWS Lamdba Serverless Web Application</vt:lpstr>
      <vt:lpstr>Serverless Frameworks for AWS</vt:lpstr>
      <vt:lpstr>Running .NET Core on AWS</vt:lpstr>
      <vt:lpstr>Those Three Little Words</vt:lpstr>
      <vt:lpstr>What we are Going to Do</vt:lpstr>
      <vt:lpstr>Our Web API Before</vt:lpstr>
      <vt:lpstr>Our Web API After</vt:lpstr>
      <vt:lpstr>Demo 0: Create New Web API</vt:lpstr>
      <vt:lpstr>Demo 1: Existing Web API</vt:lpstr>
      <vt:lpstr>Demo 2: Augment API for Serverless</vt:lpstr>
      <vt:lpstr>How to Turn API into Serverless API</vt:lpstr>
      <vt:lpstr>How to Turn API into Serverless API (2)</vt:lpstr>
      <vt:lpstr>Demo 3: Deploy (the Easy Way)</vt:lpstr>
      <vt:lpstr>Demo 4: Deploy (the Right Way)</vt:lpstr>
      <vt:lpstr>Demo 5: Scaling In Action</vt:lpstr>
      <vt:lpstr>Scaling</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Bossie</dc:creator>
  <cp:lastModifiedBy>Craig Bossie</cp:lastModifiedBy>
  <cp:revision>189</cp:revision>
  <dcterms:created xsi:type="dcterms:W3CDTF">2018-03-06T01:57:50Z</dcterms:created>
  <dcterms:modified xsi:type="dcterms:W3CDTF">2019-11-23T02:41:57Z</dcterms:modified>
</cp:coreProperties>
</file>