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3.png" ContentType="image/png"/>
  <Override PartName="/ppt/media/image28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&lt;cabecera&gt;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C5AA18-A9AD-4BCA-A342-66FD3692486D}" type="slidenum"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 minutos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3C588D-26EF-41D8-837C-123BD0220C7A}" type="slidenum">
              <a:rPr b="0" lang="es-MX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 minutos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98A83D-9EA8-4AD8-B30E-8CDC381B088A}" type="slidenum">
              <a:rPr b="0" lang="es-MX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 minutos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E65748-D07E-4175-9210-422AE4BCD985}" type="slidenum">
              <a:rPr b="0" lang="es-MX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O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CO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texto del patrón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371600" y="5157720"/>
            <a:ext cx="6400440" cy="107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Módulo Big Data – Científico de datos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David Espinosa Barrada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@cedesistemas.edu.co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743200" y="1772640"/>
            <a:ext cx="64004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MX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Diplomado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950400"/>
            <a:ext cx="867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Modelos RFM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45520" y="1728000"/>
            <a:ext cx="832248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Se basa en el principio de Pareto el cual dice que el 20% de los clientes de una compañía generan el 80% del total de ingresos de la compañía.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45520" y="2556000"/>
            <a:ext cx="4248000" cy="40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El análisis del modelo se basa en tres variables fundamentales: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Recencia: Tiempo última compra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Frecuencia: Compras por periodo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Valor de compra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600000" y="2556000"/>
            <a:ext cx="5400000" cy="334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950400"/>
            <a:ext cx="867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Modelo de Arboles de Clasificación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701520" y="2040840"/>
            <a:ext cx="51544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Útiles para el análisis inicial de una BD. Normalmente son utilizados para tomar decisiones  por medio de una predicción de una variable.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665520" y="3708000"/>
            <a:ext cx="515448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Identifica grupos específicos </a:t>
            </a: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segmentandolos</a:t>
            </a: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, luego de extraer estos grupos se </a:t>
            </a: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estratifica</a:t>
            </a: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 y categoriza cada uno de los grupos, finalmente el modelo crea reglas para </a:t>
            </a: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predecir</a:t>
            </a: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 eventos futuros. 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44000" y="2449440"/>
            <a:ext cx="333360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223640" y="2709000"/>
            <a:ext cx="64083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MX" sz="5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Gracias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31320" y="6150600"/>
            <a:ext cx="8995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http://searchdatacenter.techtarget.com/es/definicion/Big-data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-54000" y="2925000"/>
            <a:ext cx="8964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MX" sz="4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¿Segmentación de datos?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79640" y="1065600"/>
            <a:ext cx="867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¿Qué es la segmentación de datos?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23640" y="2853000"/>
            <a:ext cx="432000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Es un concepto que se empezó a implementar  desde el mercadeo. Es la clasificación de los usuarios de una marca en varios grupos que reúnen perfiles similares.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n 1" descr=""/>
          <p:cNvPicPr/>
          <p:nvPr/>
        </p:nvPicPr>
        <p:blipFill>
          <a:blip r:embed="rId1"/>
          <a:stretch/>
        </p:blipFill>
        <p:spPr>
          <a:xfrm>
            <a:off x="6953400" y="3794400"/>
            <a:ext cx="1722600" cy="172260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7038360" y="3441240"/>
            <a:ext cx="1710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Segmento 2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Imagen 2" descr=""/>
          <p:cNvPicPr/>
          <p:nvPr/>
        </p:nvPicPr>
        <p:blipFill>
          <a:blip r:embed="rId2"/>
          <a:stretch/>
        </p:blipFill>
        <p:spPr>
          <a:xfrm>
            <a:off x="5155560" y="2237040"/>
            <a:ext cx="1882440" cy="188244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5357520" y="1853640"/>
            <a:ext cx="1710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Segmento 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-31320" y="6150600"/>
            <a:ext cx="8995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http://searchdatacenter.techtarget.com/es/definicion/Big-data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Imagen 1" descr=""/>
          <p:cNvPicPr/>
          <p:nvPr/>
        </p:nvPicPr>
        <p:blipFill>
          <a:blip r:embed="rId1"/>
          <a:stretch/>
        </p:blipFill>
        <p:spPr>
          <a:xfrm>
            <a:off x="1436760" y="2282760"/>
            <a:ext cx="2099520" cy="2099520"/>
          </a:xfrm>
          <a:prstGeom prst="rect">
            <a:avLst/>
          </a:prstGeom>
          <a:ln>
            <a:noFill/>
          </a:ln>
        </p:spPr>
      </p:pic>
      <p:pic>
        <p:nvPicPr>
          <p:cNvPr id="125" name="Imagen 2" descr=""/>
          <p:cNvPicPr/>
          <p:nvPr/>
        </p:nvPicPr>
        <p:blipFill>
          <a:blip r:embed="rId2"/>
          <a:stretch/>
        </p:blipFill>
        <p:spPr>
          <a:xfrm>
            <a:off x="5711400" y="2130840"/>
            <a:ext cx="1997640" cy="1997640"/>
          </a:xfrm>
          <a:prstGeom prst="rect">
            <a:avLst/>
          </a:prstGeom>
          <a:ln>
            <a:noFill/>
          </a:ln>
        </p:spPr>
      </p:pic>
      <p:pic>
        <p:nvPicPr>
          <p:cNvPr id="126" name="Imagen 4" descr=""/>
          <p:cNvPicPr/>
          <p:nvPr/>
        </p:nvPicPr>
        <p:blipFill>
          <a:blip r:embed="rId3"/>
          <a:stretch/>
        </p:blipFill>
        <p:spPr>
          <a:xfrm>
            <a:off x="3941280" y="2649960"/>
            <a:ext cx="1365120" cy="13651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0480" y="1347480"/>
            <a:ext cx="867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Un mundo sin segmentación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Imagen 6" descr=""/>
          <p:cNvPicPr/>
          <p:nvPr/>
        </p:nvPicPr>
        <p:blipFill>
          <a:blip r:embed="rId4"/>
          <a:stretch/>
        </p:blipFill>
        <p:spPr>
          <a:xfrm>
            <a:off x="1841760" y="4630320"/>
            <a:ext cx="1289880" cy="1289880"/>
          </a:xfrm>
          <a:prstGeom prst="rect">
            <a:avLst/>
          </a:prstGeom>
          <a:ln>
            <a:noFill/>
          </a:ln>
        </p:spPr>
      </p:pic>
      <p:pic>
        <p:nvPicPr>
          <p:cNvPr id="129" name="Imagen 9" descr=""/>
          <p:cNvPicPr/>
          <p:nvPr/>
        </p:nvPicPr>
        <p:blipFill>
          <a:blip r:embed="rId5"/>
          <a:stretch/>
        </p:blipFill>
        <p:spPr>
          <a:xfrm>
            <a:off x="6065280" y="4587480"/>
            <a:ext cx="1289880" cy="12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-31320" y="6150600"/>
            <a:ext cx="8995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http://searchdatacenter.techtarget.com/es/definicion/Big-data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n 1" descr=""/>
          <p:cNvPicPr/>
          <p:nvPr/>
        </p:nvPicPr>
        <p:blipFill>
          <a:blip r:embed="rId1"/>
          <a:stretch/>
        </p:blipFill>
        <p:spPr>
          <a:xfrm>
            <a:off x="1436760" y="2282760"/>
            <a:ext cx="2099520" cy="2099520"/>
          </a:xfrm>
          <a:prstGeom prst="rect">
            <a:avLst/>
          </a:prstGeom>
          <a:ln>
            <a:noFill/>
          </a:ln>
        </p:spPr>
      </p:pic>
      <p:pic>
        <p:nvPicPr>
          <p:cNvPr id="132" name="Imagen 2" descr=""/>
          <p:cNvPicPr/>
          <p:nvPr/>
        </p:nvPicPr>
        <p:blipFill>
          <a:blip r:embed="rId2"/>
          <a:stretch/>
        </p:blipFill>
        <p:spPr>
          <a:xfrm>
            <a:off x="5711400" y="2130840"/>
            <a:ext cx="1997640" cy="199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60480" y="1347480"/>
            <a:ext cx="867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Un mundo con segmentación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n 9" descr=""/>
          <p:cNvPicPr/>
          <p:nvPr/>
        </p:nvPicPr>
        <p:blipFill>
          <a:blip r:embed="rId3"/>
          <a:stretch/>
        </p:blipFill>
        <p:spPr>
          <a:xfrm>
            <a:off x="6065280" y="4587480"/>
            <a:ext cx="1289880" cy="1289880"/>
          </a:xfrm>
          <a:prstGeom prst="rect">
            <a:avLst/>
          </a:prstGeom>
          <a:ln>
            <a:noFill/>
          </a:ln>
        </p:spPr>
      </p:pic>
      <p:pic>
        <p:nvPicPr>
          <p:cNvPr id="135" name="Imagen 3" descr=""/>
          <p:cNvPicPr/>
          <p:nvPr/>
        </p:nvPicPr>
        <p:blipFill>
          <a:blip r:embed="rId4"/>
          <a:stretch/>
        </p:blipFill>
        <p:spPr>
          <a:xfrm>
            <a:off x="2196000" y="4587480"/>
            <a:ext cx="1291680" cy="1291680"/>
          </a:xfrm>
          <a:prstGeom prst="rect">
            <a:avLst/>
          </a:prstGeom>
          <a:ln>
            <a:noFill/>
          </a:ln>
        </p:spPr>
      </p:pic>
      <p:pic>
        <p:nvPicPr>
          <p:cNvPr id="136" name="Imagen 7" descr=""/>
          <p:cNvPicPr/>
          <p:nvPr/>
        </p:nvPicPr>
        <p:blipFill>
          <a:blip r:embed="rId5"/>
          <a:stretch/>
        </p:blipFill>
        <p:spPr>
          <a:xfrm>
            <a:off x="3787560" y="2541960"/>
            <a:ext cx="1660320" cy="158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950400"/>
            <a:ext cx="8676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Técnicas de segmentación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n 1" descr=""/>
          <p:cNvPicPr/>
          <p:nvPr/>
        </p:nvPicPr>
        <p:blipFill>
          <a:blip r:embed="rId1"/>
          <a:stretch/>
        </p:blipFill>
        <p:spPr>
          <a:xfrm>
            <a:off x="4228920" y="4835520"/>
            <a:ext cx="946800" cy="94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5389560" y="4835520"/>
            <a:ext cx="36464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Pueden ser utilizados para predecir futuro comportamientos  a través de otras variables.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636000" y="5858280"/>
            <a:ext cx="24922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Técnicas predictivas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Imagen 2" descr=""/>
          <p:cNvPicPr/>
          <p:nvPr/>
        </p:nvPicPr>
        <p:blipFill>
          <a:blip r:embed="rId2"/>
          <a:stretch/>
        </p:blipFill>
        <p:spPr>
          <a:xfrm>
            <a:off x="92160" y="1941120"/>
            <a:ext cx="1166040" cy="11660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92160" y="3247200"/>
            <a:ext cx="15836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Técnicas descriptivas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463760" y="1850040"/>
            <a:ext cx="37119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Analizan las características de los individuos, según la información del pasado.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Imagen 3" descr=""/>
          <p:cNvPicPr/>
          <p:nvPr/>
        </p:nvPicPr>
        <p:blipFill>
          <a:blip r:embed="rId3"/>
          <a:stretch/>
        </p:blipFill>
        <p:spPr>
          <a:xfrm>
            <a:off x="2299320" y="3050640"/>
            <a:ext cx="1323000" cy="1323000"/>
          </a:xfrm>
          <a:prstGeom prst="rect">
            <a:avLst/>
          </a:prstGeom>
          <a:ln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1835640" y="4336920"/>
            <a:ext cx="22222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Técnicas semidescriptivas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107960" y="3150720"/>
            <a:ext cx="3848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 permite saber si algo va ocurrir dependiendo de las características de una persona.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79640" y="1065600"/>
            <a:ext cx="8676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Aplicaciones dentro de la empresa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23640" y="2154240"/>
            <a:ext cx="172800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Comunicación asertiva a los clientes.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041480" y="3673800"/>
            <a:ext cx="28980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Clasificación de productos según grupo de usuarios.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788000" y="4581000"/>
            <a:ext cx="28080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Mayor porcentaje de re compra de productos.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658040" y="2266920"/>
            <a:ext cx="272196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Incremento de ventas en los productos de una marca.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835640" y="3069000"/>
            <a:ext cx="60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Modelos de segmentación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n 3" descr=""/>
          <p:cNvPicPr/>
          <p:nvPr/>
        </p:nvPicPr>
        <p:blipFill>
          <a:blip r:embed="rId1"/>
          <a:stretch/>
        </p:blipFill>
        <p:spPr>
          <a:xfrm>
            <a:off x="395640" y="2493000"/>
            <a:ext cx="4660560" cy="141408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0" y="950400"/>
            <a:ext cx="8676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Modelos de Cluster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5640" y="4365000"/>
            <a:ext cx="450648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Divide a los individuos de una población por </a:t>
            </a: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clases, </a:t>
            </a: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cada clase es un conjunto de individuos que tienen perfiles similares.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580000" y="2160720"/>
            <a:ext cx="309636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Métodos de clusterización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K-Medias (predictivo)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777777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Ascendente Jerárquica (ATH)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000" spc="-1" strike="noStrike">
                <a:solidFill>
                  <a:srgbClr val="777777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Mezclas Gaussianas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Application>LibreOffice/5.2.4.2$Windows_x86 LibreOffice_project/3d5603e1122f0f102b62521720ab13a38a4e0eb0</Application>
  <Words>221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2017-05-24T00:03:54Z</dcterms:created>
  <dc:creator>M LV</dc:creator>
  <dc:description/>
  <dc:language>es-MX</dc:language>
  <cp:lastModifiedBy/>
  <dcterms:modified xsi:type="dcterms:W3CDTF">2019-02-27T14:33:51Z</dcterms:modified>
  <cp:revision>142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