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5" r:id="rId3"/>
    <p:sldId id="367" r:id="rId4"/>
    <p:sldId id="365" r:id="rId5"/>
    <p:sldId id="366" r:id="rId6"/>
    <p:sldId id="368" r:id="rId7"/>
    <p:sldId id="374" r:id="rId8"/>
    <p:sldId id="375" r:id="rId9"/>
    <p:sldId id="371" r:id="rId10"/>
    <p:sldId id="373" r:id="rId11"/>
    <p:sldId id="310" r:id="rId12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56" d="100"/>
          <a:sy n="56" d="100"/>
        </p:scale>
        <p:origin x="8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08EAD2-EEDC-4FA6-9CF8-CAF5BB6D0769}" type="datetimeFigureOut">
              <a:rPr lang="es-CO"/>
              <a:pPr>
                <a:defRPr/>
              </a:pPr>
              <a:t>3/03/2019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AD1609-59D4-4BDF-90E1-BC1DC26C7C9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549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C441489-76F9-4C2C-AB28-873E47F12310}" type="datetimeFigureOut">
              <a:rPr lang="es-CO"/>
              <a:pPr>
                <a:defRPr/>
              </a:pPr>
              <a:t>3/03/2019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BA388B-D533-4216-A22E-C23A0162F06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101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2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0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3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3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4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5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5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5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6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5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7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8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0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9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CO" dirty="0"/>
              <a:t>30 minutos</a:t>
            </a:r>
          </a:p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AC2AC5-2E62-4E29-A622-DB4AE6AC10FA}" type="slidenum">
              <a:rPr lang="es-CO">
                <a:solidFill>
                  <a:prstClr val="black"/>
                </a:solidFill>
              </a:rPr>
              <a:pPr/>
              <a:t>10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2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0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88840"/>
            <a:ext cx="8229600" cy="432048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5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95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570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858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35AF131-17F9-45F4-A3FB-F5C14B824A49}" type="datetimeFigureOut">
              <a:rPr lang="es-ES"/>
              <a:pPr>
                <a:defRPr/>
              </a:pPr>
              <a:t>03/03/2019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5D3A77-D389-462E-8E79-D731950D52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7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2523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6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24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48072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39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0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95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3751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86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495049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88843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63688" y="551723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E58B57-54C9-45F7-B3D0-C85B96C44CB1}" type="datetimeFigureOut">
              <a:rPr lang="es-ES"/>
              <a:pPr>
                <a:defRPr/>
              </a:pPr>
              <a:t>03/03/2019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9C6C003-DE2F-42EB-A950-089FFAFEC4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7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8" r:id="rId9"/>
    <p:sldLayoutId id="2147483724" r:id="rId10"/>
    <p:sldLayoutId id="2147483725" r:id="rId11"/>
    <p:sldLayoutId id="2147483729" r:id="rId12"/>
    <p:sldLayoutId id="2147483730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371600" y="5157788"/>
            <a:ext cx="6400800" cy="10795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 smtClean="0">
                <a:latin typeface="Raleway" panose="020B0604020202020204" charset="0"/>
              </a:rPr>
              <a:t>Módulo Big Data – Científico de datos</a:t>
            </a:r>
            <a:endParaRPr lang="es-CO" dirty="0">
              <a:latin typeface="Raleway" panose="020B060402020202020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CO" dirty="0" smtClean="0">
                <a:latin typeface="Raleway" panose="020B0604020202020204" charset="0"/>
              </a:rPr>
              <a:t>David Espinosa Barrada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CO" dirty="0" smtClean="0">
                <a:latin typeface="Raleway" panose="020B0604020202020204" charset="0"/>
              </a:rPr>
              <a:t>David.espinosa@cedesistemas.edu.co</a:t>
            </a:r>
            <a:endParaRPr lang="es-CO" dirty="0">
              <a:latin typeface="Raleway" panose="020B0604020202020204" charset="0"/>
            </a:endParaRPr>
          </a:p>
        </p:txBody>
      </p:sp>
      <p:sp>
        <p:nvSpPr>
          <p:cNvPr id="9219" name="2 Subtítulo"/>
          <p:cNvSpPr txBox="1">
            <a:spLocks/>
          </p:cNvSpPr>
          <p:nvPr/>
        </p:nvSpPr>
        <p:spPr bwMode="auto">
          <a:xfrm>
            <a:off x="2743200" y="1772618"/>
            <a:ext cx="6400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sz="2000" b="1" dirty="0" smtClean="0">
                <a:solidFill>
                  <a:schemeClr val="bg1"/>
                </a:solidFill>
                <a:latin typeface="Raleway" panose="020B0604020202020204" charset="0"/>
              </a:rPr>
              <a:t>Diplomado</a:t>
            </a:r>
            <a:endParaRPr lang="es-CO" sz="20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41721" y="1119695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Modelo | </a:t>
            </a:r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K - Medias</a:t>
            </a:r>
            <a:endParaRPr lang="es-CO" sz="2800" dirty="0">
              <a:solidFill>
                <a:prstClr val="black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1721" y="1916832"/>
            <a:ext cx="804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 un modelo de agrupamiento que busca en el conjunto de datos u observaciones grupos con características similares.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Las observaciones tienen que ser similares dentro del mismo grupo pero diferentes con respecto a la de los otros grupos.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3" y="3394160"/>
            <a:ext cx="5438391" cy="27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"/>
          <p:cNvSpPr txBox="1">
            <a:spLocks/>
          </p:cNvSpPr>
          <p:nvPr/>
        </p:nvSpPr>
        <p:spPr>
          <a:xfrm>
            <a:off x="1223628" y="2708920"/>
            <a:ext cx="6408712" cy="8640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s-CO"/>
            </a:defPPr>
            <a:lvl1pPr marL="0" indent="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1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60402020202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s-CO" sz="5800" dirty="0" smtClean="0"/>
              <a:t>Manos a la obra </a:t>
            </a:r>
            <a:endParaRPr lang="es-CO" sz="5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131840" y="359344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rgbClr val="777777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Ejercicio practico en R </a:t>
            </a:r>
            <a:endParaRPr lang="es-CO" sz="2000" dirty="0">
              <a:solidFill>
                <a:srgbClr val="777777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-53875" y="2924944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Aprendizaje supervisado y no supervisado</a:t>
            </a:r>
            <a:endParaRPr lang="es-CO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259632" y="3068960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“Aprendizaje automático”</a:t>
            </a:r>
            <a:endParaRPr lang="es-CO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16" y="1763678"/>
            <a:ext cx="720838" cy="72083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16" y="2636912"/>
            <a:ext cx="720838" cy="7208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90" y="2015787"/>
            <a:ext cx="491689" cy="49168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1000956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222222"/>
                </a:solidFill>
                <a:latin typeface="arial" panose="020B0604020202020204" pitchFamily="34" charset="0"/>
              </a:rPr>
              <a:t>Aprendizaje </a:t>
            </a:r>
            <a:r>
              <a:rPr lang="es-CO" sz="3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supervisados</a:t>
            </a:r>
            <a:endParaRPr lang="es-CO" sz="3600" dirty="0">
              <a:solidFill>
                <a:prstClr val="black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08113" y="1872941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Mujer</a:t>
            </a:r>
            <a:endParaRPr lang="es-CO" sz="2800" dirty="0">
              <a:solidFill>
                <a:prstClr val="black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87" y="2902145"/>
            <a:ext cx="491689" cy="491689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708113" y="2834530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Hombre</a:t>
            </a:r>
            <a:endParaRPr lang="es-CO" sz="2800" dirty="0">
              <a:solidFill>
                <a:prstClr val="black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17" y="3582155"/>
            <a:ext cx="753082" cy="75308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88" y="3777393"/>
            <a:ext cx="491689" cy="49168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754731" y="3777789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Hombre</a:t>
            </a:r>
            <a:endParaRPr lang="es-CO" sz="2800" dirty="0">
              <a:solidFill>
                <a:prstClr val="black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8" y="4465975"/>
            <a:ext cx="737981" cy="73798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8" y="5373216"/>
            <a:ext cx="803453" cy="80345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29" y="5729161"/>
            <a:ext cx="491689" cy="491689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708113" y="5513332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¿?????</a:t>
            </a:r>
            <a:endParaRPr lang="es-CO" sz="2800" dirty="0">
              <a:solidFill>
                <a:prstClr val="black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90" y="4752579"/>
            <a:ext cx="491689" cy="491689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4765132" y="4721048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Mujer</a:t>
            </a:r>
            <a:endParaRPr lang="es-CO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49" y="2015787"/>
            <a:ext cx="491689" cy="49168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41721" y="1119695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222222"/>
                </a:solidFill>
                <a:latin typeface="arial" panose="020B0604020202020204" pitchFamily="34" charset="0"/>
              </a:rPr>
              <a:t>Aprendizaje </a:t>
            </a:r>
            <a:r>
              <a:rPr lang="es-CO" sz="3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supervisados</a:t>
            </a:r>
            <a:endParaRPr lang="es-CO" sz="3600" dirty="0">
              <a:solidFill>
                <a:prstClr val="black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913020" y="1988840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7</a:t>
            </a:r>
            <a:endParaRPr lang="es-CO" sz="2800" dirty="0">
              <a:solidFill>
                <a:prstClr val="black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46" y="2902145"/>
            <a:ext cx="491689" cy="491689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4962136" y="2905780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9</a:t>
            </a:r>
            <a:endParaRPr lang="es-CO" sz="2800" dirty="0">
              <a:solidFill>
                <a:prstClr val="black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47" y="3777393"/>
            <a:ext cx="491689" cy="49168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985028" y="3777789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11</a:t>
            </a:r>
            <a:endParaRPr lang="es-CO" sz="2800" dirty="0">
              <a:solidFill>
                <a:prstClr val="black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88" y="5729161"/>
            <a:ext cx="491689" cy="491689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5125172" y="5513332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¿?????</a:t>
            </a:r>
            <a:endParaRPr lang="es-CO" sz="2800" dirty="0">
              <a:solidFill>
                <a:prstClr val="black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49" y="4752579"/>
            <a:ext cx="491689" cy="491689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5034144" y="4721048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13</a:t>
            </a:r>
            <a:endParaRPr lang="es-CO" sz="2800" dirty="0">
              <a:solidFill>
                <a:prstClr val="black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94755" y="1984256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endParaRPr lang="es-CO" sz="2800" dirty="0">
              <a:solidFill>
                <a:prstClr val="black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394755" y="2945845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>
                <a:solidFill>
                  <a:prstClr val="black"/>
                </a:solidFill>
              </a:rPr>
              <a:t>4</a:t>
            </a:r>
            <a:endParaRPr lang="es-CO" sz="2800" dirty="0">
              <a:solidFill>
                <a:prstClr val="black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441373" y="3889104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endParaRPr lang="es-CO" sz="2800" dirty="0">
              <a:solidFill>
                <a:prstClr val="black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441856" y="5624647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7</a:t>
            </a:r>
            <a:endParaRPr lang="es-CO" sz="2800" dirty="0">
              <a:solidFill>
                <a:prstClr val="black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451774" y="4832363"/>
            <a:ext cx="167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6</a:t>
            </a:r>
            <a:endParaRPr lang="es-CO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41721" y="1119695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222222"/>
                </a:solidFill>
                <a:latin typeface="arial" panose="020B0604020202020204" pitchFamily="34" charset="0"/>
              </a:rPr>
              <a:t>Aprendizaje </a:t>
            </a:r>
            <a:r>
              <a:rPr lang="es-CO" sz="3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supervisados</a:t>
            </a:r>
            <a:endParaRPr lang="es-CO" sz="3600" dirty="0">
              <a:solidFill>
                <a:prstClr val="black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2420888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Son los modelos que se basan en hacer predicciones a futuro con base al comportamiento de los datos históricos. El aprendizaje supervisado busca patrones en los datos con el fin de predecir los futuros valores.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Una vez se determinan los patrones se llama </a:t>
            </a:r>
            <a:r>
              <a:rPr lang="es-MX" b="1" dirty="0" smtClean="0"/>
              <a:t>“Aprendizaje”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64308"/>
            <a:ext cx="321297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41721" y="1119695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Modelo | </a:t>
            </a:r>
            <a:r>
              <a:rPr lang="es-CO" sz="3600" dirty="0" smtClean="0">
                <a:solidFill>
                  <a:srgbClr val="222222"/>
                </a:solidFill>
                <a:latin typeface="arial" panose="020B0604020202020204" pitchFamily="34" charset="0"/>
              </a:rPr>
              <a:t>Arboles de decisión</a:t>
            </a:r>
            <a:endParaRPr lang="es-CO" sz="3600" dirty="0">
              <a:solidFill>
                <a:prstClr val="black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47501" y="2852936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Buscan una variable dependiente, pueden ser cuantitativa o cualitativa. Si la variable dependiente es cuantitativa se utiliza una regresión, sin embargo, si la variable es cualitativa se utiliza un árbol de decisión.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34" y="2039409"/>
            <a:ext cx="4139175" cy="31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41721" y="1119695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Modelo | </a:t>
            </a:r>
            <a:r>
              <a:rPr lang="es-CO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Regresión lineal simple y múltiple</a:t>
            </a:r>
            <a:endParaRPr lang="es-CO" sz="2800" dirty="0">
              <a:solidFill>
                <a:prstClr val="black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1721" y="2780928"/>
            <a:ext cx="392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Se basa en el histórico de la misma variable o de otra variable para poder predecir el futuro valor de una variable.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382313"/>
            <a:ext cx="4311869" cy="32199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4772" y="4149080"/>
            <a:ext cx="3926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Para poder saber si una variable puede predecir a la otra es importante tener en cuenta la correlación entre ambas variables.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80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41721" y="1119695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222222"/>
                </a:solidFill>
                <a:latin typeface="arial" panose="020B0604020202020204" pitchFamily="34" charset="0"/>
              </a:rPr>
              <a:t>Aprendizaje </a:t>
            </a:r>
            <a:r>
              <a:rPr lang="es-CO" sz="3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no supervisados</a:t>
            </a:r>
            <a:endParaRPr lang="es-CO" sz="3600" dirty="0">
              <a:solidFill>
                <a:prstClr val="black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95536" y="2564904"/>
            <a:ext cx="392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Produce conocimiento netamente de los datos de entrada, sin la necesidad de mostrarle cuales van a ser el resultado que deseo obtener. Los modelos lo que hacen es clasificar.</a:t>
            </a:r>
          </a:p>
          <a:p>
            <a:pPr algn="just"/>
            <a:endParaRPr lang="es-MX" b="1" dirty="0"/>
          </a:p>
          <a:p>
            <a:pPr algn="just"/>
            <a:r>
              <a:rPr lang="es-MX" b="1" dirty="0" smtClean="0"/>
              <a:t>“</a:t>
            </a:r>
            <a:r>
              <a:rPr lang="es-MX" b="1" dirty="0" err="1" smtClean="0"/>
              <a:t>Clusterización</a:t>
            </a:r>
            <a:r>
              <a:rPr lang="es-MX" b="1" dirty="0" smtClean="0"/>
              <a:t>”</a:t>
            </a:r>
            <a:endParaRPr lang="en-U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resentaciones_facilitadores_v1_2013" id="{C4BB46EA-27F2-40A6-B67D-669DAA877FC8}" vid="{890771DD-E35B-4A2D-9078-8DFA0863A19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302</Words>
  <Application>Microsoft Office PowerPoint</Application>
  <PresentationFormat>Presentación en pantalla (4:3)</PresentationFormat>
  <Paragraphs>60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Raleway</vt:lpstr>
      <vt:lpstr>Verdana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 LV</dc:creator>
  <cp:lastModifiedBy>USUARIO</cp:lastModifiedBy>
  <cp:revision>154</cp:revision>
  <dcterms:created xsi:type="dcterms:W3CDTF">2017-05-24T00:03:54Z</dcterms:created>
  <dcterms:modified xsi:type="dcterms:W3CDTF">2019-03-04T05:42:32Z</dcterms:modified>
</cp:coreProperties>
</file>