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7"/>
  </p:notesMasterIdLst>
  <p:handoutMasterIdLst>
    <p:handoutMasterId r:id="rId38"/>
  </p:handoutMasterIdLst>
  <p:sldIdLst>
    <p:sldId id="256" r:id="rId2"/>
    <p:sldId id="327" r:id="rId3"/>
    <p:sldId id="328" r:id="rId4"/>
    <p:sldId id="348" r:id="rId5"/>
    <p:sldId id="350" r:id="rId6"/>
    <p:sldId id="323" r:id="rId7"/>
    <p:sldId id="353" r:id="rId8"/>
    <p:sldId id="257" r:id="rId9"/>
    <p:sldId id="351" r:id="rId10"/>
    <p:sldId id="274" r:id="rId11"/>
    <p:sldId id="301" r:id="rId12"/>
    <p:sldId id="322" r:id="rId13"/>
    <p:sldId id="319" r:id="rId14"/>
    <p:sldId id="354" r:id="rId15"/>
    <p:sldId id="306" r:id="rId16"/>
    <p:sldId id="307" r:id="rId17"/>
    <p:sldId id="355" r:id="rId18"/>
    <p:sldId id="309" r:id="rId19"/>
    <p:sldId id="288" r:id="rId20"/>
    <p:sldId id="321" r:id="rId21"/>
    <p:sldId id="312" r:id="rId22"/>
    <p:sldId id="318" r:id="rId23"/>
    <p:sldId id="335" r:id="rId24"/>
    <p:sldId id="337" r:id="rId25"/>
    <p:sldId id="338" r:id="rId26"/>
    <p:sldId id="339" r:id="rId27"/>
    <p:sldId id="340" r:id="rId28"/>
    <p:sldId id="341" r:id="rId29"/>
    <p:sldId id="342" r:id="rId30"/>
    <p:sldId id="343" r:id="rId31"/>
    <p:sldId id="344" r:id="rId32"/>
    <p:sldId id="345" r:id="rId33"/>
    <p:sldId id="346" r:id="rId34"/>
    <p:sldId id="347" r:id="rId35"/>
    <p:sldId id="310" r:id="rId36"/>
  </p:sldIdLst>
  <p:sldSz cx="9144000" cy="6858000" type="screen4x3"/>
  <p:notesSz cx="6858000" cy="9144000"/>
  <p:defaultTextStyle>
    <a:defPPr>
      <a:defRPr lang="es-CO"/>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p:cViewPr varScale="1">
        <p:scale>
          <a:sx n="69" d="100"/>
          <a:sy n="69" d="100"/>
        </p:scale>
        <p:origin x="1440" y="72"/>
      </p:cViewPr>
      <p:guideLst>
        <p:guide orient="horz" pos="2160"/>
        <p:guide pos="2880"/>
      </p:guideLst>
    </p:cSldViewPr>
  </p:slideViewPr>
  <p:notesTextViewPr>
    <p:cViewPr>
      <p:scale>
        <a:sx n="100" d="100"/>
        <a:sy n="100" d="100"/>
      </p:scale>
      <p:origin x="0" y="0"/>
    </p:cViewPr>
  </p:notesTextViewPr>
  <p:notesViewPr>
    <p:cSldViewPr>
      <p:cViewPr varScale="1">
        <p:scale>
          <a:sx n="57" d="100"/>
          <a:sy n="57" d="100"/>
        </p:scale>
        <p:origin x="283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s-CO"/>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508EAD2-EEDC-4FA6-9CF8-CAF5BB6D0769}" type="datetimeFigureOut">
              <a:rPr lang="es-CO"/>
              <a:pPr>
                <a:defRPr/>
              </a:pPr>
              <a:t>11/02/2019</a:t>
            </a:fld>
            <a:endParaRPr lang="es-CO"/>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s-CO"/>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EBAD1609-59D4-4BDF-90E1-BC1DC26C7C9C}" type="slidenum">
              <a:rPr lang="es-CO"/>
              <a:pPr>
                <a:defRPr/>
              </a:pPr>
              <a:t>‹Nº›</a:t>
            </a:fld>
            <a:endParaRPr lang="es-CO"/>
          </a:p>
        </p:txBody>
      </p:sp>
    </p:spTree>
    <p:extLst>
      <p:ext uri="{BB962C8B-B14F-4D97-AF65-F5344CB8AC3E}">
        <p14:creationId xmlns:p14="http://schemas.microsoft.com/office/powerpoint/2010/main" val="33735493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smtClean="0"/>
            </a:lvl1pPr>
          </a:lstStyle>
          <a:p>
            <a:pPr>
              <a:defRPr/>
            </a:pPr>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smtClean="0"/>
            </a:lvl1pPr>
          </a:lstStyle>
          <a:p>
            <a:pPr>
              <a:defRPr/>
            </a:pPr>
            <a:fld id="{6C441489-76F9-4C2C-AB28-873E47F12310}" type="datetimeFigureOut">
              <a:rPr lang="es-CO"/>
              <a:pPr>
                <a:defRPr/>
              </a:pPr>
              <a:t>11/02/2019</a:t>
            </a:fld>
            <a:endParaRPr lang="es-CO"/>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s-CO" noProof="0" smtClean="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CO" noProof="0" smtClean="0"/>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smtClean="0"/>
            </a:lvl1pPr>
          </a:lstStyle>
          <a:p>
            <a:pPr>
              <a:defRPr/>
            </a:pPr>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smtClean="0"/>
            </a:lvl1pPr>
          </a:lstStyle>
          <a:p>
            <a:pPr>
              <a:defRPr/>
            </a:pPr>
            <a:fld id="{3CBA388B-D533-4216-A22E-C23A0162F064}" type="slidenum">
              <a:rPr lang="es-CO"/>
              <a:pPr>
                <a:defRPr/>
              </a:pPr>
              <a:t>‹Nº›</a:t>
            </a:fld>
            <a:endParaRPr lang="es-CO"/>
          </a:p>
        </p:txBody>
      </p:sp>
    </p:spTree>
    <p:extLst>
      <p:ext uri="{BB962C8B-B14F-4D97-AF65-F5344CB8AC3E}">
        <p14:creationId xmlns:p14="http://schemas.microsoft.com/office/powerpoint/2010/main" val="65210154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Marcador de imagen d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Marcador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s-CO" dirty="0"/>
              <a:t>30 minutos</a:t>
            </a:r>
          </a:p>
          <a:p>
            <a:pPr>
              <a:spcBef>
                <a:spcPct val="0"/>
              </a:spcBef>
            </a:pPr>
            <a:endParaRPr lang="es-CO" dirty="0"/>
          </a:p>
        </p:txBody>
      </p:sp>
      <p:sp>
        <p:nvSpPr>
          <p:cNvPr id="16388" name="Marcador de número de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1AC2AC5-2E62-4E29-A622-DB4AE6AC10FA}" type="slidenum">
              <a:rPr lang="es-CO">
                <a:solidFill>
                  <a:prstClr val="black"/>
                </a:solidFill>
              </a:rPr>
              <a:pPr/>
              <a:t>2</a:t>
            </a:fld>
            <a:endParaRPr lang="es-CO" dirty="0">
              <a:solidFill>
                <a:prstClr val="black"/>
              </a:solidFill>
            </a:endParaRPr>
          </a:p>
        </p:txBody>
      </p:sp>
    </p:spTree>
    <p:extLst>
      <p:ext uri="{BB962C8B-B14F-4D97-AF65-F5344CB8AC3E}">
        <p14:creationId xmlns:p14="http://schemas.microsoft.com/office/powerpoint/2010/main" val="3717915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Marcador de imagen d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Marcador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s-CO" smtClean="0"/>
              <a:t>30 minutos</a:t>
            </a:r>
          </a:p>
          <a:p>
            <a:pPr>
              <a:spcBef>
                <a:spcPct val="0"/>
              </a:spcBef>
            </a:pPr>
            <a:endParaRPr lang="es-CO" smtClean="0"/>
          </a:p>
        </p:txBody>
      </p:sp>
      <p:sp>
        <p:nvSpPr>
          <p:cNvPr id="16388" name="Marcador de número de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1AC2AC5-2E62-4E29-A622-DB4AE6AC10FA}" type="slidenum">
              <a:rPr lang="es-CO"/>
              <a:pPr/>
              <a:t>8</a:t>
            </a:fld>
            <a:endParaRPr lang="es-CO"/>
          </a:p>
        </p:txBody>
      </p:sp>
    </p:spTree>
    <p:extLst>
      <p:ext uri="{BB962C8B-B14F-4D97-AF65-F5344CB8AC3E}">
        <p14:creationId xmlns:p14="http://schemas.microsoft.com/office/powerpoint/2010/main" val="1195789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Marcador de imagen d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Marcador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s-CO" smtClean="0"/>
              <a:t>30 minutos</a:t>
            </a:r>
          </a:p>
          <a:p>
            <a:pPr>
              <a:spcBef>
                <a:spcPct val="0"/>
              </a:spcBef>
            </a:pPr>
            <a:endParaRPr lang="es-CO" smtClean="0"/>
          </a:p>
        </p:txBody>
      </p:sp>
      <p:sp>
        <p:nvSpPr>
          <p:cNvPr id="16388" name="Marcador de número de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1AC2AC5-2E62-4E29-A622-DB4AE6AC10FA}" type="slidenum">
              <a:rPr lang="es-CO"/>
              <a:pPr/>
              <a:t>9</a:t>
            </a:fld>
            <a:endParaRPr lang="es-CO"/>
          </a:p>
        </p:txBody>
      </p:sp>
    </p:spTree>
    <p:extLst>
      <p:ext uri="{BB962C8B-B14F-4D97-AF65-F5344CB8AC3E}">
        <p14:creationId xmlns:p14="http://schemas.microsoft.com/office/powerpoint/2010/main" val="1918509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Marcador de imagen d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Marcador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s-CO"/>
              <a:t>30 minutos</a:t>
            </a:r>
          </a:p>
          <a:p>
            <a:pPr>
              <a:spcBef>
                <a:spcPct val="0"/>
              </a:spcBef>
            </a:pPr>
            <a:endParaRPr lang="es-CO"/>
          </a:p>
        </p:txBody>
      </p:sp>
      <p:sp>
        <p:nvSpPr>
          <p:cNvPr id="16388" name="Marcador de número de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C1AC2AC5-2E62-4E29-A622-DB4AE6AC10FA}" type="slidenum">
              <a:rPr kumimoji="0" lang="es-CO"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23</a:t>
            </a:fld>
            <a:endParaRPr kumimoji="0" lang="es-CO"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3987758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Marcador de imagen d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Marcador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s-CO" smtClean="0"/>
              <a:t>30 minutos</a:t>
            </a:r>
          </a:p>
          <a:p>
            <a:pPr>
              <a:spcBef>
                <a:spcPct val="0"/>
              </a:spcBef>
            </a:pPr>
            <a:endParaRPr lang="es-CO" smtClean="0"/>
          </a:p>
        </p:txBody>
      </p:sp>
      <p:sp>
        <p:nvSpPr>
          <p:cNvPr id="16388" name="Marcador de número de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C1AC2AC5-2E62-4E29-A622-DB4AE6AC10FA}" type="slidenum">
              <a:rPr kumimoji="0" lang="es-CO"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30</a:t>
            </a:fld>
            <a:endParaRPr kumimoji="0" lang="es-CO"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2481149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Marcador de imagen d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Marcador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s-CO" smtClean="0"/>
              <a:t>30 minutos</a:t>
            </a:r>
          </a:p>
          <a:p>
            <a:pPr>
              <a:spcBef>
                <a:spcPct val="0"/>
              </a:spcBef>
            </a:pPr>
            <a:endParaRPr lang="es-CO" smtClean="0"/>
          </a:p>
        </p:txBody>
      </p:sp>
      <p:sp>
        <p:nvSpPr>
          <p:cNvPr id="16388" name="Marcador de número de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C1AC2AC5-2E62-4E29-A622-DB4AE6AC10FA}" type="slidenum">
              <a:rPr kumimoji="0" lang="es-CO"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31</a:t>
            </a:fld>
            <a:endParaRPr kumimoji="0" lang="es-CO"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14176603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4009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67544" y="1052736"/>
            <a:ext cx="8229600" cy="868958"/>
          </a:xfrm>
          <a:prstGeom prst="rect">
            <a:avLst/>
          </a:prstGeom>
        </p:spPr>
        <p:txBody>
          <a:bodyPr/>
          <a:lstStyle>
            <a:lvl1pPr>
              <a:defRPr sz="3600"/>
            </a:lvl1pPr>
          </a:lstStyle>
          <a:p>
            <a:r>
              <a:rPr lang="es-ES" smtClean="0"/>
              <a:t>Haga clic para modificar el estilo de título del patrón</a:t>
            </a:r>
            <a:endParaRPr lang="es-ES" dirty="0"/>
          </a:p>
        </p:txBody>
      </p:sp>
      <p:sp>
        <p:nvSpPr>
          <p:cNvPr id="3" name="2 Marcador de texto vertical"/>
          <p:cNvSpPr>
            <a:spLocks noGrp="1"/>
          </p:cNvSpPr>
          <p:nvPr>
            <p:ph type="body" orient="vert" idx="1"/>
          </p:nvPr>
        </p:nvSpPr>
        <p:spPr>
          <a:xfrm>
            <a:off x="457200" y="1988840"/>
            <a:ext cx="8229600" cy="432048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dirty="0"/>
          </a:p>
        </p:txBody>
      </p:sp>
    </p:spTree>
    <p:extLst>
      <p:ext uri="{BB962C8B-B14F-4D97-AF65-F5344CB8AC3E}">
        <p14:creationId xmlns:p14="http://schemas.microsoft.com/office/powerpoint/2010/main" val="774511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1124744"/>
            <a:ext cx="2057400" cy="5001419"/>
          </a:xfrm>
          <a:prstGeom prst="rect">
            <a:avLst/>
          </a:prstGeom>
        </p:spPr>
        <p:txBody>
          <a:bodyPr vert="eaVert"/>
          <a:lstStyle>
            <a:lvl1pPr>
              <a:defRPr sz="4000"/>
            </a:lvl1p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1124744"/>
            <a:ext cx="6019800" cy="500141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30669519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iapositiva de título">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371600" y="5157192"/>
            <a:ext cx="6400800" cy="1080120"/>
          </a:xfrm>
        </p:spPr>
        <p:txBody>
          <a:bodyPr>
            <a:noAutofit/>
          </a:bodyPr>
          <a:lstStyle>
            <a:lvl1pPr marL="0" indent="0" algn="ctr">
              <a:buNone/>
              <a:defRPr sz="1800">
                <a:solidFill>
                  <a:schemeClr val="accent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O" dirty="0"/>
          </a:p>
        </p:txBody>
      </p:sp>
    </p:spTree>
    <p:extLst>
      <p:ext uri="{BB962C8B-B14F-4D97-AF65-F5344CB8AC3E}">
        <p14:creationId xmlns:p14="http://schemas.microsoft.com/office/powerpoint/2010/main" val="2115704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Diapositiva de título">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371600" y="5157192"/>
            <a:ext cx="6400800" cy="1080120"/>
          </a:xfrm>
        </p:spPr>
        <p:txBody>
          <a:bodyPr>
            <a:noAutofit/>
          </a:bodyPr>
          <a:lstStyle>
            <a:lvl1pPr marL="0" indent="0" algn="ctr">
              <a:buNone/>
              <a:defRPr sz="1800">
                <a:solidFill>
                  <a:schemeClr val="accent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O" dirty="0"/>
          </a:p>
        </p:txBody>
      </p:sp>
    </p:spTree>
    <p:extLst>
      <p:ext uri="{BB962C8B-B14F-4D97-AF65-F5344CB8AC3E}">
        <p14:creationId xmlns:p14="http://schemas.microsoft.com/office/powerpoint/2010/main" val="3438580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1052736"/>
            <a:ext cx="8229600" cy="720080"/>
          </a:xfrm>
          <a:prstGeom prst="rect">
            <a:avLst/>
          </a:prstGeom>
        </p:spPr>
        <p:txBody>
          <a:bodyPr/>
          <a:lstStyle>
            <a:lvl1pPr>
              <a:defRPr sz="2800"/>
            </a:lvl1pPr>
          </a:lstStyle>
          <a:p>
            <a:r>
              <a:rPr lang="es-ES" smtClean="0"/>
              <a:t>Haga clic para modificar el estilo de título del patrón</a:t>
            </a:r>
            <a:endParaRPr lang="es-ES" dirty="0"/>
          </a:p>
        </p:txBody>
      </p:sp>
      <p:sp>
        <p:nvSpPr>
          <p:cNvPr id="3" name="2 Marcador de contenido"/>
          <p:cNvSpPr>
            <a:spLocks noGrp="1"/>
          </p:cNvSpPr>
          <p:nvPr>
            <p:ph idx="1"/>
          </p:nvPr>
        </p:nvSpPr>
        <p:spPr>
          <a:xfrm>
            <a:off x="457200" y="1772816"/>
            <a:ext cx="8229600" cy="435334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defRPr>
            </a:lvl1pPr>
          </a:lstStyle>
          <a:p>
            <a:pPr>
              <a:defRPr/>
            </a:pPr>
            <a:fld id="{335AF131-17F9-45F4-A3FB-F5C14B824A49}" type="datetimeFigureOut">
              <a:rPr lang="es-ES"/>
              <a:pPr>
                <a:defRPr/>
              </a:pPr>
              <a:t>11/02/2019</a:t>
            </a:fld>
            <a:endParaRPr lang="es-ES"/>
          </a:p>
        </p:txBody>
      </p:sp>
      <p:sp>
        <p:nvSpPr>
          <p:cNvPr id="5" name="4 Marcador de pie de página"/>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s-ES"/>
          </a:p>
        </p:txBody>
      </p:sp>
      <p:sp>
        <p:nvSpPr>
          <p:cNvPr id="6" name="5 Marcador de número de diapositiva"/>
          <p:cNvSpPr>
            <a:spLocks noGrp="1"/>
          </p:cNvSpPr>
          <p:nvPr>
            <p:ph type="sldNum" sz="quarter" idx="12"/>
          </p:nvPr>
        </p:nvSpPr>
        <p:spPr>
          <a:xfrm>
            <a:off x="6553200" y="6356350"/>
            <a:ext cx="2133600" cy="365125"/>
          </a:xfrm>
          <a:prstGeom prst="rect">
            <a:avLst/>
          </a:prstGeom>
        </p:spPr>
        <p:txBody>
          <a:bodyPr/>
          <a:lstStyle>
            <a:lvl1pPr eaLnBrk="1" fontAlgn="auto" hangingPunct="1">
              <a:spcBef>
                <a:spcPts val="0"/>
              </a:spcBef>
              <a:spcAft>
                <a:spcPts val="0"/>
              </a:spcAft>
              <a:defRPr>
                <a:latin typeface="+mn-lt"/>
              </a:defRPr>
            </a:lvl1pPr>
          </a:lstStyle>
          <a:p>
            <a:pPr>
              <a:defRPr/>
            </a:pPr>
            <a:fld id="{FE5D3A77-D389-462E-8E79-D731950D5244}" type="slidenum">
              <a:rPr lang="es-ES"/>
              <a:pPr>
                <a:defRPr/>
              </a:pPr>
              <a:t>‹Nº›</a:t>
            </a:fld>
            <a:endParaRPr lang="es-ES"/>
          </a:p>
        </p:txBody>
      </p:sp>
    </p:spTree>
    <p:extLst>
      <p:ext uri="{BB962C8B-B14F-4D97-AF65-F5344CB8AC3E}">
        <p14:creationId xmlns:p14="http://schemas.microsoft.com/office/powerpoint/2010/main" val="4173715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smtClean="0"/>
              <a:t>Haga clic para modificar el estilo de título del patrón</a:t>
            </a:r>
            <a:endParaRPr lang="es-ES" dirty="0"/>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Tree>
    <p:extLst>
      <p:ext uri="{BB962C8B-B14F-4D97-AF65-F5344CB8AC3E}">
        <p14:creationId xmlns:p14="http://schemas.microsoft.com/office/powerpoint/2010/main" val="3125231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67544" y="980728"/>
            <a:ext cx="8229600" cy="796950"/>
          </a:xfrm>
          <a:prstGeom prst="rect">
            <a:avLst/>
          </a:prstGeom>
        </p:spPr>
        <p:txBody>
          <a:bodyPr/>
          <a:lstStyle>
            <a:lvl1pPr>
              <a:defRPr sz="3200"/>
            </a:lvl1pPr>
          </a:lstStyle>
          <a:p>
            <a:r>
              <a:rPr lang="es-ES" smtClean="0"/>
              <a:t>Haga clic para modificar el estilo de título del patrón</a:t>
            </a:r>
            <a:endParaRPr lang="es-ES" dirty="0"/>
          </a:p>
        </p:txBody>
      </p:sp>
      <p:sp>
        <p:nvSpPr>
          <p:cNvPr id="3" name="2 Marcador de contenido"/>
          <p:cNvSpPr>
            <a:spLocks noGrp="1"/>
          </p:cNvSpPr>
          <p:nvPr>
            <p:ph sz="half" idx="1"/>
          </p:nvPr>
        </p:nvSpPr>
        <p:spPr>
          <a:xfrm>
            <a:off x="457200" y="1772816"/>
            <a:ext cx="4038600" cy="435334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772816"/>
            <a:ext cx="4038600" cy="435334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2671247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1052736"/>
            <a:ext cx="8229600" cy="648072"/>
          </a:xfrm>
          <a:prstGeom prst="rect">
            <a:avLst/>
          </a:prstGeom>
        </p:spPr>
        <p:txBody>
          <a:bodyPr/>
          <a:lstStyle>
            <a:lvl1pPr>
              <a:defRPr sz="2900"/>
            </a:lvl1pPr>
          </a:lstStyle>
          <a:p>
            <a:r>
              <a:rPr lang="es-ES" smtClean="0"/>
              <a:t>Haga clic para modificar el estilo de título del patrón</a:t>
            </a:r>
            <a:endParaRPr lang="es-ES" dirty="0"/>
          </a:p>
        </p:txBody>
      </p:sp>
      <p:sp>
        <p:nvSpPr>
          <p:cNvPr id="3" name="2 Marcador de texto"/>
          <p:cNvSpPr>
            <a:spLocks noGrp="1"/>
          </p:cNvSpPr>
          <p:nvPr>
            <p:ph type="body" idx="1"/>
          </p:nvPr>
        </p:nvSpPr>
        <p:spPr>
          <a:xfrm>
            <a:off x="457200" y="171827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35803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71827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35803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3425394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395536" y="1052736"/>
            <a:ext cx="8229600" cy="1143000"/>
          </a:xfrm>
          <a:prstGeom prst="rect">
            <a:avLst/>
          </a:prstGeom>
        </p:spPr>
        <p:txBody>
          <a:bodyPr/>
          <a:lstStyle>
            <a:lvl1pPr>
              <a:defRPr sz="3600"/>
            </a:lvl1pPr>
          </a:lstStyle>
          <a:p>
            <a:r>
              <a:rPr lang="es-ES" smtClean="0"/>
              <a:t>Haga clic para modificar el estilo de título del patrón</a:t>
            </a:r>
            <a:endParaRPr lang="es-ES" dirty="0"/>
          </a:p>
        </p:txBody>
      </p:sp>
    </p:spTree>
    <p:extLst>
      <p:ext uri="{BB962C8B-B14F-4D97-AF65-F5344CB8AC3E}">
        <p14:creationId xmlns:p14="http://schemas.microsoft.com/office/powerpoint/2010/main" val="3141037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9953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67544" y="1052736"/>
            <a:ext cx="3008313" cy="802010"/>
          </a:xfrm>
          <a:prstGeom prst="rect">
            <a:avLst/>
          </a:prstGeom>
        </p:spPr>
        <p:txBody>
          <a:bodyPr anchor="b"/>
          <a:lstStyle>
            <a:lvl1pPr algn="l">
              <a:defRPr sz="2000" b="1"/>
            </a:lvl1pPr>
          </a:lstStyle>
          <a:p>
            <a:r>
              <a:rPr lang="es-ES" smtClean="0"/>
              <a:t>Haga clic para modificar el estilo de título del patrón</a:t>
            </a:r>
            <a:endParaRPr lang="es-ES" dirty="0"/>
          </a:p>
        </p:txBody>
      </p:sp>
      <p:sp>
        <p:nvSpPr>
          <p:cNvPr id="3" name="2 Marcador de contenido"/>
          <p:cNvSpPr>
            <a:spLocks noGrp="1"/>
          </p:cNvSpPr>
          <p:nvPr>
            <p:ph idx="1"/>
          </p:nvPr>
        </p:nvSpPr>
        <p:spPr>
          <a:xfrm>
            <a:off x="3575050" y="1052736"/>
            <a:ext cx="5111750" cy="518457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dirty="0"/>
          </a:p>
        </p:txBody>
      </p:sp>
      <p:sp>
        <p:nvSpPr>
          <p:cNvPr id="4" name="3 Marcador de texto"/>
          <p:cNvSpPr>
            <a:spLocks noGrp="1"/>
          </p:cNvSpPr>
          <p:nvPr>
            <p:ph type="body" sz="half" idx="2"/>
          </p:nvPr>
        </p:nvSpPr>
        <p:spPr>
          <a:xfrm>
            <a:off x="457200" y="1844824"/>
            <a:ext cx="3008313" cy="437513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2238680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63688" y="4950494"/>
            <a:ext cx="5486400" cy="566738"/>
          </a:xfrm>
          <a:prstGeom prst="rect">
            <a:avLst/>
          </a:prstGeo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1052735"/>
            <a:ext cx="5486400" cy="3888433"/>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63688" y="5517232"/>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defRPr>
            </a:lvl1pPr>
          </a:lstStyle>
          <a:p>
            <a:pPr>
              <a:defRPr/>
            </a:pPr>
            <a:fld id="{3CE58B57-54C9-45F7-B3D0-C85B96C44CB1}" type="datetimeFigureOut">
              <a:rPr lang="es-ES"/>
              <a:pPr>
                <a:defRPr/>
              </a:pPr>
              <a:t>11/02/2019</a:t>
            </a:fld>
            <a:endParaRPr lang="es-ES"/>
          </a:p>
        </p:txBody>
      </p:sp>
      <p:sp>
        <p:nvSpPr>
          <p:cNvPr id="6" name="5 Marcador de pie de página"/>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s-ES"/>
          </a:p>
        </p:txBody>
      </p:sp>
      <p:sp>
        <p:nvSpPr>
          <p:cNvPr id="7" name="6 Marcador de número de diapositiva"/>
          <p:cNvSpPr>
            <a:spLocks noGrp="1"/>
          </p:cNvSpPr>
          <p:nvPr>
            <p:ph type="sldNum" sz="quarter" idx="12"/>
          </p:nvPr>
        </p:nvSpPr>
        <p:spPr>
          <a:xfrm>
            <a:off x="6553200" y="6356350"/>
            <a:ext cx="2133600" cy="365125"/>
          </a:xfrm>
          <a:prstGeom prst="rect">
            <a:avLst/>
          </a:prstGeom>
        </p:spPr>
        <p:txBody>
          <a:bodyPr/>
          <a:lstStyle>
            <a:lvl1pPr eaLnBrk="1" fontAlgn="auto" hangingPunct="1">
              <a:spcBef>
                <a:spcPts val="0"/>
              </a:spcBef>
              <a:spcAft>
                <a:spcPts val="0"/>
              </a:spcAft>
              <a:defRPr>
                <a:latin typeface="+mn-lt"/>
              </a:defRPr>
            </a:lvl1pPr>
          </a:lstStyle>
          <a:p>
            <a:pPr>
              <a:defRPr/>
            </a:pPr>
            <a:fld id="{E9C6C003-DE2F-42EB-A950-089FFAFEC4D7}" type="slidenum">
              <a:rPr lang="es-ES"/>
              <a:pPr>
                <a:defRPr/>
              </a:pPr>
              <a:t>‹Nº›</a:t>
            </a:fld>
            <a:endParaRPr lang="es-ES"/>
          </a:p>
        </p:txBody>
      </p:sp>
    </p:spTree>
    <p:extLst>
      <p:ext uri="{BB962C8B-B14F-4D97-AF65-F5344CB8AC3E}">
        <p14:creationId xmlns:p14="http://schemas.microsoft.com/office/powerpoint/2010/main" val="2034724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t="-1000" b="-1000"/>
          </a:stretch>
        </a:blipFill>
        <a:effectLst/>
      </p:bgPr>
    </p:bg>
    <p:spTree>
      <p:nvGrpSpPr>
        <p:cNvPr id="1" name=""/>
        <p:cNvGrpSpPr/>
        <p:nvPr/>
      </p:nvGrpSpPr>
      <p:grpSpPr>
        <a:xfrm>
          <a:off x="0" y="0"/>
          <a:ext cx="0" cy="0"/>
          <a:chOff x="0" y="0"/>
          <a:chExt cx="0" cy="0"/>
        </a:xfrm>
      </p:grpSpPr>
      <p:sp>
        <p:nvSpPr>
          <p:cNvPr id="1026" name="2 Marcador de texto"/>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18" r:id="rId3"/>
    <p:sldLayoutId id="2147483719" r:id="rId4"/>
    <p:sldLayoutId id="2147483720" r:id="rId5"/>
    <p:sldLayoutId id="2147483721" r:id="rId6"/>
    <p:sldLayoutId id="2147483722" r:id="rId7"/>
    <p:sldLayoutId id="2147483723" r:id="rId8"/>
    <p:sldLayoutId id="2147483728" r:id="rId9"/>
    <p:sldLayoutId id="2147483724" r:id="rId10"/>
    <p:sldLayoutId id="2147483725" r:id="rId11"/>
    <p:sldLayoutId id="2147483729" r:id="rId12"/>
    <p:sldLayoutId id="2147483730" r:id="rId13"/>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jp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31.xml.rels><?xml version="1.0" encoding="UTF-8" standalone="yes"?>
<Relationships xmlns="http://schemas.openxmlformats.org/package/2006/relationships"><Relationship Id="rId3" Type="http://schemas.openxmlformats.org/officeDocument/2006/relationships/hyperlink" Target="http://ciam.ucol.mx/portal/portafolios/ramonmagallanes/apuntes/probvie.pdf"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hyperlink" Target="http://ciam.ucol.mx/portal/portafolios/ramonmagallanes/apuntes/probvie.pdf" TargetMode="Externa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Subtítulo 1"/>
          <p:cNvSpPr>
            <a:spLocks noGrp="1"/>
          </p:cNvSpPr>
          <p:nvPr>
            <p:ph type="subTitle" idx="1"/>
          </p:nvPr>
        </p:nvSpPr>
        <p:spPr>
          <a:xfrm>
            <a:off x="1371600" y="5157788"/>
            <a:ext cx="6400800" cy="1079500"/>
          </a:xfrm>
        </p:spPr>
        <p:txBody>
          <a:bodyPr rtlCol="0"/>
          <a:lstStyle/>
          <a:p>
            <a:pPr eaLnBrk="1" fontAlgn="auto" hangingPunct="1">
              <a:spcAft>
                <a:spcPts val="0"/>
              </a:spcAft>
              <a:defRPr/>
            </a:pPr>
            <a:r>
              <a:rPr lang="es-CO" dirty="0" smtClean="0">
                <a:latin typeface="Raleway" panose="020B0604020202020204" charset="0"/>
              </a:rPr>
              <a:t>Módulo Big Data – Científico de datos</a:t>
            </a:r>
            <a:endParaRPr lang="es-CO" dirty="0">
              <a:latin typeface="Raleway" panose="020B0604020202020204" charset="0"/>
            </a:endParaRPr>
          </a:p>
          <a:p>
            <a:pPr eaLnBrk="1" fontAlgn="auto" hangingPunct="1">
              <a:spcAft>
                <a:spcPts val="0"/>
              </a:spcAft>
              <a:defRPr/>
            </a:pPr>
            <a:r>
              <a:rPr lang="es-CO" dirty="0" smtClean="0">
                <a:latin typeface="Raleway" panose="020B0604020202020204" charset="0"/>
              </a:rPr>
              <a:t>David Espinosa Barrada</a:t>
            </a:r>
          </a:p>
          <a:p>
            <a:pPr eaLnBrk="1" fontAlgn="auto" hangingPunct="1">
              <a:spcAft>
                <a:spcPts val="0"/>
              </a:spcAft>
              <a:defRPr/>
            </a:pPr>
            <a:r>
              <a:rPr lang="es-CO" dirty="0" smtClean="0">
                <a:latin typeface="Raleway" panose="020B0604020202020204" charset="0"/>
              </a:rPr>
              <a:t>@</a:t>
            </a:r>
            <a:r>
              <a:rPr lang="es-CO" dirty="0" smtClean="0">
                <a:latin typeface="Raleway" panose="020B0604020202020204" charset="0"/>
              </a:rPr>
              <a:t>cedesistemas.edu.co</a:t>
            </a:r>
            <a:endParaRPr lang="es-CO" dirty="0">
              <a:latin typeface="Raleway" panose="020B0604020202020204" charset="0"/>
            </a:endParaRPr>
          </a:p>
        </p:txBody>
      </p:sp>
      <p:sp>
        <p:nvSpPr>
          <p:cNvPr id="9219" name="2 Subtítulo"/>
          <p:cNvSpPr txBox="1">
            <a:spLocks/>
          </p:cNvSpPr>
          <p:nvPr/>
        </p:nvSpPr>
        <p:spPr bwMode="auto">
          <a:xfrm>
            <a:off x="2743200" y="1772618"/>
            <a:ext cx="6400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None/>
            </a:pPr>
            <a:r>
              <a:rPr lang="es-ES" sz="2000" b="1" dirty="0" smtClean="0">
                <a:solidFill>
                  <a:schemeClr val="bg1"/>
                </a:solidFill>
                <a:latin typeface="Raleway" panose="020B0604020202020204" charset="0"/>
              </a:rPr>
              <a:t>Diplomado</a:t>
            </a:r>
            <a:endParaRPr lang="es-CO" sz="2000" b="1" dirty="0">
              <a:solidFill>
                <a:schemeClr val="bg1"/>
              </a:solidFill>
              <a:latin typeface="Raleway" panose="020B060402020202020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67544" y="4016121"/>
            <a:ext cx="5328592" cy="16312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lang="es-CO" sz="2000" b="1" dirty="0">
                <a:latin typeface="+mn-lt"/>
                <a:ea typeface="Verdana" panose="020B0604030504040204" pitchFamily="34" charset="0"/>
                <a:cs typeface="Verdana" panose="020B0604030504040204" pitchFamily="34" charset="0"/>
              </a:rPr>
              <a:t>Componentes de orígenes de datos </a:t>
            </a:r>
          </a:p>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s-CO" sz="2000" dirty="0" err="1" smtClean="0">
                <a:solidFill>
                  <a:srgbClr val="777777"/>
                </a:solidFill>
                <a:latin typeface="+mn-lt"/>
                <a:ea typeface="Verdana" panose="020B0604030504040204" pitchFamily="34" charset="0"/>
                <a:cs typeface="Verdana" panose="020B0604030504040204" pitchFamily="34" charset="0"/>
              </a:rPr>
              <a:t>Datamart</a:t>
            </a:r>
            <a:endParaRPr lang="es-CO" sz="2000" dirty="0" smtClean="0">
              <a:solidFill>
                <a:srgbClr val="777777"/>
              </a:solidFill>
              <a:latin typeface="+mn-lt"/>
              <a:ea typeface="Verdana" panose="020B0604030504040204" pitchFamily="34" charset="0"/>
              <a:cs typeface="Verdana" panose="020B0604030504040204" pitchFamily="34" charset="0"/>
            </a:endParaRPr>
          </a:p>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s-CO" sz="2000" dirty="0" err="1" smtClean="0">
                <a:solidFill>
                  <a:srgbClr val="777777"/>
                </a:solidFill>
                <a:latin typeface="+mn-lt"/>
                <a:ea typeface="Verdana" panose="020B0604030504040204" pitchFamily="34" charset="0"/>
                <a:cs typeface="Verdana" panose="020B0604030504040204" pitchFamily="34" charset="0"/>
              </a:rPr>
              <a:t>Datawarehause</a:t>
            </a:r>
            <a:endParaRPr lang="es-CO" sz="2000" dirty="0">
              <a:solidFill>
                <a:srgbClr val="777777"/>
              </a:solidFill>
              <a:latin typeface="+mn-lt"/>
              <a:ea typeface="Verdana" panose="020B0604030504040204" pitchFamily="34" charset="0"/>
              <a:cs typeface="Verdan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s-CO" sz="2000" dirty="0">
                <a:solidFill>
                  <a:srgbClr val="777777"/>
                </a:solidFill>
                <a:latin typeface="+mn-lt"/>
                <a:ea typeface="Verdana" panose="020B0604030504040204" pitchFamily="34" charset="0"/>
                <a:cs typeface="Verdana" panose="020B0604030504040204" pitchFamily="34" charset="0"/>
              </a:rPr>
              <a:t>    </a:t>
            </a:r>
          </a:p>
        </p:txBody>
      </p:sp>
      <p:sp>
        <p:nvSpPr>
          <p:cNvPr id="9" name="Rectángulo 8"/>
          <p:cNvSpPr/>
          <p:nvPr/>
        </p:nvSpPr>
        <p:spPr>
          <a:xfrm>
            <a:off x="35496" y="6165884"/>
            <a:ext cx="5472608" cy="215444"/>
          </a:xfrm>
          <a:prstGeom prst="rect">
            <a:avLst/>
          </a:prstGeom>
        </p:spPr>
        <p:txBody>
          <a:bodyPr wrap="square">
            <a:spAutoFit/>
          </a:bodyPr>
          <a:lstStyle/>
          <a:p>
            <a:r>
              <a:rPr lang="es-CO" sz="800" dirty="0"/>
              <a:t>http://www.sinnexus.com/business_intelligence/</a:t>
            </a:r>
          </a:p>
        </p:txBody>
      </p:sp>
      <p:sp>
        <p:nvSpPr>
          <p:cNvPr id="4" name="Rectangle 1"/>
          <p:cNvSpPr>
            <a:spLocks noChangeArrowheads="1"/>
          </p:cNvSpPr>
          <p:nvPr/>
        </p:nvSpPr>
        <p:spPr bwMode="auto">
          <a:xfrm>
            <a:off x="467544" y="2013402"/>
            <a:ext cx="6366436" cy="178510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lang="es-CO" sz="2000" b="1" dirty="0" smtClean="0">
                <a:latin typeface="+mn-lt"/>
                <a:ea typeface="Verdana" panose="020B0604030504040204" pitchFamily="34" charset="0"/>
                <a:cs typeface="Verdana" panose="020B0604030504040204" pitchFamily="34" charset="0"/>
              </a:rPr>
              <a:t>Productos BI</a:t>
            </a:r>
            <a:endParaRPr kumimoji="0" lang="es-CO" sz="2000" b="1" i="0" u="none" strike="noStrike" cap="none" normalizeH="0" baseline="0" dirty="0">
              <a:ln>
                <a:noFill/>
              </a:ln>
              <a:effectLst/>
              <a:latin typeface="+mn-lt"/>
              <a:ea typeface="Verdana" panose="020B0604030504040204" pitchFamily="34" charset="0"/>
              <a:cs typeface="Verdana" panose="020B0604030504040204" pitchFamily="34" charset="0"/>
            </a:endParaRPr>
          </a:p>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s-CO" sz="2000" dirty="0">
                <a:solidFill>
                  <a:srgbClr val="777777"/>
                </a:solidFill>
                <a:latin typeface="+mn-lt"/>
                <a:ea typeface="Verdana" panose="020B0604030504040204" pitchFamily="34" charset="0"/>
                <a:cs typeface="Verdana" panose="020B0604030504040204" pitchFamily="34" charset="0"/>
              </a:rPr>
              <a:t>Cuadro de Mando Integrales (CMI)</a:t>
            </a:r>
          </a:p>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s-CO" sz="2000" dirty="0">
                <a:solidFill>
                  <a:srgbClr val="777777"/>
                </a:solidFill>
                <a:latin typeface="+mn-lt"/>
                <a:ea typeface="Verdana" panose="020B0604030504040204" pitchFamily="34" charset="0"/>
                <a:cs typeface="Verdana" panose="020B0604030504040204" pitchFamily="34" charset="0"/>
              </a:rPr>
              <a:t>Sistemas de Soporte a la Decisión (DSS</a:t>
            </a:r>
            <a:r>
              <a:rPr lang="es-CO" sz="2000" dirty="0" smtClean="0">
                <a:solidFill>
                  <a:srgbClr val="777777"/>
                </a:solidFill>
                <a:latin typeface="+mn-lt"/>
                <a:ea typeface="Verdana" panose="020B0604030504040204" pitchFamily="34" charset="0"/>
                <a:cs typeface="Verdana" panose="020B0604030504040204" pitchFamily="34" charset="0"/>
              </a:rPr>
              <a:t>)</a:t>
            </a:r>
          </a:p>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s-CO" sz="2000" dirty="0" smtClean="0">
                <a:solidFill>
                  <a:srgbClr val="777777"/>
                </a:solidFill>
                <a:latin typeface="+mn-lt"/>
                <a:ea typeface="Verdana" panose="020B0604030504040204" pitchFamily="34" charset="0"/>
                <a:cs typeface="Verdana" panose="020B0604030504040204" pitchFamily="34" charset="0"/>
              </a:rPr>
              <a:t>Sistemas de Información Ejecutiva (EIS)</a:t>
            </a:r>
            <a:endParaRPr kumimoji="0" lang="es-CO" sz="1400" b="0" i="0" u="none" strike="noStrike" cap="none" normalizeH="0" baseline="0" dirty="0" smtClean="0">
              <a:ln>
                <a:noFill/>
              </a:ln>
              <a:effectLst/>
              <a:latin typeface="Verdana" panose="020B0604030504040204" pitchFamily="34" charset="0"/>
              <a:ea typeface="Verdana" panose="020B0604030504040204" pitchFamily="34" charset="0"/>
              <a:cs typeface="Verdana" panose="020B0604030504040204" pitchFamily="34" charset="0"/>
            </a:endParaRPr>
          </a:p>
        </p:txBody>
      </p:sp>
      <p:sp>
        <p:nvSpPr>
          <p:cNvPr id="5" name="CuadroTexto 4"/>
          <p:cNvSpPr txBox="1"/>
          <p:nvPr/>
        </p:nvSpPr>
        <p:spPr>
          <a:xfrm>
            <a:off x="-324544" y="1211012"/>
            <a:ext cx="4653074" cy="584775"/>
          </a:xfrm>
          <a:prstGeom prst="rect">
            <a:avLst/>
          </a:prstGeom>
          <a:noFill/>
        </p:spPr>
        <p:txBody>
          <a:bodyPr wrap="square" rtlCol="0">
            <a:spAutoFit/>
          </a:bodyPr>
          <a:lstStyle/>
          <a:p>
            <a:pPr algn="ctr"/>
            <a:r>
              <a:rPr lang="es-CO" sz="3200" b="1" dirty="0">
                <a:solidFill>
                  <a:prstClr val="black"/>
                </a:solidFill>
              </a:rPr>
              <a:t>Business </a:t>
            </a:r>
            <a:r>
              <a:rPr lang="es-CO" sz="3200" b="1" dirty="0" err="1">
                <a:solidFill>
                  <a:prstClr val="black"/>
                </a:solidFill>
              </a:rPr>
              <a:t>Intelligence</a:t>
            </a:r>
            <a:endParaRPr lang="es-CO" sz="3200" b="1" dirty="0">
              <a:solidFill>
                <a:prstClr val="black"/>
              </a:solidFill>
            </a:endParaRPr>
          </a:p>
        </p:txBody>
      </p:sp>
    </p:spTree>
    <p:extLst>
      <p:ext uri="{BB962C8B-B14F-4D97-AF65-F5344CB8AC3E}">
        <p14:creationId xmlns:p14="http://schemas.microsoft.com/office/powerpoint/2010/main" val="41672030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07505" y="1276971"/>
            <a:ext cx="8928992" cy="553998"/>
          </a:xfrm>
          <a:prstGeom prst="rect">
            <a:avLst/>
          </a:prstGeom>
        </p:spPr>
        <p:txBody>
          <a:bodyPr wrap="square">
            <a:spAutoFit/>
          </a:bodyPr>
          <a:lstStyle/>
          <a:p>
            <a:r>
              <a:rPr lang="es-CO" sz="3000" b="1" dirty="0">
                <a:latin typeface="+mn-lt"/>
                <a:ea typeface="Verdana" panose="020B0604030504040204" pitchFamily="34" charset="0"/>
                <a:cs typeface="Verdana" panose="020B0604030504040204" pitchFamily="34" charset="0"/>
              </a:rPr>
              <a:t>Problemas </a:t>
            </a:r>
            <a:r>
              <a:rPr lang="es-CO" sz="2800" b="1" dirty="0" smtClean="0">
                <a:latin typeface="+mn-lt"/>
                <a:ea typeface="Verdana" panose="020B0604030504040204" pitchFamily="34" charset="0"/>
                <a:cs typeface="Verdana" panose="020B0604030504040204" pitchFamily="34" charset="0"/>
              </a:rPr>
              <a:t>comunes</a:t>
            </a:r>
            <a:endParaRPr lang="es-CO" sz="2800" b="1" dirty="0">
              <a:solidFill>
                <a:schemeClr val="tx1">
                  <a:lumMod val="65000"/>
                  <a:lumOff val="35000"/>
                </a:schemeClr>
              </a:solidFill>
              <a:latin typeface="+mn-lt"/>
              <a:ea typeface="Verdana" panose="020B0604030504040204" pitchFamily="34" charset="0"/>
              <a:cs typeface="Verdana" panose="020B0604030504040204" pitchFamily="34" charset="0"/>
            </a:endParaRPr>
          </a:p>
        </p:txBody>
      </p:sp>
      <p:sp>
        <p:nvSpPr>
          <p:cNvPr id="6" name="Rectángulo 5"/>
          <p:cNvSpPr/>
          <p:nvPr/>
        </p:nvSpPr>
        <p:spPr>
          <a:xfrm>
            <a:off x="4139952" y="3660821"/>
            <a:ext cx="4752528" cy="1008112"/>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r>
              <a:rPr lang="es-CO" sz="2000" dirty="0">
                <a:solidFill>
                  <a:srgbClr val="777777"/>
                </a:solidFill>
                <a:ea typeface="Verdana" panose="020B0604030504040204" pitchFamily="34" charset="0"/>
                <a:cs typeface="Verdana" panose="020B0604030504040204" pitchFamily="34" charset="0"/>
              </a:rPr>
              <a:t>No se definen </a:t>
            </a:r>
            <a:r>
              <a:rPr lang="es-CO" sz="2000" dirty="0" smtClean="0">
                <a:solidFill>
                  <a:srgbClr val="777777"/>
                </a:solidFill>
                <a:ea typeface="Verdana" panose="020B0604030504040204" pitchFamily="34" charset="0"/>
                <a:cs typeface="Verdana" panose="020B0604030504040204" pitchFamily="34" charset="0"/>
              </a:rPr>
              <a:t>los objetivos antes </a:t>
            </a:r>
            <a:r>
              <a:rPr lang="es-CO" sz="2000" dirty="0">
                <a:solidFill>
                  <a:srgbClr val="777777"/>
                </a:solidFill>
                <a:ea typeface="Verdana" panose="020B0604030504040204" pitchFamily="34" charset="0"/>
                <a:cs typeface="Verdana" panose="020B0604030504040204" pitchFamily="34" charset="0"/>
              </a:rPr>
              <a:t>de analizar información, medios de depuración de datos y cálculo de indicadores de calidad de datos.</a:t>
            </a:r>
            <a:endParaRPr lang="es-CO" sz="2000" dirty="0">
              <a:solidFill>
                <a:srgbClr val="777777"/>
              </a:solidFill>
              <a:ea typeface="Verdana" panose="020B0604030504040204" pitchFamily="34" charset="0"/>
              <a:cs typeface="Verdana" panose="020B0604030504040204" pitchFamily="34" charset="0"/>
            </a:endParaRPr>
          </a:p>
        </p:txBody>
      </p:sp>
      <p:sp>
        <p:nvSpPr>
          <p:cNvPr id="7" name="Rectángulo 6"/>
          <p:cNvSpPr/>
          <p:nvPr/>
        </p:nvSpPr>
        <p:spPr>
          <a:xfrm>
            <a:off x="115889" y="5050157"/>
            <a:ext cx="4960167" cy="1008112"/>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r>
              <a:rPr lang="es-CO" sz="2000" dirty="0">
                <a:solidFill>
                  <a:srgbClr val="777777"/>
                </a:solidFill>
                <a:ea typeface="Verdana" panose="020B0604030504040204" pitchFamily="34" charset="0"/>
                <a:cs typeface="Verdana" panose="020B0604030504040204" pitchFamily="34" charset="0"/>
              </a:rPr>
              <a:t>Se analizan como islas a parte la información no estructurada, las investigaciones de mercado y los datos de navegación </a:t>
            </a:r>
            <a:r>
              <a:rPr lang="es-CO" sz="2000" dirty="0" smtClean="0">
                <a:solidFill>
                  <a:srgbClr val="777777"/>
                </a:solidFill>
                <a:ea typeface="Verdana" panose="020B0604030504040204" pitchFamily="34" charset="0"/>
                <a:cs typeface="Verdana" panose="020B0604030504040204" pitchFamily="34" charset="0"/>
              </a:rPr>
              <a:t>digital.</a:t>
            </a:r>
            <a:endParaRPr lang="es-CO" sz="2000" dirty="0">
              <a:solidFill>
                <a:srgbClr val="777777"/>
              </a:solidFill>
              <a:ea typeface="Verdana" panose="020B0604030504040204" pitchFamily="34" charset="0"/>
              <a:cs typeface="Verdana" panose="020B0604030504040204" pitchFamily="34" charset="0"/>
            </a:endParaRPr>
          </a:p>
        </p:txBody>
      </p:sp>
      <p:sp>
        <p:nvSpPr>
          <p:cNvPr id="9" name="Rectángulo 8"/>
          <p:cNvSpPr/>
          <p:nvPr/>
        </p:nvSpPr>
        <p:spPr>
          <a:xfrm>
            <a:off x="115889" y="2090220"/>
            <a:ext cx="6832375" cy="1292662"/>
          </a:xfrm>
          <a:prstGeom prst="rect">
            <a:avLst/>
          </a:prstGeom>
        </p:spPr>
        <p:txBody>
          <a:bodyPr wrap="square">
            <a:spAutoFit/>
          </a:bodyPr>
          <a:lstStyle/>
          <a:p>
            <a:pPr algn="just"/>
            <a:r>
              <a:rPr lang="es-CO" sz="2000" dirty="0">
                <a:solidFill>
                  <a:srgbClr val="777777"/>
                </a:solidFill>
                <a:latin typeface="+mn-lt"/>
                <a:ea typeface="Verdana" panose="020B0604030504040204" pitchFamily="34" charset="0"/>
                <a:cs typeface="Verdana" panose="020B0604030504040204" pitchFamily="34" charset="0"/>
              </a:rPr>
              <a:t>No se tiene registro histórico de los cambios en los sistemas de información (cambios en formularios, obligatoriedad de campos, migraciones de sistemas transaccionales)</a:t>
            </a:r>
          </a:p>
          <a:p>
            <a:endParaRPr lang="es-CO" dirty="0">
              <a:latin typeface="Verdana" panose="020B0604030504040204" pitchFamily="34" charset="0"/>
              <a:ea typeface="Verdana" panose="020B0604030504040204" pitchFamily="34" charset="0"/>
              <a:cs typeface="Verdana" panose="020B0604030504040204" pitchFamily="34" charset="0"/>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0549" y="1882739"/>
            <a:ext cx="1368822" cy="1368822"/>
          </a:xfrm>
          <a:prstGeom prst="rect">
            <a:avLst/>
          </a:prstGeom>
        </p:spPr>
      </p:pic>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9197" y="3068960"/>
            <a:ext cx="2843808" cy="2010569"/>
          </a:xfrm>
          <a:prstGeom prst="rect">
            <a:avLst/>
          </a:prstGeom>
        </p:spPr>
      </p:pic>
      <p:pic>
        <p:nvPicPr>
          <p:cNvPr id="8" name="Imagen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71007" y="3660821"/>
            <a:ext cx="935472" cy="935472"/>
          </a:xfrm>
          <a:prstGeom prst="rect">
            <a:avLst/>
          </a:prstGeom>
        </p:spPr>
      </p:pic>
      <p:pic>
        <p:nvPicPr>
          <p:cNvPr id="11" name="Imagen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66397" y="4611512"/>
            <a:ext cx="1948273" cy="1948273"/>
          </a:xfrm>
          <a:prstGeom prst="rect">
            <a:avLst/>
          </a:prstGeom>
        </p:spPr>
      </p:pic>
      <p:pic>
        <p:nvPicPr>
          <p:cNvPr id="15" name="Imagen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77680" y="4611512"/>
            <a:ext cx="1948273" cy="1948273"/>
          </a:xfrm>
          <a:prstGeom prst="rect">
            <a:avLst/>
          </a:prstGeom>
        </p:spPr>
      </p:pic>
    </p:spTree>
    <p:extLst>
      <p:ext uri="{BB962C8B-B14F-4D97-AF65-F5344CB8AC3E}">
        <p14:creationId xmlns:p14="http://schemas.microsoft.com/office/powerpoint/2010/main" val="5794067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216024" y="1363415"/>
            <a:ext cx="8820472" cy="584775"/>
          </a:xfrm>
          <a:prstGeom prst="rect">
            <a:avLst/>
          </a:prstGeom>
        </p:spPr>
        <p:txBody>
          <a:bodyPr wrap="square">
            <a:spAutoFit/>
          </a:bodyPr>
          <a:lstStyle/>
          <a:p>
            <a:r>
              <a:rPr lang="es-CO" sz="3200" b="1" dirty="0" smtClean="0">
                <a:solidFill>
                  <a:srgbClr val="222222"/>
                </a:solidFill>
                <a:latin typeface="+mn-lt"/>
                <a:ea typeface="Verdana" panose="020B0604030504040204" pitchFamily="34" charset="0"/>
                <a:cs typeface="Verdana" panose="020B0604030504040204" pitchFamily="34" charset="0"/>
              </a:rPr>
              <a:t>Calidad de datos</a:t>
            </a:r>
            <a:endParaRPr lang="es-CO" sz="3200" b="1" dirty="0">
              <a:latin typeface="+mn-lt"/>
              <a:ea typeface="Verdana" panose="020B0604030504040204" pitchFamily="34" charset="0"/>
              <a:cs typeface="Verdana" panose="020B0604030504040204" pitchFamily="34" charset="0"/>
            </a:endParaRPr>
          </a:p>
        </p:txBody>
      </p:sp>
      <p:sp>
        <p:nvSpPr>
          <p:cNvPr id="4" name="Rectángulo 3"/>
          <p:cNvSpPr/>
          <p:nvPr/>
        </p:nvSpPr>
        <p:spPr>
          <a:xfrm>
            <a:off x="216024" y="2101818"/>
            <a:ext cx="8640960" cy="1908215"/>
          </a:xfrm>
          <a:prstGeom prst="rect">
            <a:avLst/>
          </a:prstGeom>
        </p:spPr>
        <p:txBody>
          <a:bodyPr wrap="square">
            <a:spAutoFit/>
          </a:bodyPr>
          <a:lstStyle/>
          <a:p>
            <a:pPr algn="just"/>
            <a:r>
              <a:rPr lang="es-CO" sz="2000" dirty="0">
                <a:solidFill>
                  <a:srgbClr val="777777"/>
                </a:solidFill>
                <a:latin typeface="+mn-lt"/>
                <a:ea typeface="Verdana" panose="020B0604030504040204" pitchFamily="34" charset="0"/>
                <a:cs typeface="Verdana" panose="020B0604030504040204" pitchFamily="34" charset="0"/>
              </a:rPr>
              <a:t>La calidad de los datos debe empezarse a garantizar desde los medios de </a:t>
            </a:r>
            <a:r>
              <a:rPr lang="es-CO" sz="2000" b="1" dirty="0">
                <a:solidFill>
                  <a:srgbClr val="777777"/>
                </a:solidFill>
                <a:latin typeface="+mn-lt"/>
                <a:ea typeface="Verdana" panose="020B0604030504040204" pitchFamily="34" charset="0"/>
                <a:cs typeface="Verdana" panose="020B0604030504040204" pitchFamily="34" charset="0"/>
              </a:rPr>
              <a:t>captura de la </a:t>
            </a:r>
            <a:r>
              <a:rPr lang="es-CO" sz="2000" b="1" dirty="0" smtClean="0">
                <a:solidFill>
                  <a:srgbClr val="777777"/>
                </a:solidFill>
                <a:latin typeface="+mn-lt"/>
                <a:ea typeface="Verdana" panose="020B0604030504040204" pitchFamily="34" charset="0"/>
                <a:cs typeface="Verdana" panose="020B0604030504040204" pitchFamily="34" charset="0"/>
              </a:rPr>
              <a:t>misma</a:t>
            </a:r>
            <a:r>
              <a:rPr lang="es-CO" sz="2000" dirty="0" smtClean="0">
                <a:solidFill>
                  <a:srgbClr val="777777"/>
                </a:solidFill>
                <a:latin typeface="+mn-lt"/>
                <a:ea typeface="Verdana" panose="020B0604030504040204" pitchFamily="34" charset="0"/>
                <a:cs typeface="Verdana" panose="020B0604030504040204" pitchFamily="34" charset="0"/>
              </a:rPr>
              <a:t>. Así </a:t>
            </a:r>
            <a:r>
              <a:rPr lang="es-CO" sz="2000" dirty="0">
                <a:solidFill>
                  <a:srgbClr val="777777"/>
                </a:solidFill>
                <a:latin typeface="+mn-lt"/>
                <a:ea typeface="Verdana" panose="020B0604030504040204" pitchFamily="34" charset="0"/>
                <a:cs typeface="Verdana" panose="020B0604030504040204" pitchFamily="34" charset="0"/>
              </a:rPr>
              <a:t>para evitar dolores de cabeza futuros, todo formulario por ejemplo, debe tener implementadas tecnológicamente reglas de calidad que no permitan por ejemplo a personas ingresar mail sin @ o comodines de teléfonos 12345</a:t>
            </a:r>
            <a:r>
              <a:rPr lang="es-CO" sz="2000" dirty="0" smtClean="0">
                <a:solidFill>
                  <a:srgbClr val="777777"/>
                </a:solidFill>
                <a:latin typeface="+mn-lt"/>
                <a:ea typeface="Verdana" panose="020B0604030504040204" pitchFamily="34" charset="0"/>
                <a:cs typeface="Verdana" panose="020B0604030504040204" pitchFamily="34" charset="0"/>
              </a:rPr>
              <a:t>.</a:t>
            </a:r>
            <a:endParaRPr lang="es-CO" dirty="0">
              <a:solidFill>
                <a:srgbClr val="222222"/>
              </a:solidFill>
              <a:latin typeface="Verdana" panose="020B0604030504040204" pitchFamily="34" charset="0"/>
              <a:ea typeface="Verdana" panose="020B0604030504040204" pitchFamily="34" charset="0"/>
              <a:cs typeface="Verdana" panose="020B0604030504040204" pitchFamily="34" charset="0"/>
            </a:endParaRPr>
          </a:p>
          <a:p>
            <a:endParaRPr lang="es-CO" dirty="0">
              <a:latin typeface="Verdana" panose="020B0604030504040204" pitchFamily="34" charset="0"/>
              <a:ea typeface="Verdana" panose="020B0604030504040204" pitchFamily="34" charset="0"/>
              <a:cs typeface="Verdana" panose="020B0604030504040204" pitchFamily="34" charset="0"/>
            </a:endParaRP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739" y="3698483"/>
            <a:ext cx="2016224" cy="1800460"/>
          </a:xfrm>
          <a:prstGeom prst="rect">
            <a:avLst/>
          </a:prstGeom>
        </p:spPr>
      </p:pic>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3743" y="3778057"/>
            <a:ext cx="1645522" cy="1594812"/>
          </a:xfrm>
          <a:prstGeom prst="rect">
            <a:avLst/>
          </a:prstGeom>
        </p:spPr>
      </p:pic>
      <p:sp>
        <p:nvSpPr>
          <p:cNvPr id="8" name="CuadroTexto 7"/>
          <p:cNvSpPr txBox="1"/>
          <p:nvPr/>
        </p:nvSpPr>
        <p:spPr>
          <a:xfrm>
            <a:off x="878779" y="5630923"/>
            <a:ext cx="1656184" cy="400110"/>
          </a:xfrm>
          <a:prstGeom prst="rect">
            <a:avLst/>
          </a:prstGeom>
          <a:noFill/>
        </p:spPr>
        <p:txBody>
          <a:bodyPr wrap="square" rtlCol="0">
            <a:spAutoFit/>
          </a:bodyPr>
          <a:lstStyle/>
          <a:p>
            <a:r>
              <a:rPr lang="es-CO" sz="2000" dirty="0" smtClean="0">
                <a:solidFill>
                  <a:srgbClr val="777777"/>
                </a:solidFill>
                <a:latin typeface="+mn-lt"/>
                <a:ea typeface="Verdana" panose="020B0604030504040204" pitchFamily="34" charset="0"/>
                <a:cs typeface="Verdana" panose="020B0604030504040204" pitchFamily="34" charset="0"/>
              </a:rPr>
              <a:t>Longitud 7</a:t>
            </a:r>
            <a:endParaRPr lang="es-CO" sz="2000" dirty="0">
              <a:solidFill>
                <a:srgbClr val="777777"/>
              </a:solidFill>
              <a:latin typeface="+mn-lt"/>
              <a:ea typeface="Verdana" panose="020B0604030504040204" pitchFamily="34" charset="0"/>
              <a:cs typeface="Verdana" panose="020B0604030504040204" pitchFamily="34" charset="0"/>
            </a:endParaRPr>
          </a:p>
        </p:txBody>
      </p:sp>
      <p:sp>
        <p:nvSpPr>
          <p:cNvPr id="9" name="CuadroTexto 8"/>
          <p:cNvSpPr txBox="1"/>
          <p:nvPr/>
        </p:nvSpPr>
        <p:spPr>
          <a:xfrm>
            <a:off x="3171135" y="5547932"/>
            <a:ext cx="2952328" cy="400110"/>
          </a:xfrm>
          <a:prstGeom prst="rect">
            <a:avLst/>
          </a:prstGeom>
          <a:noFill/>
        </p:spPr>
        <p:txBody>
          <a:bodyPr wrap="square" rtlCol="0">
            <a:spAutoFit/>
          </a:bodyPr>
          <a:lstStyle/>
          <a:p>
            <a:r>
              <a:rPr lang="es-CO" sz="2000" dirty="0" smtClean="0">
                <a:solidFill>
                  <a:srgbClr val="777777"/>
                </a:solidFill>
                <a:latin typeface="+mn-lt"/>
                <a:ea typeface="Verdana" panose="020B0604030504040204" pitchFamily="34" charset="0"/>
                <a:cs typeface="Verdana" panose="020B0604030504040204" pitchFamily="34" charset="0"/>
              </a:rPr>
              <a:t>Longitud </a:t>
            </a:r>
            <a:r>
              <a:rPr lang="es-CO" sz="2000" dirty="0">
                <a:solidFill>
                  <a:srgbClr val="777777"/>
                </a:solidFill>
                <a:latin typeface="+mn-lt"/>
                <a:ea typeface="Verdana" panose="020B0604030504040204" pitchFamily="34" charset="0"/>
                <a:cs typeface="Verdana" panose="020B0604030504040204" pitchFamily="34" charset="0"/>
              </a:rPr>
              <a:t>10 e inicia en 3</a:t>
            </a:r>
            <a:endParaRPr lang="es-CO" sz="2000" dirty="0">
              <a:solidFill>
                <a:srgbClr val="777777"/>
              </a:solidFill>
              <a:latin typeface="+mn-lt"/>
              <a:ea typeface="Verdana" panose="020B0604030504040204" pitchFamily="34" charset="0"/>
              <a:cs typeface="Verdana" panose="020B0604030504040204" pitchFamily="34" charset="0"/>
            </a:endParaRPr>
          </a:p>
        </p:txBody>
      </p:sp>
      <p:pic>
        <p:nvPicPr>
          <p:cNvPr id="10" name="Imagen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2361" y="3747472"/>
            <a:ext cx="1625397" cy="1625397"/>
          </a:xfrm>
          <a:prstGeom prst="rect">
            <a:avLst/>
          </a:prstGeom>
        </p:spPr>
      </p:pic>
      <p:sp>
        <p:nvSpPr>
          <p:cNvPr id="11" name="CuadroTexto 10"/>
          <p:cNvSpPr txBox="1"/>
          <p:nvPr/>
        </p:nvSpPr>
        <p:spPr>
          <a:xfrm>
            <a:off x="6696744" y="5477035"/>
            <a:ext cx="2160240" cy="707886"/>
          </a:xfrm>
          <a:prstGeom prst="rect">
            <a:avLst/>
          </a:prstGeom>
          <a:noFill/>
        </p:spPr>
        <p:txBody>
          <a:bodyPr wrap="square" rtlCol="0">
            <a:spAutoFit/>
          </a:bodyPr>
          <a:lstStyle/>
          <a:p>
            <a:pPr algn="ctr"/>
            <a:r>
              <a:rPr lang="es-CO" sz="2000" dirty="0" smtClean="0">
                <a:solidFill>
                  <a:srgbClr val="777777"/>
                </a:solidFill>
                <a:latin typeface="+mn-lt"/>
                <a:ea typeface="Verdana" panose="020B0604030504040204" pitchFamily="34" charset="0"/>
                <a:cs typeface="Verdana" panose="020B0604030504040204" pitchFamily="34" charset="0"/>
              </a:rPr>
              <a:t>@ y por lo menos un punto</a:t>
            </a:r>
            <a:endParaRPr lang="es-CO" sz="2000" dirty="0">
              <a:solidFill>
                <a:srgbClr val="777777"/>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338393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36093" y="1276657"/>
            <a:ext cx="5616624" cy="584775"/>
          </a:xfrm>
          <a:prstGeom prst="rect">
            <a:avLst/>
          </a:prstGeom>
        </p:spPr>
        <p:txBody>
          <a:bodyPr wrap="square">
            <a:spAutoFit/>
          </a:bodyPr>
          <a:lstStyle/>
          <a:p>
            <a:r>
              <a:rPr lang="es-CO" sz="3200" b="1" dirty="0">
                <a:solidFill>
                  <a:srgbClr val="222222"/>
                </a:solidFill>
                <a:latin typeface="+mn-lt"/>
                <a:ea typeface="Verdana" panose="020B0604030504040204" pitchFamily="34" charset="0"/>
                <a:cs typeface="Verdana" panose="020B0604030504040204" pitchFamily="34" charset="0"/>
              </a:rPr>
              <a:t>Sistemas </a:t>
            </a:r>
            <a:r>
              <a:rPr lang="es-CO" sz="3200" b="1" dirty="0" smtClean="0">
                <a:solidFill>
                  <a:srgbClr val="222222"/>
                </a:solidFill>
                <a:latin typeface="+mn-lt"/>
                <a:ea typeface="Verdana" panose="020B0604030504040204" pitchFamily="34" charset="0"/>
                <a:cs typeface="Verdana" panose="020B0604030504040204" pitchFamily="34" charset="0"/>
              </a:rPr>
              <a:t>transaccionales</a:t>
            </a:r>
            <a:endParaRPr lang="es-CO" sz="3200" b="1" dirty="0">
              <a:solidFill>
                <a:srgbClr val="222222"/>
              </a:solidFill>
              <a:latin typeface="+mn-lt"/>
              <a:ea typeface="Verdana" panose="020B0604030504040204" pitchFamily="34" charset="0"/>
              <a:cs typeface="Verdana" panose="020B0604030504040204" pitchFamily="34" charset="0"/>
            </a:endParaRPr>
          </a:p>
        </p:txBody>
      </p:sp>
      <p:sp>
        <p:nvSpPr>
          <p:cNvPr id="8" name="CuadroTexto 7"/>
          <p:cNvSpPr txBox="1"/>
          <p:nvPr/>
        </p:nvSpPr>
        <p:spPr>
          <a:xfrm>
            <a:off x="179512" y="1922988"/>
            <a:ext cx="8568952" cy="1938992"/>
          </a:xfrm>
          <a:prstGeom prst="rect">
            <a:avLst/>
          </a:prstGeom>
          <a:noFill/>
        </p:spPr>
        <p:txBody>
          <a:bodyPr wrap="square" rtlCol="0">
            <a:spAutoFit/>
          </a:bodyPr>
          <a:lstStyle/>
          <a:p>
            <a:pPr algn="just"/>
            <a:r>
              <a:rPr lang="es-CO" sz="2000" dirty="0">
                <a:solidFill>
                  <a:srgbClr val="777777"/>
                </a:solidFill>
                <a:latin typeface="+mn-lt"/>
                <a:ea typeface="Verdana" panose="020B0604030504040204" pitchFamily="34" charset="0"/>
                <a:cs typeface="Verdana" panose="020B0604030504040204" pitchFamily="34" charset="0"/>
              </a:rPr>
              <a:t>Los sistemas transacciones contienen dentro de dos “vistas” diferentes, la información de los clientes y la información transaccional</a:t>
            </a:r>
            <a:r>
              <a:rPr lang="es-CO" sz="2000" dirty="0" smtClean="0">
                <a:solidFill>
                  <a:srgbClr val="777777"/>
                </a:solidFill>
                <a:latin typeface="+mn-lt"/>
                <a:ea typeface="Verdana" panose="020B0604030504040204" pitchFamily="34" charset="0"/>
                <a:cs typeface="Verdana" panose="020B0604030504040204" pitchFamily="34" charset="0"/>
              </a:rPr>
              <a:t>.</a:t>
            </a:r>
          </a:p>
          <a:p>
            <a:pPr algn="just"/>
            <a:endParaRPr lang="es-CO" sz="2000" dirty="0">
              <a:solidFill>
                <a:srgbClr val="777777"/>
              </a:solidFill>
              <a:latin typeface="+mn-lt"/>
              <a:ea typeface="Verdana" panose="020B0604030504040204" pitchFamily="34" charset="0"/>
              <a:cs typeface="Verdana" panose="020B0604030504040204" pitchFamily="34" charset="0"/>
            </a:endParaRPr>
          </a:p>
          <a:p>
            <a:pPr algn="just"/>
            <a:r>
              <a:rPr lang="es-CO" sz="2000" b="1" dirty="0">
                <a:solidFill>
                  <a:srgbClr val="777777"/>
                </a:solidFill>
                <a:latin typeface="+mn-lt"/>
                <a:ea typeface="Verdana" panose="020B0604030504040204" pitchFamily="34" charset="0"/>
                <a:cs typeface="Verdana" panose="020B0604030504040204" pitchFamily="34" charset="0"/>
              </a:rPr>
              <a:t>Mercadeo</a:t>
            </a:r>
            <a:r>
              <a:rPr lang="es-CO" sz="2000" dirty="0" smtClean="0">
                <a:solidFill>
                  <a:srgbClr val="777777"/>
                </a:solidFill>
                <a:latin typeface="+mn-lt"/>
                <a:ea typeface="Verdana" panose="020B0604030504040204" pitchFamily="34" charset="0"/>
                <a:cs typeface="Verdana" panose="020B0604030504040204" pitchFamily="34" charset="0"/>
              </a:rPr>
              <a:t>: </a:t>
            </a:r>
            <a:r>
              <a:rPr lang="es-CO" sz="2000" dirty="0">
                <a:solidFill>
                  <a:srgbClr val="777777"/>
                </a:solidFill>
                <a:latin typeface="+mn-lt"/>
                <a:ea typeface="Verdana" panose="020B0604030504040204" pitchFamily="34" charset="0"/>
                <a:cs typeface="Verdana" panose="020B0604030504040204" pitchFamily="34" charset="0"/>
              </a:rPr>
              <a:t>Perfilamiento </a:t>
            </a:r>
            <a:r>
              <a:rPr lang="es-CO" sz="2000" dirty="0" smtClean="0">
                <a:solidFill>
                  <a:srgbClr val="777777"/>
                </a:solidFill>
                <a:latin typeface="+mn-lt"/>
                <a:ea typeface="Verdana" panose="020B0604030504040204" pitchFamily="34" charset="0"/>
                <a:cs typeface="Verdana" panose="020B0604030504040204" pitchFamily="34" charset="0"/>
              </a:rPr>
              <a:t>demográfico de </a:t>
            </a:r>
            <a:r>
              <a:rPr lang="es-CO" sz="2000" dirty="0">
                <a:solidFill>
                  <a:srgbClr val="777777"/>
                </a:solidFill>
                <a:latin typeface="+mn-lt"/>
                <a:ea typeface="Verdana" panose="020B0604030504040204" pitchFamily="34" charset="0"/>
                <a:cs typeface="Verdana" panose="020B0604030504040204" pitchFamily="34" charset="0"/>
              </a:rPr>
              <a:t>clientes, planes de referidos </a:t>
            </a:r>
            <a:r>
              <a:rPr lang="es-CO" sz="2000" dirty="0" smtClean="0">
                <a:solidFill>
                  <a:srgbClr val="777777"/>
                </a:solidFill>
                <a:latin typeface="+mn-lt"/>
                <a:ea typeface="Verdana" panose="020B0604030504040204" pitchFamily="34" charset="0"/>
                <a:cs typeface="Verdana" panose="020B0604030504040204" pitchFamily="34" charset="0"/>
              </a:rPr>
              <a:t>y campañas </a:t>
            </a:r>
            <a:r>
              <a:rPr lang="es-CO" sz="2000" dirty="0">
                <a:solidFill>
                  <a:srgbClr val="777777"/>
                </a:solidFill>
                <a:latin typeface="+mn-lt"/>
                <a:ea typeface="Verdana" panose="020B0604030504040204" pitchFamily="34" charset="0"/>
                <a:cs typeface="Verdana" panose="020B0604030504040204" pitchFamily="34" charset="0"/>
              </a:rPr>
              <a:t>de actualización de </a:t>
            </a:r>
            <a:r>
              <a:rPr lang="es-CO" sz="2000" dirty="0" smtClean="0">
                <a:solidFill>
                  <a:srgbClr val="777777"/>
                </a:solidFill>
                <a:latin typeface="+mn-lt"/>
                <a:ea typeface="Verdana" panose="020B0604030504040204" pitchFamily="34" charset="0"/>
                <a:cs typeface="Verdana" panose="020B0604030504040204" pitchFamily="34" charset="0"/>
              </a:rPr>
              <a:t>datos</a:t>
            </a:r>
            <a:endParaRPr lang="es-CO" sz="2000" dirty="0">
              <a:solidFill>
                <a:srgbClr val="777777"/>
              </a:solidFill>
              <a:latin typeface="+mn-lt"/>
              <a:ea typeface="Verdana" panose="020B0604030504040204" pitchFamily="34" charset="0"/>
              <a:cs typeface="Verdana" panose="020B0604030504040204" pitchFamily="34" charset="0"/>
            </a:endParaRPr>
          </a:p>
          <a:p>
            <a:pPr algn="just"/>
            <a:r>
              <a:rPr lang="es-CO" sz="2000" b="1" dirty="0">
                <a:solidFill>
                  <a:srgbClr val="777777"/>
                </a:solidFill>
                <a:latin typeface="+mn-lt"/>
                <a:ea typeface="Verdana" panose="020B0604030504040204" pitchFamily="34" charset="0"/>
                <a:cs typeface="Verdana" panose="020B0604030504040204" pitchFamily="34" charset="0"/>
              </a:rPr>
              <a:t>Ventas</a:t>
            </a:r>
            <a:r>
              <a:rPr lang="es-CO" sz="2000" dirty="0">
                <a:solidFill>
                  <a:srgbClr val="777777"/>
                </a:solidFill>
                <a:latin typeface="+mn-lt"/>
                <a:ea typeface="Verdana" panose="020B0604030504040204" pitchFamily="34" charset="0"/>
                <a:cs typeface="Verdana" panose="020B0604030504040204" pitchFamily="34" charset="0"/>
              </a:rPr>
              <a:t>: Mejor mes, mejor tienda, producto más </a:t>
            </a:r>
            <a:r>
              <a:rPr lang="es-CO" sz="2000" dirty="0" smtClean="0">
                <a:solidFill>
                  <a:srgbClr val="777777"/>
                </a:solidFill>
                <a:latin typeface="+mn-lt"/>
                <a:ea typeface="Verdana" panose="020B0604030504040204" pitchFamily="34" charset="0"/>
                <a:cs typeface="Verdana" panose="020B0604030504040204" pitchFamily="34" charset="0"/>
              </a:rPr>
              <a:t>vendido.</a:t>
            </a:r>
            <a:endParaRPr lang="es-CO" sz="2000" dirty="0">
              <a:solidFill>
                <a:srgbClr val="777777"/>
              </a:solidFill>
              <a:latin typeface="+mn-lt"/>
              <a:ea typeface="Verdana" panose="020B0604030504040204" pitchFamily="34" charset="0"/>
              <a:cs typeface="Verdana" panose="020B0604030504040204" pitchFamily="34" charset="0"/>
            </a:endParaRP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3861980"/>
            <a:ext cx="4689014" cy="2469059"/>
          </a:xfrm>
          <a:prstGeom prst="rect">
            <a:avLst/>
          </a:prstGeom>
        </p:spPr>
      </p:pic>
    </p:spTree>
    <p:extLst>
      <p:ext uri="{BB962C8B-B14F-4D97-AF65-F5344CB8AC3E}">
        <p14:creationId xmlns:p14="http://schemas.microsoft.com/office/powerpoint/2010/main" val="17520544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p:cNvSpPr txBox="1"/>
          <p:nvPr/>
        </p:nvSpPr>
        <p:spPr>
          <a:xfrm>
            <a:off x="179335" y="1844824"/>
            <a:ext cx="8820472" cy="2246769"/>
          </a:xfrm>
          <a:prstGeom prst="rect">
            <a:avLst/>
          </a:prstGeom>
          <a:noFill/>
        </p:spPr>
        <p:txBody>
          <a:bodyPr wrap="square" rtlCol="0">
            <a:spAutoFit/>
          </a:bodyPr>
          <a:lstStyle/>
          <a:p>
            <a:r>
              <a:rPr lang="es-CO" sz="2000" dirty="0">
                <a:solidFill>
                  <a:srgbClr val="777777"/>
                </a:solidFill>
                <a:latin typeface="+mn-lt"/>
                <a:ea typeface="Verdana" panose="020B0604030504040204" pitchFamily="34" charset="0"/>
                <a:cs typeface="Verdana" panose="020B0604030504040204" pitchFamily="34" charset="0"/>
              </a:rPr>
              <a:t>Los sistemas de soporte a decisiones por el contrario, contienen todas las fuentes de información centralizadas en bodegas de datos, que a su vez:</a:t>
            </a:r>
          </a:p>
          <a:p>
            <a:endParaRPr lang="es-CO" sz="2000" dirty="0">
              <a:solidFill>
                <a:srgbClr val="777777"/>
              </a:solidFill>
              <a:latin typeface="+mn-lt"/>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es-CO" sz="2000" dirty="0">
                <a:solidFill>
                  <a:srgbClr val="777777"/>
                </a:solidFill>
                <a:latin typeface="+mn-lt"/>
                <a:ea typeface="Verdana" panose="020B0604030504040204" pitchFamily="34" charset="0"/>
                <a:cs typeface="Verdana" panose="020B0604030504040204" pitchFamily="34" charset="0"/>
              </a:rPr>
              <a:t>Tiene reportes </a:t>
            </a:r>
            <a:r>
              <a:rPr lang="es-CO" sz="2000" dirty="0" smtClean="0">
                <a:solidFill>
                  <a:srgbClr val="777777"/>
                </a:solidFill>
                <a:latin typeface="+mn-lt"/>
                <a:ea typeface="Verdana" panose="020B0604030504040204" pitchFamily="34" charset="0"/>
                <a:cs typeface="Verdana" panose="020B0604030504040204" pitchFamily="34" charset="0"/>
              </a:rPr>
              <a:t>automáticos.</a:t>
            </a:r>
            <a:endParaRPr lang="es-CO" sz="2000" dirty="0">
              <a:solidFill>
                <a:srgbClr val="777777"/>
              </a:solidFill>
              <a:latin typeface="+mn-lt"/>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es-CO" sz="2000" dirty="0">
                <a:solidFill>
                  <a:srgbClr val="777777"/>
                </a:solidFill>
                <a:latin typeface="+mn-lt"/>
                <a:ea typeface="Verdana" panose="020B0604030504040204" pitchFamily="34" charset="0"/>
                <a:cs typeface="Verdana" panose="020B0604030504040204" pitchFamily="34" charset="0"/>
              </a:rPr>
              <a:t>Permite la interacción de usuario final con consultas </a:t>
            </a:r>
            <a:r>
              <a:rPr lang="es-CO" sz="2000" dirty="0" smtClean="0">
                <a:solidFill>
                  <a:srgbClr val="777777"/>
                </a:solidFill>
                <a:latin typeface="+mn-lt"/>
                <a:ea typeface="Verdana" panose="020B0604030504040204" pitchFamily="34" charset="0"/>
                <a:cs typeface="Verdana" panose="020B0604030504040204" pitchFamily="34" charset="0"/>
              </a:rPr>
              <a:t>parametrizables</a:t>
            </a:r>
            <a:endParaRPr lang="es-CO" sz="2000" dirty="0">
              <a:solidFill>
                <a:srgbClr val="777777"/>
              </a:solidFill>
              <a:latin typeface="+mn-lt"/>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es-CO" sz="2000" dirty="0">
                <a:solidFill>
                  <a:srgbClr val="777777"/>
                </a:solidFill>
                <a:latin typeface="+mn-lt"/>
                <a:ea typeface="Verdana" panose="020B0604030504040204" pitchFamily="34" charset="0"/>
                <a:cs typeface="Verdana" panose="020B0604030504040204" pitchFamily="34" charset="0"/>
              </a:rPr>
              <a:t>Tiene cálculo de negocio calculadas a partir de la data original (meses desde última compra por ejemplo)</a:t>
            </a:r>
            <a:endParaRPr lang="es-CO" sz="2000" dirty="0">
              <a:solidFill>
                <a:srgbClr val="777777"/>
              </a:solidFill>
              <a:latin typeface="+mn-lt"/>
              <a:ea typeface="Verdana" panose="020B0604030504040204" pitchFamily="34" charset="0"/>
              <a:cs typeface="Verdana" panose="020B0604030504040204" pitchFamily="34" charset="0"/>
            </a:endParaRPr>
          </a:p>
        </p:txBody>
      </p:sp>
      <p:sp>
        <p:nvSpPr>
          <p:cNvPr id="6" name="Rectángulo 5"/>
          <p:cNvSpPr/>
          <p:nvPr/>
        </p:nvSpPr>
        <p:spPr>
          <a:xfrm>
            <a:off x="179513" y="1065509"/>
            <a:ext cx="8676964" cy="646331"/>
          </a:xfrm>
          <a:prstGeom prst="rect">
            <a:avLst/>
          </a:prstGeom>
        </p:spPr>
        <p:txBody>
          <a:bodyPr wrap="square">
            <a:spAutoFit/>
          </a:bodyPr>
          <a:lstStyle/>
          <a:p>
            <a:r>
              <a:rPr lang="es-CO" sz="3600" b="1" dirty="0" smtClean="0">
                <a:solidFill>
                  <a:srgbClr val="222222"/>
                </a:solidFill>
                <a:latin typeface="+mn-lt"/>
                <a:ea typeface="Verdana" panose="020B0604030504040204" pitchFamily="34" charset="0"/>
                <a:cs typeface="Verdana" panose="020B0604030504040204" pitchFamily="34" charset="0"/>
              </a:rPr>
              <a:t>Sistemas </a:t>
            </a:r>
            <a:r>
              <a:rPr lang="es-CO" sz="3600" b="1" dirty="0">
                <a:solidFill>
                  <a:srgbClr val="222222"/>
                </a:solidFill>
                <a:latin typeface="+mn-lt"/>
                <a:ea typeface="Verdana" panose="020B0604030504040204" pitchFamily="34" charset="0"/>
                <a:cs typeface="Verdana" panose="020B0604030504040204" pitchFamily="34" charset="0"/>
              </a:rPr>
              <a:t>de Soporte a las </a:t>
            </a:r>
            <a:r>
              <a:rPr lang="es-CO" sz="3600" b="1" dirty="0" smtClean="0">
                <a:solidFill>
                  <a:srgbClr val="222222"/>
                </a:solidFill>
                <a:latin typeface="+mn-lt"/>
                <a:ea typeface="Verdana" panose="020B0604030504040204" pitchFamily="34" charset="0"/>
                <a:cs typeface="Verdana" panose="020B0604030504040204" pitchFamily="34" charset="0"/>
              </a:rPr>
              <a:t>Decisiones</a:t>
            </a:r>
            <a:endParaRPr lang="es-CO" sz="3600" b="1" dirty="0">
              <a:solidFill>
                <a:srgbClr val="222222"/>
              </a:solidFill>
              <a:latin typeface="+mn-lt"/>
              <a:ea typeface="Verdana" panose="020B0604030504040204" pitchFamily="34" charset="0"/>
              <a:cs typeface="Verdana" panose="020B0604030504040204" pitchFamily="34" charset="0"/>
            </a:endParaRPr>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11960" y="3789040"/>
            <a:ext cx="3347864" cy="2378009"/>
          </a:xfrm>
          <a:prstGeom prst="rect">
            <a:avLst/>
          </a:prstGeom>
        </p:spPr>
      </p:pic>
    </p:spTree>
    <p:extLst>
      <p:ext uri="{BB962C8B-B14F-4D97-AF65-F5344CB8AC3E}">
        <p14:creationId xmlns:p14="http://schemas.microsoft.com/office/powerpoint/2010/main" val="12001310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251520" y="1124744"/>
            <a:ext cx="8640959" cy="584775"/>
          </a:xfrm>
          <a:prstGeom prst="rect">
            <a:avLst/>
          </a:prstGeom>
        </p:spPr>
        <p:txBody>
          <a:bodyPr wrap="square">
            <a:spAutoFit/>
          </a:bodyPr>
          <a:lstStyle/>
          <a:p>
            <a:pPr algn="ctr"/>
            <a:r>
              <a:rPr lang="es-CO" sz="3200" b="1" dirty="0" smtClean="0">
                <a:solidFill>
                  <a:srgbClr val="222222"/>
                </a:solidFill>
                <a:latin typeface="+mn-lt"/>
                <a:ea typeface="Verdana" panose="020B0604030504040204" pitchFamily="34" charset="0"/>
                <a:cs typeface="Verdana" panose="020B0604030504040204" pitchFamily="34" charset="0"/>
              </a:rPr>
              <a:t>¿Qué es el mínimo producto viable ?</a:t>
            </a:r>
            <a:endParaRPr lang="es-CO" sz="3200" b="1" dirty="0">
              <a:solidFill>
                <a:srgbClr val="222222"/>
              </a:solidFill>
              <a:latin typeface="+mn-lt"/>
              <a:ea typeface="Verdana" panose="020B0604030504040204" pitchFamily="34" charset="0"/>
              <a:cs typeface="Verdana" panose="020B0604030504040204" pitchFamily="34" charset="0"/>
            </a:endParaRPr>
          </a:p>
        </p:txBody>
      </p:sp>
      <p:sp>
        <p:nvSpPr>
          <p:cNvPr id="2" name="CuadroTexto 1"/>
          <p:cNvSpPr txBox="1"/>
          <p:nvPr/>
        </p:nvSpPr>
        <p:spPr>
          <a:xfrm>
            <a:off x="1611114" y="4258591"/>
            <a:ext cx="1296144" cy="369332"/>
          </a:xfrm>
          <a:prstGeom prst="rect">
            <a:avLst/>
          </a:prstGeom>
          <a:noFill/>
        </p:spPr>
        <p:txBody>
          <a:bodyPr wrap="square" rtlCol="0">
            <a:spAutoFit/>
          </a:bodyPr>
          <a:lstStyle/>
          <a:p>
            <a:pPr algn="ctr"/>
            <a:r>
              <a:rPr lang="es-CO" b="1" dirty="0" smtClean="0">
                <a:latin typeface="Verdana" panose="020B0604030504040204" pitchFamily="34" charset="0"/>
                <a:ea typeface="Verdana" panose="020B0604030504040204" pitchFamily="34" charset="0"/>
                <a:cs typeface="Verdana" panose="020B0604030504040204" pitchFamily="34" charset="0"/>
              </a:rPr>
              <a:t>Clientes</a:t>
            </a:r>
            <a:endParaRPr lang="es-CO" b="1" dirty="0">
              <a:latin typeface="Verdana" panose="020B0604030504040204" pitchFamily="34" charset="0"/>
              <a:ea typeface="Verdana" panose="020B0604030504040204" pitchFamily="34" charset="0"/>
              <a:cs typeface="Verdana" panose="020B0604030504040204" pitchFamily="34" charset="0"/>
            </a:endParaRPr>
          </a:p>
        </p:txBody>
      </p:sp>
      <p:sp>
        <p:nvSpPr>
          <p:cNvPr id="9" name="CuadroTexto 8"/>
          <p:cNvSpPr txBox="1"/>
          <p:nvPr/>
        </p:nvSpPr>
        <p:spPr>
          <a:xfrm>
            <a:off x="5560504" y="4055617"/>
            <a:ext cx="2088232" cy="369332"/>
          </a:xfrm>
          <a:prstGeom prst="rect">
            <a:avLst/>
          </a:prstGeom>
          <a:noFill/>
        </p:spPr>
        <p:txBody>
          <a:bodyPr wrap="square" rtlCol="0">
            <a:spAutoFit/>
          </a:bodyPr>
          <a:lstStyle/>
          <a:p>
            <a:pPr algn="ctr"/>
            <a:r>
              <a:rPr lang="es-CO" b="1" dirty="0" smtClean="0">
                <a:latin typeface="Verdana" panose="020B0604030504040204" pitchFamily="34" charset="0"/>
                <a:ea typeface="Verdana" panose="020B0604030504040204" pitchFamily="34" charset="0"/>
                <a:cs typeface="Verdana" panose="020B0604030504040204" pitchFamily="34" charset="0"/>
              </a:rPr>
              <a:t>Transacciones</a:t>
            </a:r>
            <a:endParaRPr lang="es-CO" b="1" dirty="0">
              <a:latin typeface="Verdana" panose="020B0604030504040204" pitchFamily="34" charset="0"/>
              <a:ea typeface="Verdana" panose="020B0604030504040204" pitchFamily="34" charset="0"/>
              <a:cs typeface="Verdana" panose="020B0604030504040204" pitchFamily="34" charset="0"/>
            </a:endParaRPr>
          </a:p>
        </p:txBody>
      </p:sp>
      <p:pic>
        <p:nvPicPr>
          <p:cNvPr id="11" name="Imagen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057" y="1912492"/>
            <a:ext cx="2143125" cy="2143125"/>
          </a:xfrm>
          <a:prstGeom prst="rect">
            <a:avLst/>
          </a:prstGeom>
        </p:spPr>
      </p:pic>
      <p:pic>
        <p:nvPicPr>
          <p:cNvPr id="12" name="Imagen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2120" y="1963102"/>
            <a:ext cx="1905000" cy="1905000"/>
          </a:xfrm>
          <a:prstGeom prst="rect">
            <a:avLst/>
          </a:prstGeom>
        </p:spPr>
      </p:pic>
      <p:pic>
        <p:nvPicPr>
          <p:cNvPr id="21" name="Imagen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3041929" y="2895062"/>
            <a:ext cx="2520280" cy="1427916"/>
          </a:xfrm>
          <a:prstGeom prst="rect">
            <a:avLst/>
          </a:prstGeom>
        </p:spPr>
      </p:pic>
      <p:pic>
        <p:nvPicPr>
          <p:cNvPr id="13" name="Imagen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28805" y="4407552"/>
            <a:ext cx="2146528" cy="2146528"/>
          </a:xfrm>
          <a:prstGeom prst="rect">
            <a:avLst/>
          </a:prstGeom>
        </p:spPr>
      </p:pic>
    </p:spTree>
    <p:extLst>
      <p:ext uri="{BB962C8B-B14F-4D97-AF65-F5344CB8AC3E}">
        <p14:creationId xmlns:p14="http://schemas.microsoft.com/office/powerpoint/2010/main" val="33799111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223046" y="1268760"/>
            <a:ext cx="8640959" cy="584775"/>
          </a:xfrm>
          <a:prstGeom prst="rect">
            <a:avLst/>
          </a:prstGeom>
        </p:spPr>
        <p:txBody>
          <a:bodyPr wrap="square">
            <a:spAutoFit/>
          </a:bodyPr>
          <a:lstStyle/>
          <a:p>
            <a:r>
              <a:rPr lang="es-CO" sz="3200" b="1" dirty="0">
                <a:solidFill>
                  <a:srgbClr val="222222"/>
                </a:solidFill>
                <a:latin typeface="+mn-lt"/>
                <a:ea typeface="Verdana" panose="020B0604030504040204" pitchFamily="34" charset="0"/>
                <a:cs typeface="Verdana" panose="020B0604030504040204" pitchFamily="34" charset="0"/>
              </a:rPr>
              <a:t>Bodegas de </a:t>
            </a:r>
            <a:r>
              <a:rPr lang="es-CO" sz="3200" b="1" dirty="0" smtClean="0">
                <a:solidFill>
                  <a:srgbClr val="222222"/>
                </a:solidFill>
                <a:latin typeface="+mn-lt"/>
                <a:ea typeface="Verdana" panose="020B0604030504040204" pitchFamily="34" charset="0"/>
                <a:cs typeface="Verdana" panose="020B0604030504040204" pitchFamily="34" charset="0"/>
              </a:rPr>
              <a:t>datos</a:t>
            </a:r>
            <a:endParaRPr lang="es-CO" sz="3200" b="1" dirty="0">
              <a:solidFill>
                <a:srgbClr val="222222"/>
              </a:solidFill>
              <a:latin typeface="+mn-lt"/>
              <a:ea typeface="Verdana" panose="020B0604030504040204" pitchFamily="34" charset="0"/>
              <a:cs typeface="Verdana" panose="020B0604030504040204" pitchFamily="34" charset="0"/>
            </a:endParaRPr>
          </a:p>
        </p:txBody>
      </p:sp>
      <p:sp>
        <p:nvSpPr>
          <p:cNvPr id="6" name="Rectángulo 5"/>
          <p:cNvSpPr/>
          <p:nvPr/>
        </p:nvSpPr>
        <p:spPr>
          <a:xfrm>
            <a:off x="223046" y="2348880"/>
            <a:ext cx="4187814" cy="1908215"/>
          </a:xfrm>
          <a:prstGeom prst="rect">
            <a:avLst/>
          </a:prstGeom>
        </p:spPr>
        <p:txBody>
          <a:bodyPr wrap="square">
            <a:spAutoFit/>
          </a:bodyPr>
          <a:lstStyle/>
          <a:p>
            <a:endParaRPr lang="es-CO" b="1"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endParaRPr>
          </a:p>
          <a:p>
            <a:pPr algn="just"/>
            <a:r>
              <a:rPr lang="es-CO" sz="2000" dirty="0">
                <a:solidFill>
                  <a:srgbClr val="777777"/>
                </a:solidFill>
                <a:latin typeface="+mn-lt"/>
                <a:ea typeface="Verdana" panose="020B0604030504040204" pitchFamily="34" charset="0"/>
                <a:cs typeface="Verdana" panose="020B0604030504040204" pitchFamily="34" charset="0"/>
              </a:rPr>
              <a:t>Se refiere a la consolidación de diferentes fuentes de información dentro y fuera de una compañía para consultar información para toma de decisiones en distintas áreas</a:t>
            </a:r>
            <a:r>
              <a:rPr lang="es-CO" sz="2000" dirty="0" smtClean="0">
                <a:solidFill>
                  <a:srgbClr val="777777"/>
                </a:solidFill>
                <a:latin typeface="+mn-lt"/>
                <a:ea typeface="Verdana" panose="020B0604030504040204" pitchFamily="34" charset="0"/>
                <a:cs typeface="Verdana" panose="020B0604030504040204" pitchFamily="34" charset="0"/>
              </a:rPr>
              <a:t>.</a:t>
            </a:r>
            <a:endParaRPr lang="es-CO" sz="2000" dirty="0">
              <a:solidFill>
                <a:srgbClr val="777777"/>
              </a:solidFill>
              <a:latin typeface="+mn-lt"/>
              <a:ea typeface="Verdana" panose="020B0604030504040204" pitchFamily="34" charset="0"/>
              <a:cs typeface="Verdana" panose="020B0604030504040204" pitchFamily="34" charset="0"/>
            </a:endParaRPr>
          </a:p>
        </p:txBody>
      </p:sp>
      <p:pic>
        <p:nvPicPr>
          <p:cNvPr id="8196" name="Picture 4" descr="Resultado de imagen para data warehouse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20072" y="2492896"/>
            <a:ext cx="2808312" cy="2808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55281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223046" y="1268760"/>
            <a:ext cx="8669434" cy="1077218"/>
          </a:xfrm>
          <a:prstGeom prst="rect">
            <a:avLst/>
          </a:prstGeom>
        </p:spPr>
        <p:txBody>
          <a:bodyPr wrap="square">
            <a:spAutoFit/>
          </a:bodyPr>
          <a:lstStyle/>
          <a:p>
            <a:r>
              <a:rPr lang="es-CO" sz="3200" b="1" dirty="0">
                <a:solidFill>
                  <a:srgbClr val="222222"/>
                </a:solidFill>
                <a:latin typeface="+mn-lt"/>
                <a:ea typeface="Verdana" panose="020B0604030504040204" pitchFamily="34" charset="0"/>
                <a:cs typeface="Verdana" panose="020B0604030504040204" pitchFamily="34" charset="0"/>
              </a:rPr>
              <a:t>Dificultadores en la construcción</a:t>
            </a:r>
          </a:p>
          <a:p>
            <a:r>
              <a:rPr lang="es-CO" sz="3200" b="1" dirty="0">
                <a:solidFill>
                  <a:srgbClr val="222222"/>
                </a:solidFill>
                <a:latin typeface="+mn-lt"/>
                <a:ea typeface="Verdana" panose="020B0604030504040204" pitchFamily="34" charset="0"/>
                <a:cs typeface="Verdana" panose="020B0604030504040204" pitchFamily="34" charset="0"/>
              </a:rPr>
              <a:t>Bodegas </a:t>
            </a:r>
            <a:r>
              <a:rPr lang="es-CO" sz="3200" b="1" dirty="0">
                <a:solidFill>
                  <a:srgbClr val="222222"/>
                </a:solidFill>
                <a:latin typeface="+mn-lt"/>
                <a:ea typeface="Verdana" panose="020B0604030504040204" pitchFamily="34" charset="0"/>
                <a:cs typeface="Verdana" panose="020B0604030504040204" pitchFamily="34" charset="0"/>
              </a:rPr>
              <a:t>de </a:t>
            </a:r>
            <a:r>
              <a:rPr lang="es-CO" sz="3200" b="1" dirty="0" smtClean="0">
                <a:solidFill>
                  <a:srgbClr val="222222"/>
                </a:solidFill>
                <a:latin typeface="+mn-lt"/>
                <a:ea typeface="Verdana" panose="020B0604030504040204" pitchFamily="34" charset="0"/>
                <a:cs typeface="Verdana" panose="020B0604030504040204" pitchFamily="34" charset="0"/>
              </a:rPr>
              <a:t>datos</a:t>
            </a:r>
            <a:endParaRPr lang="es-CO" sz="3200" b="1" dirty="0">
              <a:solidFill>
                <a:srgbClr val="222222"/>
              </a:solidFill>
              <a:latin typeface="+mn-lt"/>
              <a:ea typeface="Verdana" panose="020B0604030504040204" pitchFamily="34" charset="0"/>
              <a:cs typeface="Verdana" panose="020B0604030504040204" pitchFamily="34" charset="0"/>
            </a:endParaRPr>
          </a:p>
        </p:txBody>
      </p:sp>
      <p:sp>
        <p:nvSpPr>
          <p:cNvPr id="5" name="Rectángulo 4"/>
          <p:cNvSpPr/>
          <p:nvPr/>
        </p:nvSpPr>
        <p:spPr>
          <a:xfrm>
            <a:off x="223046" y="2345978"/>
            <a:ext cx="8669434" cy="3046988"/>
          </a:xfrm>
          <a:prstGeom prst="rect">
            <a:avLst/>
          </a:prstGeom>
        </p:spPr>
        <p:txBody>
          <a:bodyPr wrap="square">
            <a:spAutoFit/>
          </a:bodyPr>
          <a:lstStyle/>
          <a:p>
            <a:endParaRPr lang="es-CO" sz="1600" dirty="0" smtClean="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es-CO" sz="1600" dirty="0" smtClean="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Relacionar </a:t>
            </a:r>
            <a:r>
              <a:rPr lang="es-CO" sz="1600" dirty="0" smtClean="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todas las fuentes de información (llave primaria)</a:t>
            </a:r>
          </a:p>
          <a:p>
            <a:pPr marL="285750" indent="-285750">
              <a:buFont typeface="Arial" panose="020B0604020202020204" pitchFamily="34" charset="0"/>
              <a:buChar char="•"/>
            </a:pPr>
            <a:endParaRPr lang="es-CO" sz="16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es-CO" sz="1600" dirty="0" smtClean="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Tiempo en entendimiento y procesamiento de la data inicial (Qué va a resolver)</a:t>
            </a:r>
          </a:p>
          <a:p>
            <a:pPr marL="285750" indent="-285750">
              <a:buFont typeface="Arial" panose="020B0604020202020204" pitchFamily="34" charset="0"/>
              <a:buChar char="•"/>
            </a:pPr>
            <a:endParaRPr lang="es-CO" sz="16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es-CO" sz="1600" dirty="0" smtClean="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Poca credibilidad en áreas donde por lo general no se usa este tema (talento humano, contabilidad)</a:t>
            </a:r>
          </a:p>
          <a:p>
            <a:pPr marL="285750" indent="-285750">
              <a:buFont typeface="Arial" panose="020B0604020202020204" pitchFamily="34" charset="0"/>
              <a:buChar char="•"/>
            </a:pPr>
            <a:endParaRPr lang="es-CO" sz="16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es-CO" sz="1600" dirty="0" smtClean="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Poca disposición de entrega de datos de algunos directores de área (incredulidad)</a:t>
            </a:r>
          </a:p>
          <a:p>
            <a:pPr marL="285750" indent="-285750">
              <a:buFont typeface="Arial" panose="020B0604020202020204" pitchFamily="34" charset="0"/>
              <a:buChar char="•"/>
            </a:pPr>
            <a:endParaRPr lang="es-CO" sz="16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es-CO" sz="1600" dirty="0" smtClean="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Celos entre empleados (“pisar las mangueras”)</a:t>
            </a:r>
          </a:p>
        </p:txBody>
      </p:sp>
    </p:spTree>
    <p:extLst>
      <p:ext uri="{BB962C8B-B14F-4D97-AF65-F5344CB8AC3E}">
        <p14:creationId xmlns:p14="http://schemas.microsoft.com/office/powerpoint/2010/main" val="30352607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251521" y="1343090"/>
            <a:ext cx="8640959" cy="584775"/>
          </a:xfrm>
          <a:prstGeom prst="rect">
            <a:avLst/>
          </a:prstGeom>
        </p:spPr>
        <p:txBody>
          <a:bodyPr wrap="square">
            <a:spAutoFit/>
          </a:bodyPr>
          <a:lstStyle/>
          <a:p>
            <a:r>
              <a:rPr lang="es-CO" sz="3200" b="1" dirty="0" smtClean="0">
                <a:latin typeface="+mn-lt"/>
              </a:rPr>
              <a:t>Cubo</a:t>
            </a:r>
            <a:endParaRPr lang="es-CO" sz="3200" b="1" dirty="0">
              <a:latin typeface="+mn-lt"/>
            </a:endParaRPr>
          </a:p>
        </p:txBody>
      </p:sp>
      <p:sp>
        <p:nvSpPr>
          <p:cNvPr id="2" name="Rectángulo 1"/>
          <p:cNvSpPr/>
          <p:nvPr/>
        </p:nvSpPr>
        <p:spPr>
          <a:xfrm>
            <a:off x="0" y="6093296"/>
            <a:ext cx="5454352" cy="230832"/>
          </a:xfrm>
          <a:prstGeom prst="rect">
            <a:avLst/>
          </a:prstGeom>
        </p:spPr>
        <p:txBody>
          <a:bodyPr wrap="square">
            <a:spAutoFit/>
          </a:bodyPr>
          <a:lstStyle/>
          <a:p>
            <a:r>
              <a:rPr lang="es-CO" sz="900" dirty="0"/>
              <a:t>https://blog.es.logicalis.com/analytics/cubos-olap-y-estructuras-multidimensionales-todo-lo-que-hay-que-saber</a:t>
            </a:r>
          </a:p>
        </p:txBody>
      </p:sp>
      <p:sp>
        <p:nvSpPr>
          <p:cNvPr id="6" name="Rectángulo 5"/>
          <p:cNvSpPr/>
          <p:nvPr/>
        </p:nvSpPr>
        <p:spPr>
          <a:xfrm>
            <a:off x="218341" y="2564904"/>
            <a:ext cx="5274840" cy="1938992"/>
          </a:xfrm>
          <a:prstGeom prst="rect">
            <a:avLst/>
          </a:prstGeom>
        </p:spPr>
        <p:txBody>
          <a:bodyPr wrap="square">
            <a:spAutoFit/>
          </a:bodyPr>
          <a:lstStyle/>
          <a:p>
            <a:pPr algn="just"/>
            <a:r>
              <a:rPr lang="es-CO" sz="2000" dirty="0">
                <a:solidFill>
                  <a:srgbClr val="777777"/>
                </a:solidFill>
                <a:latin typeface="+mn-lt"/>
                <a:ea typeface="Verdana" panose="020B0604030504040204" pitchFamily="34" charset="0"/>
                <a:cs typeface="Verdana" panose="020B0604030504040204" pitchFamily="34" charset="0"/>
              </a:rPr>
              <a:t>Los cubos OLAP son estructuras multidimensionales (cubos) que permiten analizar bases de datos relacionales de gran volumen y variedad con una gran agilidad y rapidez, reduciendo enormemente el tiempo y los recursos empleados en el análisis</a:t>
            </a:r>
          </a:p>
        </p:txBody>
      </p:sp>
      <p:pic>
        <p:nvPicPr>
          <p:cNvPr id="9218" name="Picture 2" descr="Resultado de imagen para definición cubo ol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2996952"/>
            <a:ext cx="2286000" cy="1971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0914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216024" y="1363415"/>
            <a:ext cx="8820472" cy="584775"/>
          </a:xfrm>
          <a:prstGeom prst="rect">
            <a:avLst/>
          </a:prstGeom>
        </p:spPr>
        <p:txBody>
          <a:bodyPr wrap="square">
            <a:spAutoFit/>
          </a:bodyPr>
          <a:lstStyle/>
          <a:p>
            <a:r>
              <a:rPr lang="es-CO" sz="3200" b="1" dirty="0">
                <a:latin typeface="+mn-lt"/>
              </a:rPr>
              <a:t>Gobierno </a:t>
            </a:r>
            <a:r>
              <a:rPr lang="es-CO" sz="3200" b="1" dirty="0">
                <a:latin typeface="+mn-lt"/>
              </a:rPr>
              <a:t>de </a:t>
            </a:r>
            <a:r>
              <a:rPr lang="es-CO" sz="3200" b="1" dirty="0">
                <a:latin typeface="+mn-lt"/>
              </a:rPr>
              <a:t>Datos</a:t>
            </a:r>
            <a:endParaRPr lang="es-CO" sz="3200" b="1" dirty="0">
              <a:latin typeface="+mn-lt"/>
            </a:endParaRPr>
          </a:p>
        </p:txBody>
      </p:sp>
      <p:sp>
        <p:nvSpPr>
          <p:cNvPr id="4" name="Rectángulo 3"/>
          <p:cNvSpPr/>
          <p:nvPr/>
        </p:nvSpPr>
        <p:spPr>
          <a:xfrm>
            <a:off x="216024" y="2204864"/>
            <a:ext cx="5364088" cy="3785652"/>
          </a:xfrm>
          <a:prstGeom prst="rect">
            <a:avLst/>
          </a:prstGeom>
        </p:spPr>
        <p:txBody>
          <a:bodyPr wrap="square">
            <a:spAutoFit/>
          </a:bodyPr>
          <a:lstStyle/>
          <a:p>
            <a:pPr algn="just"/>
            <a:r>
              <a:rPr lang="es-CO" sz="16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El concepto de gobierno de datos, debe estar muy claro antes de iniciar un proyecto de BI. Se debe tener en cuenta los siguientes aspectos y claros para toda la organización:</a:t>
            </a:r>
          </a:p>
          <a:p>
            <a:pPr marL="285750" indent="-285750" algn="just">
              <a:buFont typeface="Arial" panose="020B0604020202020204" pitchFamily="34" charset="0"/>
              <a:buChar char="•"/>
            </a:pPr>
            <a:endParaRPr lang="es-CO" sz="16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Arial" panose="020B0604020202020204" pitchFamily="34" charset="0"/>
              <a:buChar char="•"/>
            </a:pPr>
            <a:r>
              <a:rPr lang="es-CO" sz="16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Periodicidad de entrega de información por parte de las áreas con cargo responsable de la entrega</a:t>
            </a:r>
          </a:p>
          <a:p>
            <a:pPr marL="285750" indent="-285750" algn="just">
              <a:buFont typeface="Arial" panose="020B0604020202020204" pitchFamily="34" charset="0"/>
              <a:buChar char="•"/>
            </a:pPr>
            <a:endParaRPr lang="es-CO" sz="16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Arial" panose="020B0604020202020204" pitchFamily="34" charset="0"/>
              <a:buChar char="•"/>
            </a:pPr>
            <a:r>
              <a:rPr lang="es-CO" sz="16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Ubicación de la información de los datos, existencia de back up y depuración de los </a:t>
            </a:r>
            <a:r>
              <a:rPr lang="es-CO" sz="1600" dirty="0" smtClean="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datos.</a:t>
            </a:r>
            <a:endParaRPr lang="es-CO" sz="16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Arial" panose="020B0604020202020204" pitchFamily="34" charset="0"/>
              <a:buChar char="•"/>
            </a:pPr>
            <a:endParaRPr lang="es-CO" sz="16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Arial" panose="020B0604020202020204" pitchFamily="34" charset="0"/>
              <a:buChar char="•"/>
            </a:pPr>
            <a:r>
              <a:rPr lang="es-CO" sz="16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Diseño de acceso y roles para consulta de información</a:t>
            </a:r>
            <a:endParaRPr lang="es-CO" sz="16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endParaRP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1172" y="2869833"/>
            <a:ext cx="3600400" cy="2455714"/>
          </a:xfrm>
          <a:prstGeom prst="rect">
            <a:avLst/>
          </a:prstGeom>
        </p:spPr>
      </p:pic>
    </p:spTree>
    <p:extLst>
      <p:ext uri="{BB962C8B-B14F-4D97-AF65-F5344CB8AC3E}">
        <p14:creationId xmlns:p14="http://schemas.microsoft.com/office/powerpoint/2010/main" val="7103092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31458" y="6150496"/>
            <a:ext cx="8995946" cy="230832"/>
          </a:xfrm>
          <a:prstGeom prst="rect">
            <a:avLst/>
          </a:prstGeom>
        </p:spPr>
        <p:txBody>
          <a:bodyPr wrap="square">
            <a:spAutoFit/>
          </a:bodyPr>
          <a:lstStyle/>
          <a:p>
            <a:r>
              <a:rPr lang="es-CO" sz="900" dirty="0">
                <a:solidFill>
                  <a:prstClr val="black"/>
                </a:solidFill>
              </a:rPr>
              <a:t>http://searchdatacenter.techtarget.com/es/definicion/Big-data</a:t>
            </a:r>
          </a:p>
        </p:txBody>
      </p:sp>
      <p:sp>
        <p:nvSpPr>
          <p:cNvPr id="8" name="Rectángulo 7"/>
          <p:cNvSpPr/>
          <p:nvPr/>
        </p:nvSpPr>
        <p:spPr>
          <a:xfrm>
            <a:off x="1907704" y="2996952"/>
            <a:ext cx="6336704" cy="707886"/>
          </a:xfrm>
          <a:prstGeom prst="rect">
            <a:avLst/>
          </a:prstGeom>
        </p:spPr>
        <p:txBody>
          <a:bodyPr wrap="square">
            <a:spAutoFit/>
          </a:bodyPr>
          <a:lstStyle/>
          <a:p>
            <a:r>
              <a:rPr lang="es-CO" sz="4000" b="1" dirty="0" smtClean="0">
                <a:solidFill>
                  <a:srgbClr val="222222"/>
                </a:solidFill>
                <a:latin typeface="arial" panose="020B0604020202020204" pitchFamily="34" charset="0"/>
              </a:rPr>
              <a:t>¿Qué es la Big Data?</a:t>
            </a:r>
            <a:endParaRPr lang="es-CO" sz="4000" dirty="0">
              <a:solidFill>
                <a:prstClr val="black"/>
              </a:solidFill>
            </a:endParaRPr>
          </a:p>
        </p:txBody>
      </p:sp>
    </p:spTree>
    <p:extLst>
      <p:ext uri="{BB962C8B-B14F-4D97-AF65-F5344CB8AC3E}">
        <p14:creationId xmlns:p14="http://schemas.microsoft.com/office/powerpoint/2010/main" val="30084017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052736"/>
            <a:ext cx="7488832" cy="4971036"/>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p:cNvSpPr/>
          <p:nvPr/>
        </p:nvSpPr>
        <p:spPr>
          <a:xfrm>
            <a:off x="35496" y="6084004"/>
            <a:ext cx="8928992" cy="369332"/>
          </a:xfrm>
          <a:prstGeom prst="rect">
            <a:avLst/>
          </a:prstGeom>
        </p:spPr>
        <p:txBody>
          <a:bodyPr wrap="square">
            <a:spAutoFit/>
          </a:bodyPr>
          <a:lstStyle/>
          <a:p>
            <a:r>
              <a:rPr lang="es-CO" sz="900" dirty="0"/>
              <a:t>https://www.google.com.co/search?biw=1366&amp;bih=588&amp;tbm=isch&amp;sa=1&amp;ei=3w4LWrbZIsTUmwGgjoPIDw&amp;q=conceptos+de+gobierno+de+datos&amp;oq=conceptos+de+gobierno+de+datos&amp;gs_l=psy-ab.3...493542.497472.0.497579.30.16.0.0.0.0.390.1649.2-4j2.6.0....0...1.1.64.psy-ab..24.5.1442...0j0i67k1j0i24k1.0.G9wCjohyBxM#imgrc=8gQ4abTDNNVLeM:</a:t>
            </a:r>
          </a:p>
        </p:txBody>
      </p:sp>
    </p:spTree>
    <p:extLst>
      <p:ext uri="{BB962C8B-B14F-4D97-AF65-F5344CB8AC3E}">
        <p14:creationId xmlns:p14="http://schemas.microsoft.com/office/powerpoint/2010/main" val="28144256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251520" y="1148551"/>
            <a:ext cx="8424936" cy="584775"/>
          </a:xfrm>
          <a:prstGeom prst="rect">
            <a:avLst/>
          </a:prstGeom>
        </p:spPr>
        <p:txBody>
          <a:bodyPr wrap="square">
            <a:spAutoFit/>
          </a:bodyPr>
          <a:lstStyle/>
          <a:p>
            <a:r>
              <a:rPr lang="es-CO" sz="3200" b="1" dirty="0" smtClean="0">
                <a:latin typeface="+mn-lt"/>
                <a:ea typeface="Verdana" panose="020B0604030504040204" pitchFamily="34" charset="0"/>
                <a:cs typeface="Verdana" panose="020B0604030504040204" pitchFamily="34" charset="0"/>
              </a:rPr>
              <a:t>Herramientas</a:t>
            </a:r>
            <a:endParaRPr lang="es-CO" sz="3200" dirty="0">
              <a:latin typeface="+mn-lt"/>
              <a:ea typeface="Verdana" panose="020B0604030504040204" pitchFamily="34" charset="0"/>
              <a:cs typeface="Verdana" panose="020B0604030504040204" pitchFamily="34" charset="0"/>
            </a:endParaRPr>
          </a:p>
        </p:txBody>
      </p:sp>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78203" y="1904887"/>
            <a:ext cx="1656184" cy="1656184"/>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2075171"/>
            <a:ext cx="3076575" cy="1485900"/>
          </a:xfrm>
          <a:prstGeom prst="rect">
            <a:avLst/>
          </a:prstGeom>
        </p:spPr>
      </p:pic>
      <p:pic>
        <p:nvPicPr>
          <p:cNvPr id="8" name="Imagen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6326" y="1733326"/>
            <a:ext cx="2941029" cy="1564377"/>
          </a:xfrm>
          <a:prstGeom prst="rect">
            <a:avLst/>
          </a:prstGeom>
        </p:spPr>
      </p:pic>
      <p:pic>
        <p:nvPicPr>
          <p:cNvPr id="9" name="Imagen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3673" y="4437112"/>
            <a:ext cx="2192268" cy="1699008"/>
          </a:xfrm>
          <a:prstGeom prst="rect">
            <a:avLst/>
          </a:prstGeom>
        </p:spPr>
      </p:pic>
      <p:pic>
        <p:nvPicPr>
          <p:cNvPr id="10" name="Imagen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71232" y="4005064"/>
            <a:ext cx="2131056" cy="2131056"/>
          </a:xfrm>
          <a:prstGeom prst="rect">
            <a:avLst/>
          </a:prstGeom>
        </p:spPr>
      </p:pic>
      <p:pic>
        <p:nvPicPr>
          <p:cNvPr id="11" name="Imagen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41616" y="4440413"/>
            <a:ext cx="1730784" cy="1730784"/>
          </a:xfrm>
          <a:prstGeom prst="rect">
            <a:avLst/>
          </a:prstGeom>
        </p:spPr>
      </p:pic>
    </p:spTree>
    <p:extLst>
      <p:ext uri="{BB962C8B-B14F-4D97-AF65-F5344CB8AC3E}">
        <p14:creationId xmlns:p14="http://schemas.microsoft.com/office/powerpoint/2010/main" val="19480063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30916" y="2533138"/>
            <a:ext cx="4248472" cy="1754326"/>
          </a:xfrm>
          <a:prstGeom prst="rect">
            <a:avLst/>
          </a:prstGeom>
        </p:spPr>
        <p:txBody>
          <a:bodyPr wrap="square">
            <a:spAutoFit/>
          </a:bodyPr>
          <a:lstStyle/>
          <a:p>
            <a:pPr algn="ctr"/>
            <a:r>
              <a:rPr lang="es-CO" sz="3200" b="1" dirty="0">
                <a:solidFill>
                  <a:srgbClr val="222222"/>
                </a:solidFill>
                <a:latin typeface="+mn-lt"/>
                <a:ea typeface="Verdana" panose="020B0604030504040204" pitchFamily="34" charset="0"/>
                <a:cs typeface="Verdana" panose="020B0604030504040204" pitchFamily="34" charset="0"/>
              </a:rPr>
              <a:t>¿Qué es la Metodología CRISP – DM ?</a:t>
            </a:r>
          </a:p>
          <a:p>
            <a:endParaRPr lang="es-CO" sz="4400" b="1" dirty="0">
              <a:solidFill>
                <a:schemeClr val="tx1">
                  <a:lumMod val="65000"/>
                  <a:lumOff val="35000"/>
                </a:schemeClr>
              </a:solidFill>
              <a:latin typeface="Raleway"/>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2040" y="2132856"/>
            <a:ext cx="3625230" cy="3625230"/>
          </a:xfrm>
          <a:prstGeom prst="rect">
            <a:avLst/>
          </a:prstGeom>
        </p:spPr>
      </p:pic>
    </p:spTree>
    <p:extLst>
      <p:ext uri="{BB962C8B-B14F-4D97-AF65-F5344CB8AC3E}">
        <p14:creationId xmlns:p14="http://schemas.microsoft.com/office/powerpoint/2010/main" val="17803939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827584" y="2322234"/>
            <a:ext cx="7488832" cy="1754326"/>
          </a:xfrm>
          <a:prstGeom prst="rect">
            <a:avLst/>
          </a:prstGeom>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s" sz="5400" b="0" i="0" u="none" strike="noStrike" kern="1200" cap="none" spc="0" normalizeH="0" baseline="0" noProof="0" dirty="0">
                <a:ln>
                  <a:noFill/>
                </a:ln>
                <a:solidFill>
                  <a:srgbClr val="1F497D"/>
                </a:solidFill>
                <a:effectLst/>
                <a:uLnTx/>
                <a:uFillTx/>
                <a:latin typeface="Raleway"/>
                <a:ea typeface="Raleway"/>
                <a:cs typeface="Raleway"/>
                <a:sym typeface="Raleway"/>
              </a:rPr>
              <a:t>La estadística, conceptos básicos</a:t>
            </a:r>
            <a:endParaRPr kumimoji="0" lang="es-CO" sz="5400" b="0" i="0" u="none" strike="noStrike" kern="1200" cap="none" spc="0" normalizeH="0" baseline="0" noProof="0" dirty="0">
              <a:ln>
                <a:noFill/>
              </a:ln>
              <a:solidFill>
                <a:srgbClr val="1F497D"/>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11976951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hape 75"/>
          <p:cNvPicPr preferRelativeResize="0"/>
          <p:nvPr/>
        </p:nvPicPr>
        <p:blipFill>
          <a:blip r:embed="rId2">
            <a:alphaModFix/>
          </a:blip>
          <a:stretch>
            <a:fillRect/>
          </a:stretch>
        </p:blipFill>
        <p:spPr>
          <a:xfrm>
            <a:off x="1132229" y="2420888"/>
            <a:ext cx="6879541" cy="2934673"/>
          </a:xfrm>
          <a:prstGeom prst="rect">
            <a:avLst/>
          </a:prstGeom>
          <a:noFill/>
          <a:ln>
            <a:noFill/>
          </a:ln>
        </p:spPr>
      </p:pic>
      <p:sp>
        <p:nvSpPr>
          <p:cNvPr id="6" name="Shape 73"/>
          <p:cNvSpPr txBox="1">
            <a:spLocks/>
          </p:cNvSpPr>
          <p:nvPr/>
        </p:nvSpPr>
        <p:spPr>
          <a:xfrm>
            <a:off x="311700" y="1333932"/>
            <a:ext cx="8520600" cy="582900"/>
          </a:xfrm>
          <a:prstGeom prst="rect">
            <a:avLst/>
          </a:prstGeom>
        </p:spPr>
        <p:txBody>
          <a:bodyPr wrap="square" lIns="91425" tIns="91425" rIns="91425" bIns="91425" anchor="b" anchorCtr="0">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ts val="0"/>
              </a:spcBef>
              <a:spcAft>
                <a:spcPct val="0"/>
              </a:spcAft>
              <a:buClrTx/>
              <a:buSzTx/>
              <a:buFontTx/>
              <a:buNone/>
              <a:tabLst/>
              <a:defRPr/>
            </a:pPr>
            <a:r>
              <a:rPr kumimoji="0" lang="es" sz="3200" b="1" i="0" u="none" strike="noStrike" kern="1200" cap="none" spc="0" normalizeH="0" baseline="0" noProof="0" dirty="0" smtClean="0">
                <a:ln>
                  <a:noFill/>
                </a:ln>
                <a:effectLst/>
                <a:uLnTx/>
                <a:uFillTx/>
                <a:latin typeface="+mn-lt"/>
                <a:ea typeface="Raleway"/>
                <a:cs typeface="Raleway"/>
                <a:sym typeface="Raleway"/>
              </a:rPr>
              <a:t>¿Qué busca la estadística hoy?</a:t>
            </a:r>
            <a:endParaRPr kumimoji="0" lang="es" sz="3200" b="1" i="0" u="none" strike="noStrike" kern="1200" cap="none" spc="0" normalizeH="0" baseline="0" noProof="0" dirty="0">
              <a:ln>
                <a:noFill/>
              </a:ln>
              <a:effectLst/>
              <a:uLnTx/>
              <a:uFillTx/>
              <a:latin typeface="+mn-lt"/>
              <a:ea typeface="Raleway"/>
              <a:cs typeface="Raleway"/>
              <a:sym typeface="Raleway"/>
            </a:endParaRPr>
          </a:p>
        </p:txBody>
      </p:sp>
    </p:spTree>
    <p:extLst>
      <p:ext uri="{BB962C8B-B14F-4D97-AF65-F5344CB8AC3E}">
        <p14:creationId xmlns:p14="http://schemas.microsoft.com/office/powerpoint/2010/main" val="4181800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89"/>
          <p:cNvSpPr txBox="1">
            <a:spLocks/>
          </p:cNvSpPr>
          <p:nvPr/>
        </p:nvSpPr>
        <p:spPr>
          <a:xfrm>
            <a:off x="207556" y="1412776"/>
            <a:ext cx="8520600" cy="582900"/>
          </a:xfrm>
          <a:prstGeom prst="rect">
            <a:avLst/>
          </a:prstGeom>
        </p:spPr>
        <p:txBody>
          <a:bodyPr wrap="square" lIns="91425" tIns="91425" rIns="91425" bIns="91425" anchor="b" anchorCtr="0">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r>
              <a:rPr kumimoji="0" lang="es" sz="3200" b="1" i="0" u="none" strike="noStrike" kern="1200" cap="none" spc="0" normalizeH="0" baseline="0" noProof="0" dirty="0" smtClean="0">
                <a:ln>
                  <a:noFill/>
                </a:ln>
                <a:effectLst/>
                <a:uLnTx/>
                <a:uFillTx/>
                <a:latin typeface="+mn-lt"/>
                <a:ea typeface="Raleway"/>
                <a:cs typeface="Raleway"/>
                <a:sym typeface="Raleway"/>
              </a:rPr>
              <a:t>Tipos de </a:t>
            </a:r>
            <a:r>
              <a:rPr kumimoji="0" lang="es" sz="3200" b="1" i="0" u="none" strike="noStrike" kern="1200" cap="none" spc="0" normalizeH="0" baseline="0" noProof="0" dirty="0" smtClean="0">
                <a:ln>
                  <a:noFill/>
                </a:ln>
                <a:effectLst/>
                <a:uLnTx/>
                <a:uFillTx/>
                <a:latin typeface="+mn-lt"/>
                <a:ea typeface="Raleway"/>
                <a:cs typeface="Raleway"/>
                <a:sym typeface="Raleway"/>
              </a:rPr>
              <a:t>variables</a:t>
            </a:r>
            <a:endParaRPr kumimoji="0" lang="es" sz="3200" b="1" i="0" u="none" strike="noStrike" kern="1200" cap="none" spc="0" normalizeH="0" baseline="0" noProof="0" dirty="0">
              <a:ln>
                <a:noFill/>
              </a:ln>
              <a:effectLst/>
              <a:uLnTx/>
              <a:uFillTx/>
              <a:latin typeface="+mn-lt"/>
              <a:ea typeface="Raleway"/>
              <a:cs typeface="Raleway"/>
              <a:sym typeface="Raleway"/>
            </a:endParaRPr>
          </a:p>
        </p:txBody>
      </p:sp>
      <p:pic>
        <p:nvPicPr>
          <p:cNvPr id="7" name="Shape 90"/>
          <p:cNvPicPr preferRelativeResize="0"/>
          <p:nvPr/>
        </p:nvPicPr>
        <p:blipFill>
          <a:blip r:embed="rId2">
            <a:alphaModFix/>
          </a:blip>
          <a:stretch>
            <a:fillRect/>
          </a:stretch>
        </p:blipFill>
        <p:spPr>
          <a:xfrm>
            <a:off x="381000" y="2996952"/>
            <a:ext cx="2284575" cy="757611"/>
          </a:xfrm>
          <a:prstGeom prst="rect">
            <a:avLst/>
          </a:prstGeom>
          <a:noFill/>
          <a:ln>
            <a:noFill/>
          </a:ln>
        </p:spPr>
      </p:pic>
      <p:pic>
        <p:nvPicPr>
          <p:cNvPr id="8" name="Shape 91"/>
          <p:cNvPicPr preferRelativeResize="0"/>
          <p:nvPr/>
        </p:nvPicPr>
        <p:blipFill>
          <a:blip r:embed="rId3">
            <a:alphaModFix/>
          </a:blip>
          <a:stretch>
            <a:fillRect/>
          </a:stretch>
        </p:blipFill>
        <p:spPr>
          <a:xfrm>
            <a:off x="3396237" y="2478984"/>
            <a:ext cx="2384001" cy="1298000"/>
          </a:xfrm>
          <a:prstGeom prst="rect">
            <a:avLst/>
          </a:prstGeom>
          <a:noFill/>
          <a:ln>
            <a:noFill/>
          </a:ln>
        </p:spPr>
      </p:pic>
      <p:sp>
        <p:nvSpPr>
          <p:cNvPr id="9" name="Shape 92"/>
          <p:cNvSpPr txBox="1"/>
          <p:nvPr/>
        </p:nvSpPr>
        <p:spPr>
          <a:xfrm>
            <a:off x="548174" y="3785652"/>
            <a:ext cx="2511657" cy="979800"/>
          </a:xfrm>
          <a:prstGeom prst="rect">
            <a:avLst/>
          </a:prstGeom>
          <a:noFill/>
          <a:ln>
            <a:noFill/>
          </a:ln>
        </p:spPr>
        <p:txBody>
          <a:bodyPr wrap="square" lIns="91425" tIns="91425" rIns="91425" bIns="91425" anchor="t" anchorCtr="0">
            <a:noAutofit/>
          </a:bodyPr>
          <a:lstStyle/>
          <a:p>
            <a:pPr marL="514350" marR="0" lvl="0" indent="-285750" algn="l" defTabSz="914400" rtl="0" eaLnBrk="0" fontAlgn="base" latinLnBrk="0" hangingPunct="0">
              <a:lnSpc>
                <a:spcPct val="100000"/>
              </a:lnSpc>
              <a:spcBef>
                <a:spcPts val="0"/>
              </a:spcBef>
              <a:spcAft>
                <a:spcPct val="0"/>
              </a:spcAft>
              <a:buClr>
                <a:srgbClr val="666666"/>
              </a:buClr>
              <a:buSzTx/>
              <a:buFont typeface="Arial" panose="020B0604020202020204" pitchFamily="34" charset="0"/>
              <a:buChar char="•"/>
              <a:tabLst/>
              <a:defRPr/>
            </a:pPr>
            <a:r>
              <a:rPr kumimoji="0" lang="es" sz="2000" b="0" i="0" u="none" strike="noStrike" kern="1200" cap="none" spc="0" normalizeH="0" baseline="0" noProof="0" dirty="0">
                <a:ln>
                  <a:noFill/>
                </a:ln>
                <a:solidFill>
                  <a:schemeClr val="tx1">
                    <a:lumMod val="65000"/>
                    <a:lumOff val="35000"/>
                  </a:schemeClr>
                </a:solidFill>
                <a:effectLst/>
                <a:uLnTx/>
                <a:uFillTx/>
                <a:latin typeface="+mn-lt"/>
                <a:ea typeface="Raleway"/>
                <a:cs typeface="Raleway"/>
                <a:sym typeface="Raleway"/>
              </a:rPr>
              <a:t>De escala</a:t>
            </a:r>
          </a:p>
          <a:p>
            <a:pPr marL="514350" marR="0" lvl="0" indent="-285750" algn="l" defTabSz="914400" rtl="0" eaLnBrk="0" fontAlgn="base" latinLnBrk="0" hangingPunct="0">
              <a:lnSpc>
                <a:spcPct val="100000"/>
              </a:lnSpc>
              <a:spcBef>
                <a:spcPts val="0"/>
              </a:spcBef>
              <a:spcAft>
                <a:spcPct val="0"/>
              </a:spcAft>
              <a:buClr>
                <a:srgbClr val="666666"/>
              </a:buClr>
              <a:buSzTx/>
              <a:buFont typeface="Arial" panose="020B0604020202020204" pitchFamily="34" charset="0"/>
              <a:buChar char="•"/>
              <a:tabLst/>
              <a:defRPr/>
            </a:pPr>
            <a:r>
              <a:rPr kumimoji="0" lang="es" sz="2000" b="0" i="0" u="none" strike="noStrike" kern="1200" cap="none" spc="0" normalizeH="0" baseline="0" noProof="0" dirty="0">
                <a:ln>
                  <a:noFill/>
                </a:ln>
                <a:solidFill>
                  <a:schemeClr val="tx1">
                    <a:lumMod val="65000"/>
                    <a:lumOff val="35000"/>
                  </a:schemeClr>
                </a:solidFill>
                <a:effectLst/>
                <a:uLnTx/>
                <a:uFillTx/>
                <a:latin typeface="+mn-lt"/>
                <a:ea typeface="Raleway"/>
                <a:cs typeface="Raleway"/>
                <a:sym typeface="Raleway"/>
              </a:rPr>
              <a:t>Cuantitativa</a:t>
            </a:r>
          </a:p>
          <a:p>
            <a:pPr marL="514350" marR="0" lvl="0" indent="-285750" algn="l" defTabSz="914400" rtl="0" eaLnBrk="0" fontAlgn="base" latinLnBrk="0" hangingPunct="0">
              <a:lnSpc>
                <a:spcPct val="100000"/>
              </a:lnSpc>
              <a:spcBef>
                <a:spcPts val="0"/>
              </a:spcBef>
              <a:spcAft>
                <a:spcPct val="0"/>
              </a:spcAft>
              <a:buClr>
                <a:srgbClr val="666666"/>
              </a:buClr>
              <a:buSzTx/>
              <a:buFont typeface="Arial" panose="020B0604020202020204" pitchFamily="34" charset="0"/>
              <a:buChar char="•"/>
              <a:tabLst/>
              <a:defRPr/>
            </a:pPr>
            <a:r>
              <a:rPr kumimoji="0" lang="es" sz="2000" b="0" i="0" u="none" strike="noStrike" kern="1200" cap="none" spc="0" normalizeH="0" baseline="0" noProof="0" dirty="0">
                <a:ln>
                  <a:noFill/>
                </a:ln>
                <a:solidFill>
                  <a:schemeClr val="tx1">
                    <a:lumMod val="65000"/>
                    <a:lumOff val="35000"/>
                  </a:schemeClr>
                </a:solidFill>
                <a:effectLst/>
                <a:uLnTx/>
                <a:uFillTx/>
                <a:latin typeface="+mn-lt"/>
                <a:ea typeface="Raleway"/>
                <a:cs typeface="Raleway"/>
                <a:sym typeface="Raleway"/>
              </a:rPr>
              <a:t>Continua</a:t>
            </a:r>
          </a:p>
          <a:p>
            <a:pPr marL="514350" marR="0" lvl="0" indent="-285750" algn="l" defTabSz="914400" rtl="0" eaLnBrk="0" fontAlgn="base" latinLnBrk="0" hangingPunct="0">
              <a:lnSpc>
                <a:spcPct val="100000"/>
              </a:lnSpc>
              <a:spcBef>
                <a:spcPts val="0"/>
              </a:spcBef>
              <a:spcAft>
                <a:spcPct val="0"/>
              </a:spcAft>
              <a:buClr>
                <a:srgbClr val="666666"/>
              </a:buClr>
              <a:buSzTx/>
              <a:buFont typeface="Arial" panose="020B0604020202020204" pitchFamily="34" charset="0"/>
              <a:buChar char="•"/>
              <a:tabLst/>
              <a:defRPr/>
            </a:pPr>
            <a:r>
              <a:rPr kumimoji="0" lang="es" sz="2000" b="0" i="0" u="none" strike="noStrike" kern="1200" cap="none" spc="0" normalizeH="0" baseline="0" noProof="0" dirty="0">
                <a:ln>
                  <a:noFill/>
                </a:ln>
                <a:solidFill>
                  <a:schemeClr val="tx1">
                    <a:lumMod val="65000"/>
                    <a:lumOff val="35000"/>
                  </a:schemeClr>
                </a:solidFill>
                <a:effectLst/>
                <a:uLnTx/>
                <a:uFillTx/>
                <a:latin typeface="+mn-lt"/>
                <a:ea typeface="Raleway"/>
                <a:cs typeface="Raleway"/>
                <a:sym typeface="Raleway"/>
              </a:rPr>
              <a:t>Numérica</a:t>
            </a:r>
          </a:p>
        </p:txBody>
      </p:sp>
      <p:sp>
        <p:nvSpPr>
          <p:cNvPr id="10" name="Shape 93"/>
          <p:cNvSpPr txBox="1"/>
          <p:nvPr/>
        </p:nvSpPr>
        <p:spPr>
          <a:xfrm>
            <a:off x="3396237" y="3971534"/>
            <a:ext cx="2804563" cy="1065300"/>
          </a:xfrm>
          <a:prstGeom prst="rect">
            <a:avLst/>
          </a:prstGeom>
          <a:noFill/>
          <a:ln>
            <a:noFill/>
          </a:ln>
        </p:spPr>
        <p:txBody>
          <a:bodyPr wrap="square" lIns="91425" tIns="91425" rIns="91425" bIns="91425" anchor="t" anchorCtr="0">
            <a:noAutofit/>
          </a:bodyPr>
          <a:lstStyle/>
          <a:p>
            <a:pPr marL="514350" indent="-285750">
              <a:spcBef>
                <a:spcPts val="0"/>
              </a:spcBef>
              <a:buClr>
                <a:srgbClr val="666666"/>
              </a:buClr>
              <a:buFont typeface="Arial" panose="020B0604020202020204" pitchFamily="34" charset="0"/>
              <a:buChar char="•"/>
              <a:defRPr/>
            </a:pPr>
            <a:r>
              <a:rPr lang="es" sz="2000" dirty="0">
                <a:solidFill>
                  <a:schemeClr val="tx1">
                    <a:lumMod val="65000"/>
                    <a:lumOff val="35000"/>
                  </a:schemeClr>
                </a:solidFill>
                <a:latin typeface="+mn-lt"/>
                <a:ea typeface="Raleway"/>
                <a:cs typeface="Raleway"/>
                <a:sym typeface="Raleway"/>
              </a:rPr>
              <a:t>Categórica</a:t>
            </a:r>
          </a:p>
          <a:p>
            <a:pPr marL="514350" indent="-285750">
              <a:spcBef>
                <a:spcPts val="0"/>
              </a:spcBef>
              <a:buClr>
                <a:srgbClr val="666666"/>
              </a:buClr>
              <a:buFont typeface="Arial" panose="020B0604020202020204" pitchFamily="34" charset="0"/>
              <a:buChar char="•"/>
              <a:defRPr/>
            </a:pPr>
            <a:r>
              <a:rPr lang="es" sz="2000" dirty="0">
                <a:solidFill>
                  <a:schemeClr val="tx1">
                    <a:lumMod val="65000"/>
                    <a:lumOff val="35000"/>
                  </a:schemeClr>
                </a:solidFill>
                <a:latin typeface="+mn-lt"/>
                <a:ea typeface="Raleway"/>
                <a:cs typeface="Raleway"/>
                <a:sym typeface="Raleway"/>
              </a:rPr>
              <a:t>Cualitativa</a:t>
            </a:r>
          </a:p>
          <a:p>
            <a:pPr marL="514350" indent="-285750">
              <a:spcBef>
                <a:spcPts val="0"/>
              </a:spcBef>
              <a:buClr>
                <a:srgbClr val="666666"/>
              </a:buClr>
              <a:buFont typeface="Arial" panose="020B0604020202020204" pitchFamily="34" charset="0"/>
              <a:buChar char="•"/>
              <a:defRPr/>
            </a:pPr>
            <a:r>
              <a:rPr lang="es" sz="2000" dirty="0">
                <a:solidFill>
                  <a:schemeClr val="tx1">
                    <a:lumMod val="65000"/>
                    <a:lumOff val="35000"/>
                  </a:schemeClr>
                </a:solidFill>
                <a:latin typeface="+mn-lt"/>
                <a:ea typeface="Raleway"/>
                <a:cs typeface="Raleway"/>
                <a:sym typeface="Raleway"/>
              </a:rPr>
              <a:t>Nominal</a:t>
            </a:r>
          </a:p>
          <a:p>
            <a:pPr marL="514350" indent="-285750">
              <a:spcBef>
                <a:spcPts val="0"/>
              </a:spcBef>
              <a:buClr>
                <a:srgbClr val="666666"/>
              </a:buClr>
              <a:buFont typeface="Arial" panose="020B0604020202020204" pitchFamily="34" charset="0"/>
              <a:buChar char="•"/>
              <a:defRPr/>
            </a:pPr>
            <a:r>
              <a:rPr lang="es" sz="2000" dirty="0">
                <a:solidFill>
                  <a:schemeClr val="tx1">
                    <a:lumMod val="65000"/>
                    <a:lumOff val="35000"/>
                  </a:schemeClr>
                </a:solidFill>
                <a:latin typeface="+mn-lt"/>
                <a:ea typeface="Raleway"/>
                <a:cs typeface="Raleway"/>
                <a:sym typeface="Raleway"/>
              </a:rPr>
              <a:t>Discreta</a:t>
            </a:r>
          </a:p>
        </p:txBody>
      </p:sp>
      <p:sp>
        <p:nvSpPr>
          <p:cNvPr id="11" name="Shape 94"/>
          <p:cNvSpPr txBox="1"/>
          <p:nvPr/>
        </p:nvSpPr>
        <p:spPr>
          <a:xfrm>
            <a:off x="6510900" y="3284984"/>
            <a:ext cx="2041200" cy="492000"/>
          </a:xfrm>
          <a:prstGeom prst="rect">
            <a:avLst/>
          </a:prstGeom>
          <a:noFill/>
          <a:ln>
            <a:noFill/>
          </a:ln>
        </p:spPr>
        <p:txBody>
          <a:bodyPr wrap="square" lIns="91425" tIns="91425" rIns="91425" bIns="9142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r>
              <a:rPr kumimoji="0" lang="es" sz="1800" b="1" i="0" u="none" strike="noStrike" kern="1200" cap="none" spc="0" normalizeH="0" baseline="0" noProof="0" dirty="0">
                <a:ln>
                  <a:noFill/>
                </a:ln>
                <a:solidFill>
                  <a:srgbClr val="4F81BD"/>
                </a:solidFill>
                <a:effectLst/>
                <a:uLnTx/>
                <a:uFillTx/>
                <a:latin typeface="Raleway"/>
                <a:ea typeface="Raleway"/>
                <a:cs typeface="Raleway"/>
                <a:sym typeface="Raleway"/>
              </a:rPr>
              <a:t>Discutamos un poco</a:t>
            </a:r>
          </a:p>
        </p:txBody>
      </p:sp>
      <p:sp>
        <p:nvSpPr>
          <p:cNvPr id="12" name="Shape 95"/>
          <p:cNvSpPr txBox="1"/>
          <p:nvPr/>
        </p:nvSpPr>
        <p:spPr>
          <a:xfrm>
            <a:off x="6510900" y="3933056"/>
            <a:ext cx="2041200" cy="492000"/>
          </a:xfrm>
          <a:prstGeom prst="rect">
            <a:avLst/>
          </a:prstGeom>
          <a:noFill/>
          <a:ln>
            <a:noFill/>
          </a:ln>
        </p:spPr>
        <p:txBody>
          <a:bodyPr wrap="square" lIns="91425" tIns="91425" rIns="91425" bIns="91425" anchor="t" anchorCtr="0">
            <a:noAutofit/>
          </a:bodyPr>
          <a:lstStyle/>
          <a:p>
            <a:pPr marL="457200" marR="0" lvl="0" indent="-228600" algn="l" defTabSz="914400" rtl="0" eaLnBrk="0" fontAlgn="base" latinLnBrk="0" hangingPunct="0">
              <a:lnSpc>
                <a:spcPct val="100000"/>
              </a:lnSpc>
              <a:spcBef>
                <a:spcPts val="0"/>
              </a:spcBef>
              <a:spcAft>
                <a:spcPct val="0"/>
              </a:spcAft>
              <a:buClr>
                <a:srgbClr val="666666"/>
              </a:buClr>
              <a:buSzTx/>
              <a:buFont typeface="Raleway"/>
              <a:buChar char="●"/>
              <a:tabLst/>
              <a:defRPr/>
            </a:pPr>
            <a:r>
              <a:rPr lang="es" sz="2000" dirty="0">
                <a:solidFill>
                  <a:schemeClr val="tx1">
                    <a:lumMod val="65000"/>
                    <a:lumOff val="35000"/>
                  </a:schemeClr>
                </a:solidFill>
                <a:latin typeface="+mn-lt"/>
                <a:ea typeface="Raleway"/>
                <a:cs typeface="Raleway"/>
                <a:sym typeface="Raleway"/>
              </a:rPr>
              <a:t>Estrato económico</a:t>
            </a:r>
          </a:p>
        </p:txBody>
      </p:sp>
      <p:sp>
        <p:nvSpPr>
          <p:cNvPr id="13" name="Shape 96"/>
          <p:cNvSpPr txBox="1"/>
          <p:nvPr/>
        </p:nvSpPr>
        <p:spPr>
          <a:xfrm>
            <a:off x="6510900" y="4504184"/>
            <a:ext cx="2041200" cy="492000"/>
          </a:xfrm>
          <a:prstGeom prst="rect">
            <a:avLst/>
          </a:prstGeom>
          <a:noFill/>
          <a:ln>
            <a:noFill/>
          </a:ln>
        </p:spPr>
        <p:txBody>
          <a:bodyPr wrap="square" lIns="91425" tIns="91425" rIns="91425" bIns="91425" anchor="t" anchorCtr="0">
            <a:noAutofit/>
          </a:bodyPr>
          <a:lstStyle/>
          <a:p>
            <a:pPr marL="514350" marR="0" lvl="0" indent="-285750" defTabSz="914400" latinLnBrk="0">
              <a:lnSpc>
                <a:spcPct val="100000"/>
              </a:lnSpc>
              <a:spcBef>
                <a:spcPts val="0"/>
              </a:spcBef>
              <a:buClr>
                <a:srgbClr val="666666"/>
              </a:buClr>
              <a:buSzTx/>
              <a:buFont typeface="Arial" panose="020B0604020202020204" pitchFamily="34" charset="0"/>
              <a:buChar char="•"/>
              <a:tabLst/>
              <a:defRPr/>
            </a:pPr>
            <a:r>
              <a:rPr lang="es" sz="2000" dirty="0">
                <a:solidFill>
                  <a:schemeClr val="tx1">
                    <a:lumMod val="65000"/>
                    <a:lumOff val="35000"/>
                  </a:schemeClr>
                </a:solidFill>
                <a:latin typeface="+mn-lt"/>
                <a:ea typeface="Raleway"/>
                <a:cs typeface="Raleway"/>
                <a:sym typeface="Raleway"/>
              </a:rPr>
              <a:t>Animales en una granja</a:t>
            </a:r>
          </a:p>
        </p:txBody>
      </p:sp>
    </p:spTree>
    <p:extLst>
      <p:ext uri="{BB962C8B-B14F-4D97-AF65-F5344CB8AC3E}">
        <p14:creationId xmlns:p14="http://schemas.microsoft.com/office/powerpoint/2010/main" val="3694280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01"/>
          <p:cNvSpPr txBox="1">
            <a:spLocks/>
          </p:cNvSpPr>
          <p:nvPr/>
        </p:nvSpPr>
        <p:spPr>
          <a:xfrm>
            <a:off x="-684584" y="1340768"/>
            <a:ext cx="8520600" cy="582900"/>
          </a:xfrm>
          <a:prstGeom prst="rect">
            <a:avLst/>
          </a:prstGeom>
        </p:spPr>
        <p:txBody>
          <a:bodyPr wrap="square" lIns="91425" tIns="91425" rIns="91425" bIns="91425" anchor="b" anchorCtr="0">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ts val="0"/>
              </a:spcBef>
              <a:spcAft>
                <a:spcPct val="0"/>
              </a:spcAft>
              <a:buClrTx/>
              <a:buSzTx/>
              <a:buFontTx/>
              <a:buNone/>
              <a:tabLst/>
              <a:defRPr/>
            </a:pPr>
            <a:r>
              <a:rPr lang="es" sz="3200" b="1" dirty="0">
                <a:latin typeface="+mn-lt"/>
                <a:ea typeface="Raleway"/>
                <a:cs typeface="Raleway"/>
                <a:sym typeface="Raleway"/>
              </a:rPr>
              <a:t>Categorización de una variable continua</a:t>
            </a:r>
            <a:endParaRPr lang="es" sz="3200" b="1" dirty="0">
              <a:latin typeface="+mn-lt"/>
              <a:ea typeface="Raleway"/>
              <a:cs typeface="Raleway"/>
              <a:sym typeface="Raleway"/>
            </a:endParaRPr>
          </a:p>
        </p:txBody>
      </p:sp>
      <p:pic>
        <p:nvPicPr>
          <p:cNvPr id="6" name="Shape 102"/>
          <p:cNvPicPr preferRelativeResize="0"/>
          <p:nvPr/>
        </p:nvPicPr>
        <p:blipFill>
          <a:blip r:embed="rId2">
            <a:alphaModFix/>
          </a:blip>
          <a:stretch>
            <a:fillRect/>
          </a:stretch>
        </p:blipFill>
        <p:spPr>
          <a:xfrm>
            <a:off x="1143000" y="2904422"/>
            <a:ext cx="1852725" cy="2914525"/>
          </a:xfrm>
          <a:prstGeom prst="rect">
            <a:avLst/>
          </a:prstGeom>
          <a:noFill/>
          <a:ln>
            <a:noFill/>
          </a:ln>
        </p:spPr>
      </p:pic>
      <p:pic>
        <p:nvPicPr>
          <p:cNvPr id="7" name="Shape 103"/>
          <p:cNvPicPr preferRelativeResize="0"/>
          <p:nvPr/>
        </p:nvPicPr>
        <p:blipFill>
          <a:blip r:embed="rId3">
            <a:alphaModFix/>
          </a:blip>
          <a:stretch>
            <a:fillRect/>
          </a:stretch>
        </p:blipFill>
        <p:spPr>
          <a:xfrm>
            <a:off x="3277375" y="3742622"/>
            <a:ext cx="1009650" cy="876300"/>
          </a:xfrm>
          <a:prstGeom prst="rect">
            <a:avLst/>
          </a:prstGeom>
          <a:noFill/>
          <a:ln>
            <a:noFill/>
          </a:ln>
        </p:spPr>
      </p:pic>
      <p:pic>
        <p:nvPicPr>
          <p:cNvPr id="8" name="Shape 104"/>
          <p:cNvPicPr preferRelativeResize="0"/>
          <p:nvPr/>
        </p:nvPicPr>
        <p:blipFill>
          <a:blip r:embed="rId4">
            <a:alphaModFix/>
          </a:blip>
          <a:stretch>
            <a:fillRect/>
          </a:stretch>
        </p:blipFill>
        <p:spPr>
          <a:xfrm>
            <a:off x="4439425" y="2828222"/>
            <a:ext cx="2870350" cy="3049050"/>
          </a:xfrm>
          <a:prstGeom prst="rect">
            <a:avLst/>
          </a:prstGeom>
          <a:noFill/>
          <a:ln>
            <a:noFill/>
          </a:ln>
        </p:spPr>
      </p:pic>
    </p:spTree>
    <p:extLst>
      <p:ext uri="{BB962C8B-B14F-4D97-AF65-F5344CB8AC3E}">
        <p14:creationId xmlns:p14="http://schemas.microsoft.com/office/powerpoint/2010/main" val="966434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09"/>
          <p:cNvSpPr txBox="1">
            <a:spLocks/>
          </p:cNvSpPr>
          <p:nvPr/>
        </p:nvSpPr>
        <p:spPr>
          <a:xfrm>
            <a:off x="-756592" y="1333636"/>
            <a:ext cx="8520600" cy="582900"/>
          </a:xfrm>
          <a:prstGeom prst="rect">
            <a:avLst/>
          </a:prstGeom>
        </p:spPr>
        <p:txBody>
          <a:bodyPr wrap="square" lIns="91425" tIns="91425" rIns="91425" bIns="91425" anchor="b" anchorCtr="0">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ts val="0"/>
              </a:spcBef>
              <a:spcAft>
                <a:spcPct val="0"/>
              </a:spcAft>
              <a:buClrTx/>
              <a:buSzTx/>
              <a:buFontTx/>
              <a:buNone/>
              <a:tabLst/>
              <a:defRPr/>
            </a:pPr>
            <a:r>
              <a:rPr lang="es" sz="3200" b="1" dirty="0">
                <a:latin typeface="+mn-lt"/>
                <a:ea typeface="Raleway"/>
                <a:cs typeface="Raleway"/>
                <a:sym typeface="Raleway"/>
              </a:rPr>
              <a:t>Categorización de una variable continua</a:t>
            </a:r>
            <a:endParaRPr lang="es" sz="3200" b="1" dirty="0">
              <a:latin typeface="+mn-lt"/>
              <a:ea typeface="Raleway"/>
              <a:cs typeface="Raleway"/>
              <a:sym typeface="Raleway"/>
            </a:endParaRPr>
          </a:p>
        </p:txBody>
      </p:sp>
      <p:pic>
        <p:nvPicPr>
          <p:cNvPr id="6" name="Shape 110"/>
          <p:cNvPicPr preferRelativeResize="0"/>
          <p:nvPr/>
        </p:nvPicPr>
        <p:blipFill>
          <a:blip r:embed="rId2">
            <a:alphaModFix/>
          </a:blip>
          <a:stretch>
            <a:fillRect/>
          </a:stretch>
        </p:blipFill>
        <p:spPr>
          <a:xfrm>
            <a:off x="1010812" y="2341623"/>
            <a:ext cx="6924675" cy="2228850"/>
          </a:xfrm>
          <a:prstGeom prst="rect">
            <a:avLst/>
          </a:prstGeom>
          <a:noFill/>
          <a:ln>
            <a:noFill/>
          </a:ln>
        </p:spPr>
      </p:pic>
      <p:sp>
        <p:nvSpPr>
          <p:cNvPr id="7" name="Shape 111"/>
          <p:cNvSpPr txBox="1"/>
          <p:nvPr/>
        </p:nvSpPr>
        <p:spPr>
          <a:xfrm>
            <a:off x="695237" y="4837748"/>
            <a:ext cx="7881000" cy="823500"/>
          </a:xfrm>
          <a:prstGeom prst="rect">
            <a:avLst/>
          </a:prstGeom>
          <a:noFill/>
          <a:ln>
            <a:noFill/>
          </a:ln>
        </p:spPr>
        <p:txBody>
          <a:bodyPr wrap="square" lIns="91425" tIns="91425" rIns="91425" bIns="9142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r>
              <a:rPr lang="es" sz="16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sym typeface="Raleway"/>
              </a:rPr>
              <a:t>Lo importante en la transformación de datos, es obtener el mayor provecho de los mismos</a:t>
            </a:r>
          </a:p>
        </p:txBody>
      </p:sp>
    </p:spTree>
    <p:extLst>
      <p:ext uri="{BB962C8B-B14F-4D97-AF65-F5344CB8AC3E}">
        <p14:creationId xmlns:p14="http://schemas.microsoft.com/office/powerpoint/2010/main" val="3730388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66"/>
          <p:cNvSpPr txBox="1">
            <a:spLocks/>
          </p:cNvSpPr>
          <p:nvPr/>
        </p:nvSpPr>
        <p:spPr>
          <a:xfrm>
            <a:off x="-1548680" y="1412776"/>
            <a:ext cx="8520600" cy="582900"/>
          </a:xfrm>
          <a:prstGeom prst="rect">
            <a:avLst/>
          </a:prstGeom>
        </p:spPr>
        <p:txBody>
          <a:bodyPr wrap="square" lIns="91425" tIns="91425" rIns="91425" bIns="91425" anchor="b" anchorCtr="0">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ts val="0"/>
              </a:spcBef>
              <a:spcAft>
                <a:spcPts val="0"/>
              </a:spcAft>
              <a:buClrTx/>
              <a:buSzTx/>
              <a:buFontTx/>
              <a:buNone/>
              <a:tabLst/>
              <a:defRPr/>
            </a:pPr>
            <a:r>
              <a:rPr lang="es" sz="3200" b="1" dirty="0">
                <a:latin typeface="+mn-lt"/>
                <a:ea typeface="Raleway"/>
                <a:cs typeface="Raleway"/>
                <a:sym typeface="Raleway"/>
              </a:rPr>
              <a:t>Tendencia central y dispersión</a:t>
            </a:r>
            <a:endParaRPr lang="es" sz="3200" b="1" dirty="0">
              <a:latin typeface="+mn-lt"/>
              <a:ea typeface="Raleway"/>
              <a:cs typeface="Raleway"/>
              <a:sym typeface="Raleway"/>
            </a:endParaRPr>
          </a:p>
        </p:txBody>
      </p:sp>
      <p:sp>
        <p:nvSpPr>
          <p:cNvPr id="6" name="Shape 67"/>
          <p:cNvSpPr txBox="1"/>
          <p:nvPr/>
        </p:nvSpPr>
        <p:spPr>
          <a:xfrm>
            <a:off x="379500" y="2743070"/>
            <a:ext cx="3780180" cy="2314800"/>
          </a:xfrm>
          <a:prstGeom prst="rect">
            <a:avLst/>
          </a:prstGeom>
          <a:noFill/>
          <a:ln>
            <a:noFill/>
          </a:ln>
        </p:spPr>
        <p:txBody>
          <a:bodyPr wrap="square" lIns="91425" tIns="91425" rIns="91425" bIns="91425" anchor="t" anchorCtr="0">
            <a:noAutofit/>
          </a:bodyPr>
          <a:lstStyle/>
          <a:p>
            <a:pPr marL="0" marR="0" lvl="0" indent="0" algn="just" defTabSz="914400" rtl="0" eaLnBrk="0" fontAlgn="base" latinLnBrk="0" hangingPunct="0">
              <a:lnSpc>
                <a:spcPct val="100000"/>
              </a:lnSpc>
              <a:spcBef>
                <a:spcPts val="0"/>
              </a:spcBef>
              <a:spcAft>
                <a:spcPct val="0"/>
              </a:spcAft>
              <a:buClrTx/>
              <a:buSzTx/>
              <a:buFontTx/>
              <a:buNone/>
              <a:tabLst/>
              <a:defRPr/>
            </a:pPr>
            <a:r>
              <a:rPr kumimoji="0" lang="es" b="0" i="0" u="none" strike="noStrike" kern="1200" cap="none" spc="0" normalizeH="0" baseline="0" noProof="0" dirty="0">
                <a:ln>
                  <a:noFill/>
                </a:ln>
                <a:solidFill>
                  <a:schemeClr val="tx1">
                    <a:lumMod val="65000"/>
                    <a:lumOff val="35000"/>
                  </a:schemeClr>
                </a:solidFill>
                <a:effectLst/>
                <a:highlight>
                  <a:srgbClr val="FFFFFF"/>
                </a:highlight>
                <a:uLnTx/>
                <a:uFillTx/>
                <a:latin typeface="Calibri"/>
                <a:ea typeface="Raleway"/>
                <a:cs typeface="Raleway"/>
                <a:sym typeface="Raleway"/>
              </a:rPr>
              <a:t>“Las medidas de tendencia central son medidas estadísticas que pretenden </a:t>
            </a:r>
            <a:r>
              <a:rPr kumimoji="0" lang="es" b="1" i="0" u="none" strike="noStrike" kern="1200" cap="none" spc="0" normalizeH="0" baseline="0" noProof="0" dirty="0">
                <a:ln>
                  <a:noFill/>
                </a:ln>
                <a:solidFill>
                  <a:schemeClr val="tx1">
                    <a:lumMod val="65000"/>
                    <a:lumOff val="35000"/>
                  </a:schemeClr>
                </a:solidFill>
                <a:effectLst/>
                <a:highlight>
                  <a:srgbClr val="FFFFFF"/>
                </a:highlight>
                <a:uLnTx/>
                <a:uFillTx/>
                <a:latin typeface="Calibri"/>
                <a:ea typeface="Raleway"/>
                <a:cs typeface="Raleway"/>
                <a:sym typeface="Raleway"/>
              </a:rPr>
              <a:t>resumir en un solo valor a un conjunto de valores</a:t>
            </a:r>
            <a:r>
              <a:rPr kumimoji="0" lang="es" b="0" i="0" u="none" strike="noStrike" kern="1200" cap="none" spc="0" normalizeH="0" baseline="0" noProof="0" dirty="0">
                <a:ln>
                  <a:noFill/>
                </a:ln>
                <a:solidFill>
                  <a:schemeClr val="tx1">
                    <a:lumMod val="65000"/>
                    <a:lumOff val="35000"/>
                  </a:schemeClr>
                </a:solidFill>
                <a:effectLst/>
                <a:highlight>
                  <a:srgbClr val="FFFFFF"/>
                </a:highlight>
                <a:uLnTx/>
                <a:uFillTx/>
                <a:latin typeface="Calibri"/>
                <a:ea typeface="Raleway"/>
                <a:cs typeface="Raleway"/>
                <a:sym typeface="Raleway"/>
              </a:rPr>
              <a:t>. Representan un centro en torno al cual se encuentra ubicado el conjunto de los datos. Las medidas de tendencia central más utilizadas son: </a:t>
            </a:r>
            <a:r>
              <a:rPr kumimoji="0" lang="es" b="1" i="0" u="none" strike="noStrike" kern="1200" cap="none" spc="0" normalizeH="0" baseline="0" noProof="0" dirty="0">
                <a:ln>
                  <a:noFill/>
                </a:ln>
                <a:solidFill>
                  <a:schemeClr val="tx1">
                    <a:lumMod val="65000"/>
                    <a:lumOff val="35000"/>
                  </a:schemeClr>
                </a:solidFill>
                <a:effectLst/>
                <a:highlight>
                  <a:srgbClr val="FFFFFF"/>
                </a:highlight>
                <a:uLnTx/>
                <a:uFillTx/>
                <a:latin typeface="Calibri"/>
                <a:ea typeface="Raleway"/>
                <a:cs typeface="Raleway"/>
                <a:sym typeface="Raleway"/>
              </a:rPr>
              <a:t>media, mediana y moda</a:t>
            </a:r>
            <a:r>
              <a:rPr kumimoji="0" lang="es" b="0" i="0" u="none" strike="noStrike" kern="1200" cap="none" spc="0" normalizeH="0" baseline="0" noProof="0" dirty="0">
                <a:ln>
                  <a:noFill/>
                </a:ln>
                <a:solidFill>
                  <a:schemeClr val="tx1">
                    <a:lumMod val="65000"/>
                    <a:lumOff val="35000"/>
                  </a:schemeClr>
                </a:solidFill>
                <a:effectLst/>
                <a:highlight>
                  <a:srgbClr val="FFFFFF"/>
                </a:highlight>
                <a:uLnTx/>
                <a:uFillTx/>
                <a:latin typeface="Calibri"/>
                <a:ea typeface="Raleway"/>
                <a:cs typeface="Raleway"/>
                <a:sym typeface="Raleway"/>
              </a:rPr>
              <a:t>”</a:t>
            </a:r>
          </a:p>
        </p:txBody>
      </p:sp>
      <p:sp>
        <p:nvSpPr>
          <p:cNvPr id="7" name="Shape 69"/>
          <p:cNvSpPr/>
          <p:nvPr/>
        </p:nvSpPr>
        <p:spPr>
          <a:xfrm>
            <a:off x="251520" y="2463170"/>
            <a:ext cx="2169300" cy="279900"/>
          </a:xfrm>
          <a:prstGeom prst="roundRect">
            <a:avLst>
              <a:gd name="adj" fmla="val 16667"/>
            </a:avLst>
          </a:prstGeom>
          <a:solidFill>
            <a:srgbClr val="FFFFFF"/>
          </a:solidFill>
          <a:ln w="9525" cap="flat" cmpd="sng">
            <a:noFill/>
            <a:prstDash val="solid"/>
            <a:round/>
            <a:headEnd type="none" w="med" len="med"/>
            <a:tailEnd type="none" w="med" len="med"/>
          </a:ln>
        </p:spPr>
        <p:txBody>
          <a:bodyPr wrap="square" lIns="91425" tIns="91425" rIns="91425" bIns="91425" anchor="ctr" anchorCtr="0">
            <a:noAutofit/>
          </a:bodyPr>
          <a:lstStyle/>
          <a:p>
            <a:pPr marL="0" marR="0" lvl="0" indent="0" algn="ctr" defTabSz="914400" rtl="0" eaLnBrk="0" fontAlgn="base" latinLnBrk="0" hangingPunct="0">
              <a:lnSpc>
                <a:spcPct val="100000"/>
              </a:lnSpc>
              <a:spcBef>
                <a:spcPts val="0"/>
              </a:spcBef>
              <a:spcAft>
                <a:spcPct val="0"/>
              </a:spcAft>
              <a:buClrTx/>
              <a:buSzTx/>
              <a:buFontTx/>
              <a:buNone/>
              <a:tabLst/>
              <a:defRPr/>
            </a:pPr>
            <a:r>
              <a:rPr kumimoji="0" lang="es" sz="2000" b="1" i="0" u="none" strike="noStrike" kern="1200" cap="none" spc="0" normalizeH="0" baseline="0" noProof="0" dirty="0">
                <a:ln>
                  <a:noFill/>
                </a:ln>
                <a:effectLst/>
                <a:uLnTx/>
                <a:uFillTx/>
                <a:latin typeface="+mj-lt"/>
                <a:ea typeface="Raleway"/>
                <a:cs typeface="Raleway"/>
                <a:sym typeface="Raleway"/>
              </a:rPr>
              <a:t>Tendencia central</a:t>
            </a:r>
          </a:p>
        </p:txBody>
      </p:sp>
      <p:sp>
        <p:nvSpPr>
          <p:cNvPr id="8" name="Shape 70"/>
          <p:cNvSpPr/>
          <p:nvPr/>
        </p:nvSpPr>
        <p:spPr>
          <a:xfrm>
            <a:off x="4267444" y="2743070"/>
            <a:ext cx="3069500" cy="429478"/>
          </a:xfrm>
          <a:prstGeom prst="roundRect">
            <a:avLst>
              <a:gd name="adj" fmla="val 16667"/>
            </a:avLst>
          </a:prstGeom>
          <a:solidFill>
            <a:srgbClr val="FFFFFF"/>
          </a:solidFill>
          <a:ln w="9525" cap="flat" cmpd="sng">
            <a:noFill/>
            <a:prstDash val="solid"/>
            <a:round/>
            <a:headEnd type="none" w="med" len="med"/>
            <a:tailEnd type="none" w="med" len="med"/>
          </a:ln>
        </p:spPr>
        <p:txBody>
          <a:bodyPr wrap="square" lIns="91425" tIns="91425" rIns="91425" bIns="91425" anchor="ctr" anchorCtr="0">
            <a:noAutofit/>
          </a:bodyPr>
          <a:lstStyle/>
          <a:p>
            <a:pPr algn="ctr">
              <a:spcBef>
                <a:spcPts val="0"/>
              </a:spcBef>
              <a:defRPr/>
            </a:pPr>
            <a:r>
              <a:rPr lang="es" sz="2000" b="1" dirty="0">
                <a:latin typeface="+mj-lt"/>
                <a:ea typeface="Raleway"/>
                <a:cs typeface="Raleway"/>
                <a:sym typeface="Raleway"/>
              </a:rPr>
              <a:t>Medidas de dispersión</a:t>
            </a:r>
          </a:p>
        </p:txBody>
      </p:sp>
      <p:sp>
        <p:nvSpPr>
          <p:cNvPr id="9" name="Shape 71"/>
          <p:cNvSpPr txBox="1"/>
          <p:nvPr/>
        </p:nvSpPr>
        <p:spPr>
          <a:xfrm>
            <a:off x="4572000" y="3573016"/>
            <a:ext cx="3988500" cy="2218200"/>
          </a:xfrm>
          <a:prstGeom prst="rect">
            <a:avLst/>
          </a:prstGeom>
          <a:noFill/>
          <a:ln>
            <a:noFill/>
          </a:ln>
        </p:spPr>
        <p:txBody>
          <a:bodyPr wrap="square" lIns="91425" tIns="91425" rIns="91425" bIns="91425" anchor="ctr" anchorCtr="0">
            <a:noAutofit/>
          </a:bodyPr>
          <a:lstStyle/>
          <a:p>
            <a:pPr marL="0" marR="0" lvl="0" indent="0" algn="just" defTabSz="914400" rtl="0" eaLnBrk="0" fontAlgn="base" latinLnBrk="0" hangingPunct="0">
              <a:lnSpc>
                <a:spcPct val="100000"/>
              </a:lnSpc>
              <a:spcBef>
                <a:spcPts val="0"/>
              </a:spcBef>
              <a:spcAft>
                <a:spcPct val="0"/>
              </a:spcAft>
              <a:buClrTx/>
              <a:buSzTx/>
              <a:buFontTx/>
              <a:buNone/>
              <a:tabLst/>
              <a:defRPr/>
            </a:pPr>
            <a:r>
              <a:rPr kumimoji="0" lang="es" b="0" i="0" u="none" strike="noStrike" kern="1200" cap="none" spc="0" normalizeH="0" baseline="0" noProof="0" dirty="0">
                <a:ln>
                  <a:noFill/>
                </a:ln>
                <a:solidFill>
                  <a:schemeClr val="tx1">
                    <a:lumMod val="65000"/>
                    <a:lumOff val="35000"/>
                  </a:schemeClr>
                </a:solidFill>
                <a:effectLst/>
                <a:highlight>
                  <a:srgbClr val="FFFFFF"/>
                </a:highlight>
                <a:uLnTx/>
                <a:uFillTx/>
                <a:latin typeface="Calibri"/>
                <a:ea typeface="Raleway"/>
                <a:cs typeface="Raleway"/>
                <a:sym typeface="Raleway"/>
              </a:rPr>
              <a:t>Las medidas de dispersión en cambio miden el grado de dispersión de los valores de la variable. Dicho en otros términos las medidas de dispersión </a:t>
            </a:r>
            <a:r>
              <a:rPr kumimoji="0" lang="es" b="1" i="0" u="none" strike="noStrike" kern="1200" cap="none" spc="0" normalizeH="0" baseline="0" noProof="0" dirty="0">
                <a:ln>
                  <a:noFill/>
                </a:ln>
                <a:solidFill>
                  <a:schemeClr val="tx1">
                    <a:lumMod val="65000"/>
                    <a:lumOff val="35000"/>
                  </a:schemeClr>
                </a:solidFill>
                <a:effectLst/>
                <a:highlight>
                  <a:srgbClr val="FFFFFF"/>
                </a:highlight>
                <a:uLnTx/>
                <a:uFillTx/>
                <a:latin typeface="Calibri"/>
                <a:ea typeface="Raleway"/>
                <a:cs typeface="Raleway"/>
                <a:sym typeface="Raleway"/>
              </a:rPr>
              <a:t>pretenden evaluar en qué medida los datos difieren entre sí.</a:t>
            </a:r>
            <a:r>
              <a:rPr kumimoji="0" lang="es" b="0" i="0" u="none" strike="noStrike" kern="1200" cap="none" spc="0" normalizeH="0" baseline="0" noProof="0" dirty="0">
                <a:ln>
                  <a:noFill/>
                </a:ln>
                <a:solidFill>
                  <a:schemeClr val="tx1">
                    <a:lumMod val="65000"/>
                    <a:lumOff val="35000"/>
                  </a:schemeClr>
                </a:solidFill>
                <a:effectLst/>
                <a:highlight>
                  <a:srgbClr val="FFFFFF"/>
                </a:highlight>
                <a:uLnTx/>
                <a:uFillTx/>
                <a:latin typeface="Calibri"/>
                <a:ea typeface="Raleway"/>
                <a:cs typeface="Raleway"/>
                <a:sym typeface="Raleway"/>
              </a:rPr>
              <a:t> De esta forma, ambos tipos de medidas usadas en conjunto permiten describir un conjunto de datos entregando información acerca de su posición y su dispersión. </a:t>
            </a:r>
          </a:p>
        </p:txBody>
      </p:sp>
    </p:spTree>
    <p:extLst>
      <p:ext uri="{BB962C8B-B14F-4D97-AF65-F5344CB8AC3E}">
        <p14:creationId xmlns:p14="http://schemas.microsoft.com/office/powerpoint/2010/main" val="651311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76"/>
          <p:cNvSpPr txBox="1">
            <a:spLocks/>
          </p:cNvSpPr>
          <p:nvPr/>
        </p:nvSpPr>
        <p:spPr>
          <a:xfrm>
            <a:off x="311700" y="1753423"/>
            <a:ext cx="8520600" cy="582900"/>
          </a:xfrm>
          <a:prstGeom prst="rect">
            <a:avLst/>
          </a:prstGeom>
        </p:spPr>
        <p:txBody>
          <a:bodyPr wrap="square" lIns="91425" tIns="91425" rIns="91425" bIns="91425" anchor="b" anchorCtr="0">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lgn="just">
              <a:spcBef>
                <a:spcPts val="0"/>
              </a:spcBef>
              <a:spcAft>
                <a:spcPts val="0"/>
              </a:spcAft>
              <a:defRPr/>
            </a:pPr>
            <a:r>
              <a:rPr lang="es" sz="3200" b="1" dirty="0">
                <a:latin typeface="+mn-lt"/>
                <a:ea typeface="Raleway"/>
                <a:cs typeface="Raleway"/>
                <a:sym typeface="Raleway"/>
              </a:rPr>
              <a:t>El promedio y sus peligrosos usos o interpretaciones</a:t>
            </a:r>
            <a:endParaRPr lang="es" sz="3200" b="1" dirty="0">
              <a:latin typeface="+mn-lt"/>
              <a:ea typeface="Raleway"/>
              <a:cs typeface="Raleway"/>
              <a:sym typeface="Raleway"/>
            </a:endParaRPr>
          </a:p>
        </p:txBody>
      </p:sp>
      <p:sp>
        <p:nvSpPr>
          <p:cNvPr id="6" name="Shape 77"/>
          <p:cNvSpPr txBox="1"/>
          <p:nvPr/>
        </p:nvSpPr>
        <p:spPr>
          <a:xfrm>
            <a:off x="179181" y="2573932"/>
            <a:ext cx="4180843" cy="1215108"/>
          </a:xfrm>
          <a:prstGeom prst="rect">
            <a:avLst/>
          </a:prstGeom>
          <a:noFill/>
          <a:ln>
            <a:noFill/>
          </a:ln>
        </p:spPr>
        <p:txBody>
          <a:bodyPr wrap="square" lIns="91425" tIns="91425" rIns="91425" bIns="9142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r>
              <a:rPr lang="es" dirty="0">
                <a:solidFill>
                  <a:schemeClr val="tx1">
                    <a:lumMod val="65000"/>
                    <a:lumOff val="35000"/>
                  </a:schemeClr>
                </a:solidFill>
                <a:highlight>
                  <a:srgbClr val="FFFFFF"/>
                </a:highlight>
                <a:latin typeface="Calibri"/>
                <a:ea typeface="Raleway"/>
                <a:cs typeface="Raleway"/>
                <a:sym typeface="Raleway"/>
              </a:rPr>
              <a:t>Es la suma de todos los valores de una variable (edad, salario etc.) dividido el número (conteo) de valores sumados</a:t>
            </a:r>
            <a:r>
              <a:rPr kumimoji="0" lang="es" sz="1800" b="0" i="0" u="none" strike="noStrike" kern="1200" cap="none" spc="0" normalizeH="0" baseline="0" noProof="0" dirty="0">
                <a:ln>
                  <a:noFill/>
                </a:ln>
                <a:solidFill>
                  <a:srgbClr val="4F81BD"/>
                </a:solidFill>
                <a:effectLst/>
                <a:highlight>
                  <a:srgbClr val="FFFFFF"/>
                </a:highlight>
                <a:uLnTx/>
                <a:uFillTx/>
                <a:latin typeface="Raleway"/>
                <a:ea typeface="Raleway"/>
                <a:cs typeface="Raleway"/>
                <a:sym typeface="Raleway"/>
              </a:rPr>
              <a:t>.</a:t>
            </a:r>
          </a:p>
          <a:p>
            <a:pPr marL="0" marR="0" lvl="0" indent="0" algn="l" defTabSz="914400" rtl="0" eaLnBrk="0" fontAlgn="base" latinLnBrk="0" hangingPunct="0">
              <a:lnSpc>
                <a:spcPct val="100000"/>
              </a:lnSpc>
              <a:spcBef>
                <a:spcPts val="0"/>
              </a:spcBef>
              <a:spcAft>
                <a:spcPct val="0"/>
              </a:spcAft>
              <a:buClrTx/>
              <a:buSzTx/>
              <a:buFontTx/>
              <a:buNone/>
              <a:tabLst/>
              <a:defRPr/>
            </a:pPr>
            <a:endParaRPr kumimoji="0" sz="1800" b="0" i="0" u="none" strike="noStrike" kern="1200" cap="none" spc="0" normalizeH="0" baseline="0" noProof="0" dirty="0">
              <a:ln>
                <a:noFill/>
              </a:ln>
              <a:solidFill>
                <a:srgbClr val="4F81BD"/>
              </a:solidFill>
              <a:effectLst/>
              <a:highlight>
                <a:srgbClr val="FFFFFF"/>
              </a:highlight>
              <a:uLnTx/>
              <a:uFillTx/>
              <a:latin typeface="Raleway"/>
              <a:ea typeface="Raleway"/>
              <a:cs typeface="Raleway"/>
              <a:sym typeface="Raleway"/>
            </a:endParaRPr>
          </a:p>
          <a:p>
            <a:pPr marL="0" marR="0" lvl="0" indent="0" algn="l" defTabSz="914400" rtl="0" eaLnBrk="0" fontAlgn="base" latinLnBrk="0" hangingPunct="0">
              <a:lnSpc>
                <a:spcPct val="100000"/>
              </a:lnSpc>
              <a:spcBef>
                <a:spcPts val="0"/>
              </a:spcBef>
              <a:spcAft>
                <a:spcPct val="0"/>
              </a:spcAft>
              <a:buClrTx/>
              <a:buSzTx/>
              <a:buFontTx/>
              <a:buNone/>
              <a:tabLst/>
              <a:defRPr/>
            </a:pPr>
            <a:endParaRPr kumimoji="0" sz="1800" b="0" i="0" u="none" strike="noStrike" kern="1200" cap="none" spc="0" normalizeH="0" baseline="0" noProof="0" dirty="0">
              <a:ln>
                <a:noFill/>
              </a:ln>
              <a:solidFill>
                <a:srgbClr val="4F81BD"/>
              </a:solidFill>
              <a:effectLst/>
              <a:highlight>
                <a:srgbClr val="FFFFFF"/>
              </a:highlight>
              <a:uLnTx/>
              <a:uFillTx/>
              <a:latin typeface="Raleway"/>
              <a:ea typeface="Raleway"/>
              <a:cs typeface="Raleway"/>
              <a:sym typeface="Raleway"/>
            </a:endParaRPr>
          </a:p>
        </p:txBody>
      </p:sp>
      <p:pic>
        <p:nvPicPr>
          <p:cNvPr id="7" name="Shape 78"/>
          <p:cNvPicPr preferRelativeResize="0"/>
          <p:nvPr/>
        </p:nvPicPr>
        <p:blipFill>
          <a:blip r:embed="rId2">
            <a:alphaModFix/>
          </a:blip>
          <a:stretch>
            <a:fillRect/>
          </a:stretch>
        </p:blipFill>
        <p:spPr>
          <a:xfrm>
            <a:off x="683568" y="3710550"/>
            <a:ext cx="2571750" cy="1638300"/>
          </a:xfrm>
          <a:prstGeom prst="rect">
            <a:avLst/>
          </a:prstGeom>
          <a:noFill/>
          <a:ln>
            <a:noFill/>
          </a:ln>
        </p:spPr>
      </p:pic>
      <p:sp>
        <p:nvSpPr>
          <p:cNvPr id="8" name="Shape 79"/>
          <p:cNvSpPr txBox="1"/>
          <p:nvPr/>
        </p:nvSpPr>
        <p:spPr>
          <a:xfrm>
            <a:off x="4374074" y="5348850"/>
            <a:ext cx="4062000" cy="854400"/>
          </a:xfrm>
          <a:prstGeom prst="rect">
            <a:avLst/>
          </a:prstGeom>
          <a:noFill/>
          <a:ln>
            <a:noFill/>
          </a:ln>
        </p:spPr>
        <p:txBody>
          <a:bodyPr wrap="square" lIns="91425" tIns="91425" rIns="91425" bIns="91425" anchor="t" anchorCtr="0">
            <a:noAutofit/>
          </a:bodyPr>
          <a:lstStyle/>
          <a:p>
            <a:pPr marL="228600" marR="0" lvl="0" algn="just" defTabSz="914400" rtl="0" eaLnBrk="0" fontAlgn="base" latinLnBrk="0" hangingPunct="0">
              <a:lnSpc>
                <a:spcPct val="100000"/>
              </a:lnSpc>
              <a:spcBef>
                <a:spcPts val="0"/>
              </a:spcBef>
              <a:spcAft>
                <a:spcPct val="0"/>
              </a:spcAft>
              <a:buClr>
                <a:srgbClr val="FF9900"/>
              </a:buClr>
              <a:buSzTx/>
              <a:tabLst/>
              <a:defRPr/>
            </a:pPr>
            <a:r>
              <a:rPr lang="es" dirty="0">
                <a:solidFill>
                  <a:schemeClr val="tx1">
                    <a:lumMod val="65000"/>
                    <a:lumOff val="35000"/>
                  </a:schemeClr>
                </a:solidFill>
                <a:highlight>
                  <a:srgbClr val="FFFFFF"/>
                </a:highlight>
                <a:latin typeface="Calibri"/>
                <a:ea typeface="Raleway"/>
                <a:cs typeface="Raleway"/>
                <a:sym typeface="Raleway"/>
              </a:rPr>
              <a:t>Hacer lecturas de promedios de grandes datos sin tener información de la dispersión de los datos.</a:t>
            </a:r>
          </a:p>
          <a:p>
            <a:pPr marL="0" marR="0" lvl="0" indent="0" algn="l" defTabSz="914400" rtl="0" eaLnBrk="0" fontAlgn="base" latinLnBrk="0" hangingPunct="0">
              <a:lnSpc>
                <a:spcPct val="100000"/>
              </a:lnSpc>
              <a:spcBef>
                <a:spcPts val="0"/>
              </a:spcBef>
              <a:spcAft>
                <a:spcPct val="0"/>
              </a:spcAft>
              <a:buClrTx/>
              <a:buSzTx/>
              <a:buFontTx/>
              <a:buNone/>
              <a:tabLst/>
              <a:defRPr/>
            </a:pPr>
            <a:endParaRPr kumimoji="0" sz="1200" b="0" i="0" u="none" strike="noStrike" kern="1200" cap="none" spc="0" normalizeH="0" baseline="0" noProof="0" dirty="0">
              <a:ln>
                <a:noFill/>
              </a:ln>
              <a:solidFill>
                <a:srgbClr val="4F81BD"/>
              </a:solidFill>
              <a:effectLst/>
              <a:highlight>
                <a:srgbClr val="FFFFFF"/>
              </a:highlight>
              <a:uLnTx/>
              <a:uFillTx/>
              <a:latin typeface="Raleway"/>
              <a:ea typeface="Raleway"/>
              <a:cs typeface="Raleway"/>
              <a:sym typeface="Raleway"/>
            </a:endParaRPr>
          </a:p>
        </p:txBody>
      </p:sp>
      <p:sp>
        <p:nvSpPr>
          <p:cNvPr id="9" name="Shape 80"/>
          <p:cNvSpPr txBox="1"/>
          <p:nvPr/>
        </p:nvSpPr>
        <p:spPr>
          <a:xfrm>
            <a:off x="4572000" y="2437429"/>
            <a:ext cx="3888600" cy="320700"/>
          </a:xfrm>
          <a:prstGeom prst="rect">
            <a:avLst/>
          </a:prstGeom>
          <a:noFill/>
          <a:ln>
            <a:noFill/>
          </a:ln>
        </p:spPr>
        <p:txBody>
          <a:bodyPr wrap="square" lIns="91425" tIns="91425" rIns="91425" bIns="91425" anchor="t" anchorCtr="0">
            <a:noAutofit/>
          </a:bodyPr>
          <a:lstStyle/>
          <a:p>
            <a:pPr marL="0" marR="0" lvl="0" indent="0" algn="l" defTabSz="914400" rtl="0" eaLnBrk="0" fontAlgn="base" latinLnBrk="0" hangingPunct="0">
              <a:lnSpc>
                <a:spcPct val="100000"/>
              </a:lnSpc>
              <a:spcBef>
                <a:spcPts val="0"/>
              </a:spcBef>
              <a:spcAft>
                <a:spcPct val="0"/>
              </a:spcAft>
              <a:buClr>
                <a:prstClr val="black"/>
              </a:buClr>
              <a:buSzTx/>
              <a:buFont typeface="Arial"/>
              <a:buNone/>
              <a:tabLst/>
              <a:defRPr/>
            </a:pPr>
            <a:r>
              <a:rPr lang="es" sz="2000" b="1" dirty="0">
                <a:latin typeface="+mj-lt"/>
                <a:ea typeface="Raleway"/>
                <a:cs typeface="Raleway"/>
                <a:sym typeface="Raleway"/>
              </a:rPr>
              <a:t>Errores frecuentes en el uso del promedio</a:t>
            </a:r>
            <a:r>
              <a:rPr kumimoji="0" lang="es" sz="1800" b="1" i="0" u="none" strike="noStrike" kern="1200" cap="none" spc="0" normalizeH="0" baseline="0" noProof="0" dirty="0">
                <a:ln>
                  <a:noFill/>
                </a:ln>
                <a:solidFill>
                  <a:srgbClr val="666666"/>
                </a:solidFill>
                <a:effectLst/>
                <a:uLnTx/>
                <a:uFillTx/>
                <a:latin typeface="Raleway"/>
                <a:ea typeface="Raleway"/>
                <a:cs typeface="Raleway"/>
                <a:sym typeface="Raleway"/>
              </a:rPr>
              <a:t>:</a:t>
            </a:r>
          </a:p>
        </p:txBody>
      </p:sp>
      <p:sp>
        <p:nvSpPr>
          <p:cNvPr id="10" name="Shape 81"/>
          <p:cNvSpPr txBox="1"/>
          <p:nvPr/>
        </p:nvSpPr>
        <p:spPr>
          <a:xfrm>
            <a:off x="4374074" y="3284984"/>
            <a:ext cx="4458225" cy="1025700"/>
          </a:xfrm>
          <a:prstGeom prst="rect">
            <a:avLst/>
          </a:prstGeom>
          <a:noFill/>
          <a:ln>
            <a:noFill/>
          </a:ln>
        </p:spPr>
        <p:txBody>
          <a:bodyPr wrap="square" lIns="91425" tIns="91425" rIns="91425" bIns="91425" anchor="t" anchorCtr="0">
            <a:noAutofit/>
          </a:bodyPr>
          <a:lstStyle/>
          <a:p>
            <a:pPr marL="228600" marR="0" lvl="0" algn="just" defTabSz="914400" rtl="0" eaLnBrk="0" fontAlgn="base" latinLnBrk="0" hangingPunct="0">
              <a:lnSpc>
                <a:spcPct val="100000"/>
              </a:lnSpc>
              <a:spcBef>
                <a:spcPts val="0"/>
              </a:spcBef>
              <a:spcAft>
                <a:spcPct val="0"/>
              </a:spcAft>
              <a:buClr>
                <a:srgbClr val="666666"/>
              </a:buClr>
              <a:buSzTx/>
              <a:tabLst/>
              <a:defRPr/>
            </a:pPr>
            <a:r>
              <a:rPr lang="es" dirty="0" smtClean="0">
                <a:solidFill>
                  <a:schemeClr val="tx1">
                    <a:lumMod val="65000"/>
                    <a:lumOff val="35000"/>
                  </a:schemeClr>
                </a:solidFill>
                <a:highlight>
                  <a:srgbClr val="FFFFFF"/>
                </a:highlight>
                <a:latin typeface="Calibri"/>
                <a:ea typeface="Raleway"/>
                <a:cs typeface="Raleway"/>
                <a:sym typeface="Raleway"/>
              </a:rPr>
              <a:t>Hacer </a:t>
            </a:r>
            <a:r>
              <a:rPr lang="es" dirty="0">
                <a:solidFill>
                  <a:schemeClr val="tx1">
                    <a:lumMod val="65000"/>
                    <a:lumOff val="35000"/>
                  </a:schemeClr>
                </a:solidFill>
                <a:highlight>
                  <a:srgbClr val="FFFFFF"/>
                </a:highlight>
                <a:latin typeface="Calibri"/>
                <a:ea typeface="Raleway"/>
                <a:cs typeface="Raleway"/>
                <a:sym typeface="Raleway"/>
              </a:rPr>
              <a:t>lecturas de promedios sin tener claro los periodos de tiempo para los que se está calculando el dato.</a:t>
            </a:r>
          </a:p>
          <a:p>
            <a:pPr marL="0" marR="0" lvl="0" indent="0" algn="l" defTabSz="914400" rtl="0" eaLnBrk="0" fontAlgn="base" latinLnBrk="0" hangingPunct="0">
              <a:lnSpc>
                <a:spcPct val="100000"/>
              </a:lnSpc>
              <a:spcBef>
                <a:spcPts val="0"/>
              </a:spcBef>
              <a:spcAft>
                <a:spcPct val="0"/>
              </a:spcAft>
              <a:buClrTx/>
              <a:buSzTx/>
              <a:buFontTx/>
              <a:buNone/>
              <a:tabLst/>
              <a:defRPr/>
            </a:pPr>
            <a:endParaRPr kumimoji="0" sz="1200" b="0" i="0" u="none" strike="noStrike" kern="1200" cap="none" spc="0" normalizeH="0" baseline="0" noProof="0" dirty="0">
              <a:ln>
                <a:noFill/>
              </a:ln>
              <a:solidFill>
                <a:srgbClr val="4F81BD"/>
              </a:solidFill>
              <a:effectLst/>
              <a:highlight>
                <a:srgbClr val="FFFFFF"/>
              </a:highlight>
              <a:uLnTx/>
              <a:uFillTx/>
              <a:latin typeface="Raleway"/>
              <a:ea typeface="Raleway"/>
              <a:cs typeface="Raleway"/>
              <a:sym typeface="Raleway"/>
            </a:endParaRPr>
          </a:p>
          <a:p>
            <a:pPr marL="0" marR="0" lvl="0" indent="0" algn="l" defTabSz="914400" rtl="0" eaLnBrk="0" fontAlgn="base" latinLnBrk="0" hangingPunct="0">
              <a:lnSpc>
                <a:spcPct val="100000"/>
              </a:lnSpc>
              <a:spcBef>
                <a:spcPts val="0"/>
              </a:spcBef>
              <a:spcAft>
                <a:spcPct val="0"/>
              </a:spcAft>
              <a:buClrTx/>
              <a:buSzTx/>
              <a:buFontTx/>
              <a:buNone/>
              <a:tabLst/>
              <a:defRPr/>
            </a:pPr>
            <a:endParaRPr kumimoji="0" sz="1200" b="0" i="0" u="none" strike="noStrike" kern="1200" cap="none" spc="0" normalizeH="0" baseline="0" noProof="0" dirty="0">
              <a:ln>
                <a:noFill/>
              </a:ln>
              <a:solidFill>
                <a:srgbClr val="4F81BD"/>
              </a:solidFill>
              <a:effectLst/>
              <a:highlight>
                <a:srgbClr val="FFFFFF"/>
              </a:highlight>
              <a:uLnTx/>
              <a:uFillTx/>
              <a:latin typeface="Raleway"/>
              <a:ea typeface="Raleway"/>
              <a:cs typeface="Raleway"/>
              <a:sym typeface="Raleway"/>
            </a:endParaRPr>
          </a:p>
        </p:txBody>
      </p:sp>
      <p:sp>
        <p:nvSpPr>
          <p:cNvPr id="11" name="Shape 82"/>
          <p:cNvSpPr txBox="1"/>
          <p:nvPr/>
        </p:nvSpPr>
        <p:spPr>
          <a:xfrm>
            <a:off x="4360024" y="4316287"/>
            <a:ext cx="4062000" cy="726000"/>
          </a:xfrm>
          <a:prstGeom prst="rect">
            <a:avLst/>
          </a:prstGeom>
          <a:noFill/>
          <a:ln>
            <a:noFill/>
          </a:ln>
        </p:spPr>
        <p:txBody>
          <a:bodyPr wrap="square" lIns="91425" tIns="91425" rIns="91425" bIns="91425" anchor="t" anchorCtr="0">
            <a:noAutofit/>
          </a:bodyPr>
          <a:lstStyle/>
          <a:p>
            <a:pPr marL="228600" marR="0" lvl="0" algn="just" defTabSz="914400" rtl="0" eaLnBrk="0" fontAlgn="base" latinLnBrk="0" hangingPunct="0">
              <a:lnSpc>
                <a:spcPct val="100000"/>
              </a:lnSpc>
              <a:spcBef>
                <a:spcPts val="0"/>
              </a:spcBef>
              <a:spcAft>
                <a:spcPct val="0"/>
              </a:spcAft>
              <a:buClr>
                <a:srgbClr val="666666"/>
              </a:buClr>
              <a:buSzTx/>
              <a:tabLst/>
              <a:defRPr/>
            </a:pPr>
            <a:r>
              <a:rPr lang="es" dirty="0" smtClean="0">
                <a:solidFill>
                  <a:schemeClr val="tx1">
                    <a:lumMod val="65000"/>
                    <a:lumOff val="35000"/>
                  </a:schemeClr>
                </a:solidFill>
                <a:highlight>
                  <a:srgbClr val="FFFFFF"/>
                </a:highlight>
                <a:latin typeface="Calibri"/>
                <a:ea typeface="Raleway"/>
                <a:cs typeface="Raleway"/>
                <a:sym typeface="Raleway"/>
              </a:rPr>
              <a:t>Hacer </a:t>
            </a:r>
            <a:r>
              <a:rPr lang="es" dirty="0">
                <a:solidFill>
                  <a:schemeClr val="tx1">
                    <a:lumMod val="65000"/>
                    <a:lumOff val="35000"/>
                  </a:schemeClr>
                </a:solidFill>
                <a:highlight>
                  <a:srgbClr val="FFFFFF"/>
                </a:highlight>
                <a:latin typeface="Calibri"/>
                <a:ea typeface="Raleway"/>
                <a:cs typeface="Raleway"/>
                <a:sym typeface="Raleway"/>
              </a:rPr>
              <a:t>lecturas de promedios de muestras pequeñas sin validar mínimos y máximos.</a:t>
            </a:r>
          </a:p>
          <a:p>
            <a:pPr marL="0" marR="0" lvl="0" indent="0" algn="l" defTabSz="914400" rtl="0" eaLnBrk="0" fontAlgn="base" latinLnBrk="0" hangingPunct="0">
              <a:lnSpc>
                <a:spcPct val="100000"/>
              </a:lnSpc>
              <a:spcBef>
                <a:spcPts val="0"/>
              </a:spcBef>
              <a:spcAft>
                <a:spcPct val="0"/>
              </a:spcAft>
              <a:buClrTx/>
              <a:buSzTx/>
              <a:buFontTx/>
              <a:buNone/>
              <a:tabLst/>
              <a:defRPr/>
            </a:pPr>
            <a:endParaRPr kumimoji="0" sz="1200" b="0" i="0" u="none" strike="noStrike" kern="1200" cap="none" spc="0" normalizeH="0" baseline="0" noProof="0" dirty="0">
              <a:ln>
                <a:noFill/>
              </a:ln>
              <a:solidFill>
                <a:srgbClr val="4F81BD"/>
              </a:solidFill>
              <a:effectLst/>
              <a:highlight>
                <a:srgbClr val="FFFFFF"/>
              </a:highlight>
              <a:uLnTx/>
              <a:uFillTx/>
              <a:latin typeface="Raleway"/>
              <a:ea typeface="Raleway"/>
              <a:cs typeface="Raleway"/>
              <a:sym typeface="Raleway"/>
            </a:endParaRPr>
          </a:p>
        </p:txBody>
      </p:sp>
    </p:spTree>
    <p:extLst>
      <p:ext uri="{BB962C8B-B14F-4D97-AF65-F5344CB8AC3E}">
        <p14:creationId xmlns:p14="http://schemas.microsoft.com/office/powerpoint/2010/main" val="690540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052736"/>
            <a:ext cx="8604448" cy="5328592"/>
          </a:xfrm>
          <a:prstGeom prst="rect">
            <a:avLst/>
          </a:prstGeom>
        </p:spPr>
      </p:pic>
    </p:spTree>
    <p:extLst>
      <p:ext uri="{BB962C8B-B14F-4D97-AF65-F5344CB8AC3E}">
        <p14:creationId xmlns:p14="http://schemas.microsoft.com/office/powerpoint/2010/main" val="22694864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98"/>
          <p:cNvSpPr txBox="1">
            <a:spLocks/>
          </p:cNvSpPr>
          <p:nvPr/>
        </p:nvSpPr>
        <p:spPr>
          <a:xfrm>
            <a:off x="0" y="1196752"/>
            <a:ext cx="2448272" cy="582900"/>
          </a:xfrm>
          <a:prstGeom prst="rect">
            <a:avLst/>
          </a:prstGeom>
        </p:spPr>
        <p:txBody>
          <a:bodyPr wrap="square" lIns="91425" tIns="91425" rIns="91425" bIns="91425" anchor="b" anchorCtr="0">
            <a:noAutofit/>
          </a:bodyPr>
          <a:lstStyle>
            <a:lvl1pPr algn="l" rtl="0" eaLnBrk="0" fontAlgn="base" hangingPunct="0">
              <a:spcBef>
                <a:spcPct val="0"/>
              </a:spcBef>
              <a:spcAft>
                <a:spcPct val="0"/>
              </a:spcAft>
              <a:defRPr sz="4000" b="1" kern="1200" cap="all">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ts val="0"/>
              </a:spcBef>
              <a:spcAft>
                <a:spcPct val="0"/>
              </a:spcAft>
              <a:buClrTx/>
              <a:buSzTx/>
              <a:buFontTx/>
              <a:buNone/>
              <a:tabLst/>
              <a:defRPr/>
            </a:pPr>
            <a:r>
              <a:rPr lang="es" sz="3200" dirty="0">
                <a:latin typeface="+mn-lt"/>
                <a:ea typeface="Raleway"/>
                <a:cs typeface="Raleway"/>
                <a:sym typeface="Raleway"/>
              </a:rPr>
              <a:t>Ejemplo</a:t>
            </a:r>
            <a:endParaRPr lang="es" sz="3200" dirty="0">
              <a:latin typeface="+mn-lt"/>
              <a:ea typeface="Raleway"/>
              <a:cs typeface="Raleway"/>
              <a:sym typeface="Raleway"/>
            </a:endParaRPr>
          </a:p>
        </p:txBody>
      </p:sp>
      <p:pic>
        <p:nvPicPr>
          <p:cNvPr id="7" name="Shape 99"/>
          <p:cNvPicPr preferRelativeResize="0"/>
          <p:nvPr/>
        </p:nvPicPr>
        <p:blipFill>
          <a:blip r:embed="rId3">
            <a:alphaModFix/>
          </a:blip>
          <a:stretch>
            <a:fillRect/>
          </a:stretch>
        </p:blipFill>
        <p:spPr>
          <a:xfrm>
            <a:off x="1066800" y="2348880"/>
            <a:ext cx="3199645" cy="3589450"/>
          </a:xfrm>
          <a:prstGeom prst="rect">
            <a:avLst/>
          </a:prstGeom>
          <a:noFill/>
          <a:ln>
            <a:noFill/>
          </a:ln>
        </p:spPr>
      </p:pic>
      <p:pic>
        <p:nvPicPr>
          <p:cNvPr id="8" name="Shape 100"/>
          <p:cNvPicPr preferRelativeResize="0"/>
          <p:nvPr/>
        </p:nvPicPr>
        <p:blipFill>
          <a:blip r:embed="rId4">
            <a:alphaModFix/>
          </a:blip>
          <a:stretch>
            <a:fillRect/>
          </a:stretch>
        </p:blipFill>
        <p:spPr>
          <a:xfrm>
            <a:off x="4876045" y="2348880"/>
            <a:ext cx="3198931" cy="3589450"/>
          </a:xfrm>
          <a:prstGeom prst="rect">
            <a:avLst/>
          </a:prstGeom>
          <a:noFill/>
          <a:ln>
            <a:noFill/>
          </a:ln>
        </p:spPr>
      </p:pic>
    </p:spTree>
    <p:extLst>
      <p:ext uri="{BB962C8B-B14F-4D97-AF65-F5344CB8AC3E}">
        <p14:creationId xmlns:p14="http://schemas.microsoft.com/office/powerpoint/2010/main" val="2913347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06"/>
          <p:cNvSpPr txBox="1">
            <a:spLocks/>
          </p:cNvSpPr>
          <p:nvPr/>
        </p:nvSpPr>
        <p:spPr>
          <a:xfrm>
            <a:off x="311700" y="1329680"/>
            <a:ext cx="8520600" cy="582900"/>
          </a:xfrm>
          <a:prstGeom prst="rect">
            <a:avLst/>
          </a:prstGeom>
        </p:spPr>
        <p:txBody>
          <a:bodyPr wrap="square" lIns="91425" tIns="91425" rIns="91425" bIns="91425" anchor="b" anchorCtr="0">
            <a:noAutofit/>
          </a:bodyPr>
          <a:lstStyle>
            <a:lvl1pPr algn="l" rtl="0" eaLnBrk="0" fontAlgn="base" hangingPunct="0">
              <a:spcBef>
                <a:spcPct val="0"/>
              </a:spcBef>
              <a:spcAft>
                <a:spcPct val="0"/>
              </a:spcAft>
              <a:defRPr sz="4000" b="1" kern="1200" cap="all">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r>
              <a:rPr lang="es" sz="3200" dirty="0">
                <a:latin typeface="+mn-lt"/>
                <a:ea typeface="Raleway"/>
                <a:cs typeface="Raleway"/>
                <a:sym typeface="Raleway"/>
              </a:rPr>
              <a:t>Mediana y desviación estándar</a:t>
            </a:r>
            <a:endParaRPr lang="es" sz="3200" dirty="0">
              <a:latin typeface="+mn-lt"/>
              <a:ea typeface="Raleway"/>
              <a:cs typeface="Raleway"/>
              <a:sym typeface="Raleway"/>
            </a:endParaRPr>
          </a:p>
        </p:txBody>
      </p:sp>
      <p:sp>
        <p:nvSpPr>
          <p:cNvPr id="6" name="Shape 107"/>
          <p:cNvSpPr txBox="1"/>
          <p:nvPr/>
        </p:nvSpPr>
        <p:spPr>
          <a:xfrm>
            <a:off x="311700" y="2152306"/>
            <a:ext cx="4188292" cy="979800"/>
          </a:xfrm>
          <a:prstGeom prst="rect">
            <a:avLst/>
          </a:prstGeom>
          <a:noFill/>
          <a:ln>
            <a:noFill/>
          </a:ln>
        </p:spPr>
        <p:txBody>
          <a:bodyPr wrap="square" lIns="91425" tIns="91425" rIns="91425" bIns="91425" anchor="t" anchorCtr="0">
            <a:noAutofit/>
          </a:bodyPr>
          <a:lstStyle/>
          <a:p>
            <a:pPr algn="just">
              <a:spcBef>
                <a:spcPts val="0"/>
              </a:spcBef>
              <a:defRPr/>
            </a:pPr>
            <a:r>
              <a:rPr lang="es" dirty="0">
                <a:solidFill>
                  <a:schemeClr val="tx1">
                    <a:lumMod val="65000"/>
                    <a:lumOff val="35000"/>
                  </a:schemeClr>
                </a:solidFill>
                <a:highlight>
                  <a:srgbClr val="FFFFFF"/>
                </a:highlight>
                <a:latin typeface="Calibri"/>
                <a:ea typeface="Raleway"/>
                <a:cs typeface="Raleway"/>
                <a:sym typeface="Raleway"/>
              </a:rPr>
              <a:t>La mediana estadística es el número central de un grupo de números ordenados por tamaño. Si la cantidad de términos es par, la mediana es el promedio de los dos números centrales.</a:t>
            </a:r>
          </a:p>
          <a:p>
            <a:pPr marL="0" marR="0" lvl="0" indent="0" algn="l" defTabSz="914400" rtl="0" eaLnBrk="0" fontAlgn="base" latinLnBrk="0" hangingPunct="0">
              <a:lnSpc>
                <a:spcPct val="100000"/>
              </a:lnSpc>
              <a:spcBef>
                <a:spcPts val="0"/>
              </a:spcBef>
              <a:spcAft>
                <a:spcPct val="0"/>
              </a:spcAft>
              <a:buClrTx/>
              <a:buSzTx/>
              <a:buFontTx/>
              <a:buNone/>
              <a:tabLst/>
              <a:defRPr/>
            </a:pPr>
            <a:endParaRPr kumimoji="0" sz="1400" b="0" i="0" u="none" strike="noStrike" kern="1200" cap="none" spc="0" normalizeH="0" baseline="0" noProof="0" dirty="0">
              <a:ln>
                <a:noFill/>
              </a:ln>
              <a:solidFill>
                <a:srgbClr val="4F81BD"/>
              </a:solidFill>
              <a:effectLst/>
              <a:highlight>
                <a:srgbClr val="FFFFFF"/>
              </a:highlight>
              <a:uLnTx/>
              <a:uFillTx/>
              <a:latin typeface="Raleway"/>
              <a:ea typeface="Raleway"/>
              <a:cs typeface="Raleway"/>
              <a:sym typeface="Raleway"/>
            </a:endParaRPr>
          </a:p>
          <a:p>
            <a:pPr marL="0" marR="0" lvl="0" indent="0" algn="l" defTabSz="914400" rtl="0" eaLnBrk="0" fontAlgn="base" latinLnBrk="0" hangingPunct="0">
              <a:lnSpc>
                <a:spcPct val="100000"/>
              </a:lnSpc>
              <a:spcBef>
                <a:spcPts val="0"/>
              </a:spcBef>
              <a:spcAft>
                <a:spcPct val="0"/>
              </a:spcAft>
              <a:buClrTx/>
              <a:buSzTx/>
              <a:buFontTx/>
              <a:buNone/>
              <a:tabLst/>
              <a:defRPr/>
            </a:pPr>
            <a:endParaRPr kumimoji="0" sz="1400" b="0" i="0" u="none" strike="noStrike" kern="1200" cap="none" spc="0" normalizeH="0" baseline="0" noProof="0" dirty="0">
              <a:ln>
                <a:noFill/>
              </a:ln>
              <a:solidFill>
                <a:srgbClr val="4F81BD"/>
              </a:solidFill>
              <a:effectLst/>
              <a:highlight>
                <a:srgbClr val="FFFFFF"/>
              </a:highlight>
              <a:uLnTx/>
              <a:uFillTx/>
              <a:latin typeface="Raleway"/>
              <a:ea typeface="Raleway"/>
              <a:cs typeface="Raleway"/>
              <a:sym typeface="Raleway"/>
            </a:endParaRPr>
          </a:p>
        </p:txBody>
      </p:sp>
      <p:sp>
        <p:nvSpPr>
          <p:cNvPr id="7" name="Shape 108"/>
          <p:cNvSpPr txBox="1"/>
          <p:nvPr/>
        </p:nvSpPr>
        <p:spPr>
          <a:xfrm>
            <a:off x="311700" y="3797630"/>
            <a:ext cx="4188292" cy="979800"/>
          </a:xfrm>
          <a:prstGeom prst="rect">
            <a:avLst/>
          </a:prstGeom>
          <a:noFill/>
          <a:ln>
            <a:noFill/>
          </a:ln>
        </p:spPr>
        <p:txBody>
          <a:bodyPr wrap="square" lIns="91425" tIns="91425" rIns="91425" bIns="91425" anchor="t" anchorCtr="0">
            <a:noAutofit/>
          </a:bodyPr>
          <a:lstStyle/>
          <a:p>
            <a:pPr marL="0" marR="0" lvl="0" indent="0" algn="just" defTabSz="914400" rtl="0" eaLnBrk="0" fontAlgn="base" latinLnBrk="0" hangingPunct="0">
              <a:lnSpc>
                <a:spcPct val="100000"/>
              </a:lnSpc>
              <a:spcBef>
                <a:spcPts val="0"/>
              </a:spcBef>
              <a:spcAft>
                <a:spcPct val="0"/>
              </a:spcAft>
              <a:buClrTx/>
              <a:buSzTx/>
              <a:buFontTx/>
              <a:buNone/>
              <a:tabLst/>
              <a:defRPr/>
            </a:pPr>
            <a:r>
              <a:rPr lang="es" dirty="0">
                <a:solidFill>
                  <a:schemeClr val="tx1">
                    <a:lumMod val="65000"/>
                    <a:lumOff val="35000"/>
                  </a:schemeClr>
                </a:solidFill>
                <a:highlight>
                  <a:srgbClr val="FFFFFF"/>
                </a:highlight>
                <a:latin typeface="Calibri"/>
                <a:ea typeface="Raleway"/>
                <a:cs typeface="Raleway"/>
                <a:sym typeface="Raleway"/>
              </a:rPr>
              <a:t>La diferencia más importante respecto al promedio (media) con esta medida es que no es afectada por las medidas de dispersión.</a:t>
            </a:r>
          </a:p>
          <a:p>
            <a:pPr marL="0" marR="0" lvl="0" indent="0" algn="l" defTabSz="914400" rtl="0" eaLnBrk="0" fontAlgn="base" latinLnBrk="0" hangingPunct="0">
              <a:lnSpc>
                <a:spcPct val="100000"/>
              </a:lnSpc>
              <a:spcBef>
                <a:spcPts val="0"/>
              </a:spcBef>
              <a:spcAft>
                <a:spcPct val="0"/>
              </a:spcAft>
              <a:buClrTx/>
              <a:buSzTx/>
              <a:buFontTx/>
              <a:buNone/>
              <a:tabLst/>
              <a:defRPr/>
            </a:pPr>
            <a:endParaRPr kumimoji="0" sz="1400" b="0" i="0" u="none" strike="noStrike" kern="1200" cap="none" spc="0" normalizeH="0" baseline="0" noProof="0" dirty="0">
              <a:ln>
                <a:noFill/>
              </a:ln>
              <a:solidFill>
                <a:srgbClr val="4F81BD"/>
              </a:solidFill>
              <a:effectLst/>
              <a:highlight>
                <a:srgbClr val="FFFFFF"/>
              </a:highlight>
              <a:uLnTx/>
              <a:uFillTx/>
              <a:latin typeface="Raleway"/>
              <a:ea typeface="Raleway"/>
              <a:cs typeface="Raleway"/>
              <a:sym typeface="Raleway"/>
            </a:endParaRPr>
          </a:p>
          <a:p>
            <a:pPr marL="0" marR="0" lvl="0" indent="0" algn="l" defTabSz="914400" rtl="0" eaLnBrk="0" fontAlgn="base" latinLnBrk="0" hangingPunct="0">
              <a:lnSpc>
                <a:spcPct val="100000"/>
              </a:lnSpc>
              <a:spcBef>
                <a:spcPts val="0"/>
              </a:spcBef>
              <a:spcAft>
                <a:spcPct val="0"/>
              </a:spcAft>
              <a:buClrTx/>
              <a:buSzTx/>
              <a:buFontTx/>
              <a:buNone/>
              <a:tabLst/>
              <a:defRPr/>
            </a:pPr>
            <a:endParaRPr kumimoji="0" sz="1400" b="0" i="0" u="none" strike="noStrike" kern="1200" cap="none" spc="0" normalizeH="0" baseline="0" noProof="0" dirty="0">
              <a:ln>
                <a:noFill/>
              </a:ln>
              <a:solidFill>
                <a:srgbClr val="4F81BD"/>
              </a:solidFill>
              <a:effectLst/>
              <a:highlight>
                <a:srgbClr val="FFFFFF"/>
              </a:highlight>
              <a:uLnTx/>
              <a:uFillTx/>
              <a:latin typeface="Raleway"/>
              <a:ea typeface="Raleway"/>
              <a:cs typeface="Raleway"/>
              <a:sym typeface="Raleway"/>
            </a:endParaRPr>
          </a:p>
        </p:txBody>
      </p:sp>
      <p:sp>
        <p:nvSpPr>
          <p:cNvPr id="8" name="Shape 109"/>
          <p:cNvSpPr txBox="1"/>
          <p:nvPr/>
        </p:nvSpPr>
        <p:spPr>
          <a:xfrm>
            <a:off x="4998464" y="2042168"/>
            <a:ext cx="3878400" cy="979800"/>
          </a:xfrm>
          <a:prstGeom prst="rect">
            <a:avLst/>
          </a:prstGeom>
          <a:noFill/>
          <a:ln>
            <a:noFill/>
          </a:ln>
        </p:spPr>
        <p:txBody>
          <a:bodyPr wrap="square" lIns="91425" tIns="91425" rIns="91425" bIns="91425" anchor="t" anchorCtr="0">
            <a:noAutofit/>
          </a:bodyPr>
          <a:lstStyle/>
          <a:p>
            <a:pPr marL="0" marR="0" lvl="0" indent="0" algn="just" defTabSz="914400" rtl="0" eaLnBrk="0" fontAlgn="base" latinLnBrk="0" hangingPunct="0">
              <a:lnSpc>
                <a:spcPct val="100000"/>
              </a:lnSpc>
              <a:spcBef>
                <a:spcPts val="0"/>
              </a:spcBef>
              <a:spcAft>
                <a:spcPts val="0"/>
              </a:spcAft>
              <a:buClrTx/>
              <a:buSzTx/>
              <a:buFontTx/>
              <a:buNone/>
              <a:tabLst/>
              <a:defRPr/>
            </a:pPr>
            <a:r>
              <a:rPr lang="es" dirty="0">
                <a:solidFill>
                  <a:schemeClr val="tx1">
                    <a:lumMod val="65000"/>
                    <a:lumOff val="35000"/>
                  </a:schemeClr>
                </a:solidFill>
                <a:highlight>
                  <a:srgbClr val="FFFFFF"/>
                </a:highlight>
                <a:latin typeface="Calibri"/>
                <a:ea typeface="Raleway"/>
                <a:cs typeface="Raleway"/>
                <a:sym typeface="Raleway"/>
              </a:rPr>
              <a:t>La desviación estándar es un índice numérico de la dispersión de un conjunto de datos (o población). Mientras mayor es la desviación estándar, mayor es la dispersión de la población respecto a su promedio.</a:t>
            </a:r>
          </a:p>
          <a:p>
            <a:pPr marL="0" marR="0" lvl="0" indent="0" algn="just" defTabSz="914400" rtl="0" eaLnBrk="0" fontAlgn="base" latinLnBrk="0" hangingPunct="0">
              <a:lnSpc>
                <a:spcPct val="100000"/>
              </a:lnSpc>
              <a:spcBef>
                <a:spcPts val="0"/>
              </a:spcBef>
              <a:spcAft>
                <a:spcPts val="0"/>
              </a:spcAft>
              <a:buClrTx/>
              <a:buSzTx/>
              <a:buFontTx/>
              <a:buNone/>
              <a:tabLst/>
              <a:defRPr/>
            </a:pPr>
            <a:endParaRPr dirty="0">
              <a:solidFill>
                <a:schemeClr val="tx1">
                  <a:lumMod val="65000"/>
                  <a:lumOff val="35000"/>
                </a:schemeClr>
              </a:solidFill>
              <a:highlight>
                <a:srgbClr val="FFFFFF"/>
              </a:highlight>
              <a:latin typeface="Calibri"/>
              <a:ea typeface="Raleway"/>
              <a:cs typeface="Raleway"/>
              <a:sym typeface="Raleway"/>
            </a:endParaRPr>
          </a:p>
          <a:p>
            <a:pPr marL="0" marR="0" lvl="0" indent="0" algn="just" defTabSz="914400" rtl="0" eaLnBrk="0" fontAlgn="base" latinLnBrk="0" hangingPunct="0">
              <a:lnSpc>
                <a:spcPct val="100000"/>
              </a:lnSpc>
              <a:spcBef>
                <a:spcPts val="0"/>
              </a:spcBef>
              <a:spcAft>
                <a:spcPts val="0"/>
              </a:spcAft>
              <a:buClrTx/>
              <a:buSzTx/>
              <a:buFontTx/>
              <a:buNone/>
              <a:tabLst/>
              <a:defRPr/>
            </a:pPr>
            <a:r>
              <a:rPr lang="es" dirty="0">
                <a:solidFill>
                  <a:schemeClr val="tx1">
                    <a:lumMod val="65000"/>
                    <a:lumOff val="35000"/>
                  </a:schemeClr>
                </a:solidFill>
                <a:highlight>
                  <a:srgbClr val="FFFFFF"/>
                </a:highlight>
                <a:latin typeface="Calibri"/>
                <a:ea typeface="Raleway"/>
                <a:cs typeface="Raleway"/>
                <a:sym typeface="Raleway"/>
              </a:rPr>
              <a:t>La varianza es el cuadrado de la desviación estándar (O SEA LO MISMO) </a:t>
            </a:r>
          </a:p>
          <a:p>
            <a:pPr marL="0" marR="0" lvl="0" indent="0" algn="just" defTabSz="914400" rtl="0" eaLnBrk="0" fontAlgn="base" latinLnBrk="0" hangingPunct="0">
              <a:lnSpc>
                <a:spcPct val="100000"/>
              </a:lnSpc>
              <a:spcBef>
                <a:spcPts val="0"/>
              </a:spcBef>
              <a:spcAft>
                <a:spcPct val="0"/>
              </a:spcAft>
              <a:buClrTx/>
              <a:buSzTx/>
              <a:buFontTx/>
              <a:buNone/>
              <a:tabLst/>
              <a:defRPr/>
            </a:pPr>
            <a:endParaRPr dirty="0">
              <a:solidFill>
                <a:schemeClr val="tx1">
                  <a:lumMod val="65000"/>
                  <a:lumOff val="35000"/>
                </a:schemeClr>
              </a:solidFill>
              <a:highlight>
                <a:srgbClr val="FFFFFF"/>
              </a:highlight>
              <a:latin typeface="Calibri"/>
              <a:ea typeface="Raleway"/>
              <a:cs typeface="Raleway"/>
              <a:sym typeface="Raleway"/>
            </a:endParaRPr>
          </a:p>
        </p:txBody>
      </p:sp>
      <p:sp>
        <p:nvSpPr>
          <p:cNvPr id="9" name="Shape 110"/>
          <p:cNvSpPr txBox="1"/>
          <p:nvPr/>
        </p:nvSpPr>
        <p:spPr>
          <a:xfrm>
            <a:off x="533400" y="5750980"/>
            <a:ext cx="7089600" cy="198300"/>
          </a:xfrm>
          <a:prstGeom prst="rect">
            <a:avLst/>
          </a:prstGeom>
          <a:noFill/>
          <a:ln>
            <a:noFill/>
          </a:ln>
        </p:spPr>
        <p:txBody>
          <a:bodyPr wrap="square" lIns="91425" tIns="91425" rIns="91425" bIns="91425" anchor="ctr"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r>
              <a:rPr kumimoji="0" lang="es" sz="800" b="0" i="0" u="sng" strike="noStrike" kern="1200" cap="none" spc="0" normalizeH="0" baseline="0" noProof="0">
                <a:ln>
                  <a:noFill/>
                </a:ln>
                <a:solidFill>
                  <a:srgbClr val="4F81BD"/>
                </a:solidFill>
                <a:effectLst/>
                <a:uLnTx/>
                <a:uFillTx/>
                <a:latin typeface="Raleway"/>
                <a:ea typeface="Raleway"/>
                <a:cs typeface="Raleway"/>
                <a:sym typeface="Raleway"/>
                <a:hlinkClick r:id="rId3"/>
              </a:rPr>
              <a:t>http://ciam.ucol.mx/portal/portafolios/ramonmagallanes/apuntes/probvie.pdf</a:t>
            </a:r>
            <a:r>
              <a:rPr kumimoji="0" lang="es" sz="800" b="0" i="0" u="none" strike="noStrike" kern="1200" cap="none" spc="0" normalizeH="0" baseline="0" noProof="0">
                <a:ln>
                  <a:noFill/>
                </a:ln>
                <a:solidFill>
                  <a:srgbClr val="4F81BD"/>
                </a:solidFill>
                <a:effectLst/>
                <a:uLnTx/>
                <a:uFillTx/>
                <a:latin typeface="Raleway"/>
                <a:ea typeface="Raleway"/>
                <a:cs typeface="Raleway"/>
                <a:sym typeface="Raleway"/>
              </a:rPr>
              <a:t> y google</a:t>
            </a:r>
          </a:p>
        </p:txBody>
      </p:sp>
      <p:pic>
        <p:nvPicPr>
          <p:cNvPr id="10" name="Shape 111"/>
          <p:cNvPicPr preferRelativeResize="0"/>
          <p:nvPr/>
        </p:nvPicPr>
        <p:blipFill rotWithShape="1">
          <a:blip r:embed="rId4">
            <a:alphaModFix/>
          </a:blip>
          <a:srcRect l="41188" r="12228"/>
          <a:stretch/>
        </p:blipFill>
        <p:spPr>
          <a:xfrm>
            <a:off x="6300192" y="4941168"/>
            <a:ext cx="1611649" cy="1150500"/>
          </a:xfrm>
          <a:prstGeom prst="rect">
            <a:avLst/>
          </a:prstGeom>
          <a:noFill/>
          <a:ln>
            <a:noFill/>
          </a:ln>
        </p:spPr>
      </p:pic>
    </p:spTree>
    <p:extLst>
      <p:ext uri="{BB962C8B-B14F-4D97-AF65-F5344CB8AC3E}">
        <p14:creationId xmlns:p14="http://schemas.microsoft.com/office/powerpoint/2010/main" val="2702671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06"/>
          <p:cNvSpPr txBox="1">
            <a:spLocks/>
          </p:cNvSpPr>
          <p:nvPr/>
        </p:nvSpPr>
        <p:spPr>
          <a:xfrm>
            <a:off x="311700" y="1257672"/>
            <a:ext cx="8520600" cy="582900"/>
          </a:xfrm>
          <a:prstGeom prst="rect">
            <a:avLst/>
          </a:prstGeom>
        </p:spPr>
        <p:txBody>
          <a:bodyPr wrap="square" lIns="91425" tIns="91425" rIns="91425" bIns="91425" anchor="b" anchorCtr="0">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r>
              <a:rPr kumimoji="0" lang="es" sz="3200" b="1" i="0" u="none" strike="noStrike" kern="1200" cap="none" spc="0" normalizeH="0" baseline="0" noProof="0" dirty="0" smtClean="0">
                <a:ln>
                  <a:noFill/>
                </a:ln>
                <a:effectLst/>
                <a:uLnTx/>
                <a:uFillTx/>
                <a:latin typeface="+mn-lt"/>
                <a:ea typeface="Raleway"/>
                <a:cs typeface="MV Boli" panose="02000500030200090000" pitchFamily="2" charset="0"/>
                <a:sym typeface="Raleway"/>
              </a:rPr>
              <a:t>Mediana y desviación estándar</a:t>
            </a:r>
            <a:endParaRPr kumimoji="0" lang="es" sz="3200" b="1" i="0" u="none" strike="noStrike" kern="1200" cap="none" spc="0" normalizeH="0" baseline="0" noProof="0" dirty="0">
              <a:ln>
                <a:noFill/>
              </a:ln>
              <a:effectLst/>
              <a:uLnTx/>
              <a:uFillTx/>
              <a:latin typeface="+mn-lt"/>
              <a:ea typeface="Raleway"/>
              <a:cs typeface="MV Boli" panose="02000500030200090000" pitchFamily="2" charset="0"/>
              <a:sym typeface="Raleway"/>
            </a:endParaRPr>
          </a:p>
        </p:txBody>
      </p:sp>
      <p:sp>
        <p:nvSpPr>
          <p:cNvPr id="5" name="Shape 107"/>
          <p:cNvSpPr txBox="1"/>
          <p:nvPr/>
        </p:nvSpPr>
        <p:spPr>
          <a:xfrm>
            <a:off x="252400" y="2149459"/>
            <a:ext cx="4267200" cy="979800"/>
          </a:xfrm>
          <a:prstGeom prst="rect">
            <a:avLst/>
          </a:prstGeom>
          <a:noFill/>
          <a:ln>
            <a:noFill/>
          </a:ln>
        </p:spPr>
        <p:txBody>
          <a:bodyPr wrap="square" lIns="91425" tIns="91425" rIns="91425" bIns="91425" anchor="t" anchorCtr="0">
            <a:noAutofit/>
          </a:bodyPr>
          <a:lstStyle/>
          <a:p>
            <a:pPr marL="0" marR="0" lvl="0" indent="0" algn="just" defTabSz="914400" rtl="0" eaLnBrk="0" fontAlgn="base" latinLnBrk="0" hangingPunct="0">
              <a:lnSpc>
                <a:spcPct val="100000"/>
              </a:lnSpc>
              <a:spcBef>
                <a:spcPts val="0"/>
              </a:spcBef>
              <a:spcAft>
                <a:spcPct val="0"/>
              </a:spcAft>
              <a:buClrTx/>
              <a:buSzTx/>
              <a:buFontTx/>
              <a:buNone/>
              <a:tabLst/>
              <a:defRPr/>
            </a:pPr>
            <a:r>
              <a:rPr kumimoji="0" lang="es" b="0" i="0" u="none" strike="noStrike" kern="1200" cap="none" spc="0" normalizeH="0" baseline="0" noProof="0" dirty="0">
                <a:ln>
                  <a:noFill/>
                </a:ln>
                <a:solidFill>
                  <a:srgbClr val="666666"/>
                </a:solidFill>
                <a:effectLst/>
                <a:highlight>
                  <a:srgbClr val="FFFFFF"/>
                </a:highlight>
                <a:uLnTx/>
                <a:uFillTx/>
                <a:latin typeface="+mj-lt"/>
                <a:ea typeface="Raleway"/>
                <a:cs typeface="Raleway"/>
                <a:sym typeface="Raleway"/>
              </a:rPr>
              <a:t>La mediana estadística es el número central de </a:t>
            </a:r>
            <a:r>
              <a:rPr kumimoji="0" lang="es" b="1" i="0" u="none" strike="noStrike" kern="1200" cap="none" spc="0" normalizeH="0" baseline="0" noProof="0" dirty="0">
                <a:ln>
                  <a:noFill/>
                </a:ln>
                <a:solidFill>
                  <a:srgbClr val="666666"/>
                </a:solidFill>
                <a:effectLst/>
                <a:highlight>
                  <a:srgbClr val="FFFFFF"/>
                </a:highlight>
                <a:uLnTx/>
                <a:uFillTx/>
                <a:latin typeface="+mj-lt"/>
                <a:ea typeface="Raleway"/>
                <a:cs typeface="Raleway"/>
                <a:sym typeface="Raleway"/>
              </a:rPr>
              <a:t>un grupo de números ordenados por tamaño</a:t>
            </a:r>
            <a:r>
              <a:rPr kumimoji="0" lang="es" b="0" i="0" u="none" strike="noStrike" kern="1200" cap="none" spc="0" normalizeH="0" baseline="0" noProof="0" dirty="0">
                <a:ln>
                  <a:noFill/>
                </a:ln>
                <a:solidFill>
                  <a:srgbClr val="666666"/>
                </a:solidFill>
                <a:effectLst/>
                <a:highlight>
                  <a:srgbClr val="FFFFFF"/>
                </a:highlight>
                <a:uLnTx/>
                <a:uFillTx/>
                <a:latin typeface="+mj-lt"/>
                <a:ea typeface="Raleway"/>
                <a:cs typeface="Raleway"/>
                <a:sym typeface="Raleway"/>
              </a:rPr>
              <a:t>. Si la cantidad de términos es par, la mediana es el promedio de los dos números centrales.</a:t>
            </a:r>
          </a:p>
          <a:p>
            <a:pPr marL="0" marR="0" lvl="0" indent="0" algn="l" defTabSz="914400" rtl="0" eaLnBrk="0" fontAlgn="base" latinLnBrk="0" hangingPunct="0">
              <a:lnSpc>
                <a:spcPct val="100000"/>
              </a:lnSpc>
              <a:spcBef>
                <a:spcPts val="0"/>
              </a:spcBef>
              <a:spcAft>
                <a:spcPct val="0"/>
              </a:spcAft>
              <a:buClrTx/>
              <a:buSzTx/>
              <a:buFontTx/>
              <a:buNone/>
              <a:tabLst/>
              <a:defRPr/>
            </a:pPr>
            <a:endParaRPr kumimoji="0" sz="1400" b="0" i="0" u="none" strike="noStrike" kern="1200" cap="none" spc="0" normalizeH="0" baseline="0" noProof="0" dirty="0">
              <a:ln>
                <a:noFill/>
              </a:ln>
              <a:solidFill>
                <a:srgbClr val="666666"/>
              </a:solidFill>
              <a:effectLst/>
              <a:highlight>
                <a:srgbClr val="FFFFFF"/>
              </a:highlight>
              <a:uLnTx/>
              <a:uFillTx/>
              <a:latin typeface="Raleway"/>
              <a:ea typeface="Raleway"/>
              <a:cs typeface="Raleway"/>
              <a:sym typeface="Raleway"/>
            </a:endParaRPr>
          </a:p>
          <a:p>
            <a:pPr marL="0" marR="0" lvl="0" indent="0" algn="l" defTabSz="914400" rtl="0" eaLnBrk="0" fontAlgn="base" latinLnBrk="0" hangingPunct="0">
              <a:lnSpc>
                <a:spcPct val="100000"/>
              </a:lnSpc>
              <a:spcBef>
                <a:spcPts val="0"/>
              </a:spcBef>
              <a:spcAft>
                <a:spcPct val="0"/>
              </a:spcAft>
              <a:buClrTx/>
              <a:buSzTx/>
              <a:buFontTx/>
              <a:buNone/>
              <a:tabLst/>
              <a:defRPr/>
            </a:pPr>
            <a:endParaRPr kumimoji="0" sz="1400" b="0" i="0" u="none" strike="noStrike" kern="1200" cap="none" spc="0" normalizeH="0" baseline="0" noProof="0" dirty="0">
              <a:ln>
                <a:noFill/>
              </a:ln>
              <a:solidFill>
                <a:srgbClr val="666666"/>
              </a:solidFill>
              <a:effectLst/>
              <a:highlight>
                <a:srgbClr val="FFFFFF"/>
              </a:highlight>
              <a:uLnTx/>
              <a:uFillTx/>
              <a:latin typeface="Raleway"/>
              <a:ea typeface="Raleway"/>
              <a:cs typeface="Raleway"/>
              <a:sym typeface="Raleway"/>
            </a:endParaRPr>
          </a:p>
        </p:txBody>
      </p:sp>
      <p:sp>
        <p:nvSpPr>
          <p:cNvPr id="6" name="Shape 108"/>
          <p:cNvSpPr txBox="1"/>
          <p:nvPr/>
        </p:nvSpPr>
        <p:spPr>
          <a:xfrm>
            <a:off x="252400" y="3802249"/>
            <a:ext cx="4267200" cy="1071870"/>
          </a:xfrm>
          <a:prstGeom prst="rect">
            <a:avLst/>
          </a:prstGeom>
          <a:noFill/>
          <a:ln>
            <a:noFill/>
          </a:ln>
        </p:spPr>
        <p:txBody>
          <a:bodyPr wrap="square" lIns="91425" tIns="91425" rIns="91425" bIns="91425" anchor="t" anchorCtr="0">
            <a:noAutofit/>
          </a:bodyPr>
          <a:lstStyle/>
          <a:p>
            <a:pPr marL="0" marR="0" lvl="0" indent="0" algn="just" defTabSz="914400" rtl="0" eaLnBrk="0" fontAlgn="base" latinLnBrk="0" hangingPunct="0">
              <a:lnSpc>
                <a:spcPct val="100000"/>
              </a:lnSpc>
              <a:spcBef>
                <a:spcPts val="0"/>
              </a:spcBef>
              <a:spcAft>
                <a:spcPct val="0"/>
              </a:spcAft>
              <a:buClrTx/>
              <a:buSzTx/>
              <a:buFontTx/>
              <a:buNone/>
              <a:tabLst/>
              <a:defRPr/>
            </a:pPr>
            <a:r>
              <a:rPr lang="es" dirty="0">
                <a:solidFill>
                  <a:srgbClr val="666666"/>
                </a:solidFill>
                <a:highlight>
                  <a:srgbClr val="FFFFFF"/>
                </a:highlight>
                <a:latin typeface="+mj-lt"/>
                <a:ea typeface="Raleway"/>
                <a:cs typeface="Raleway"/>
                <a:sym typeface="Raleway"/>
              </a:rPr>
              <a:t>La diferencia más importante respecto al promedio (media) con esta medida es que no es afectada por las medidas de dispersión.</a:t>
            </a:r>
          </a:p>
          <a:p>
            <a:pPr marL="0" marR="0" lvl="0" indent="0" algn="l" defTabSz="914400" rtl="0" eaLnBrk="0" fontAlgn="base" latinLnBrk="0" hangingPunct="0">
              <a:lnSpc>
                <a:spcPct val="100000"/>
              </a:lnSpc>
              <a:spcBef>
                <a:spcPts val="0"/>
              </a:spcBef>
              <a:spcAft>
                <a:spcPct val="0"/>
              </a:spcAft>
              <a:buClrTx/>
              <a:buSzTx/>
              <a:buFontTx/>
              <a:buNone/>
              <a:tabLst/>
              <a:defRPr/>
            </a:pPr>
            <a:endParaRPr kumimoji="0" sz="1400" b="0" i="0" u="none" strike="noStrike" kern="1200" cap="none" spc="0" normalizeH="0" baseline="0" noProof="0" dirty="0">
              <a:ln>
                <a:noFill/>
              </a:ln>
              <a:solidFill>
                <a:srgbClr val="666666"/>
              </a:solidFill>
              <a:effectLst/>
              <a:highlight>
                <a:srgbClr val="FFFFFF"/>
              </a:highlight>
              <a:uLnTx/>
              <a:uFillTx/>
              <a:latin typeface="Raleway"/>
              <a:ea typeface="Raleway"/>
              <a:cs typeface="Raleway"/>
              <a:sym typeface="Raleway"/>
            </a:endParaRPr>
          </a:p>
          <a:p>
            <a:pPr marL="0" marR="0" lvl="0" indent="0" algn="l" defTabSz="914400" rtl="0" eaLnBrk="0" fontAlgn="base" latinLnBrk="0" hangingPunct="0">
              <a:lnSpc>
                <a:spcPct val="100000"/>
              </a:lnSpc>
              <a:spcBef>
                <a:spcPts val="0"/>
              </a:spcBef>
              <a:spcAft>
                <a:spcPct val="0"/>
              </a:spcAft>
              <a:buClrTx/>
              <a:buSzTx/>
              <a:buFontTx/>
              <a:buNone/>
              <a:tabLst/>
              <a:defRPr/>
            </a:pPr>
            <a:endParaRPr kumimoji="0" sz="1400" b="0" i="0" u="none" strike="noStrike" kern="1200" cap="none" spc="0" normalizeH="0" baseline="0" noProof="0" dirty="0">
              <a:ln>
                <a:noFill/>
              </a:ln>
              <a:solidFill>
                <a:srgbClr val="666666"/>
              </a:solidFill>
              <a:effectLst/>
              <a:highlight>
                <a:srgbClr val="FFFFFF"/>
              </a:highlight>
              <a:uLnTx/>
              <a:uFillTx/>
              <a:latin typeface="Raleway"/>
              <a:ea typeface="Raleway"/>
              <a:cs typeface="Raleway"/>
              <a:sym typeface="Raleway"/>
            </a:endParaRPr>
          </a:p>
        </p:txBody>
      </p:sp>
      <p:sp>
        <p:nvSpPr>
          <p:cNvPr id="7" name="Shape 109"/>
          <p:cNvSpPr txBox="1"/>
          <p:nvPr/>
        </p:nvSpPr>
        <p:spPr>
          <a:xfrm>
            <a:off x="4716016" y="2104122"/>
            <a:ext cx="4020534" cy="979800"/>
          </a:xfrm>
          <a:prstGeom prst="rect">
            <a:avLst/>
          </a:prstGeom>
          <a:noFill/>
          <a:ln>
            <a:noFill/>
          </a:ln>
        </p:spPr>
        <p:txBody>
          <a:bodyPr wrap="square" lIns="91425" tIns="91425" rIns="91425" bIns="91425" anchor="t" anchorCtr="0">
            <a:noAutofit/>
          </a:bodyPr>
          <a:lstStyle/>
          <a:p>
            <a:pPr marL="0" marR="0" lvl="0" indent="0" algn="just" defTabSz="914400" rtl="0" eaLnBrk="0" fontAlgn="base" latinLnBrk="0" hangingPunct="0">
              <a:lnSpc>
                <a:spcPct val="100000"/>
              </a:lnSpc>
              <a:spcBef>
                <a:spcPts val="0"/>
              </a:spcBef>
              <a:spcAft>
                <a:spcPts val="0"/>
              </a:spcAft>
              <a:buClrTx/>
              <a:buSzTx/>
              <a:buFontTx/>
              <a:buNone/>
              <a:tabLst/>
              <a:defRPr/>
            </a:pPr>
            <a:r>
              <a:rPr lang="es" dirty="0">
                <a:solidFill>
                  <a:srgbClr val="666666"/>
                </a:solidFill>
                <a:highlight>
                  <a:srgbClr val="FFFFFF"/>
                </a:highlight>
                <a:latin typeface="+mj-lt"/>
                <a:ea typeface="Raleway"/>
                <a:cs typeface="Raleway"/>
                <a:sym typeface="Raleway"/>
              </a:rPr>
              <a:t>La desviación estándar es un índice numérico de la dispersión de un conjunto de datos (o población). Mientras mayor es la desviación estándar, mayor es la dispersión de la población respecto a su promedio.</a:t>
            </a:r>
          </a:p>
          <a:p>
            <a:pPr marL="0" marR="0" lvl="0" indent="0" algn="l" defTabSz="914400" rtl="0" eaLnBrk="0" fontAlgn="base" latinLnBrk="0" hangingPunct="0">
              <a:lnSpc>
                <a:spcPct val="100000"/>
              </a:lnSpc>
              <a:spcBef>
                <a:spcPts val="0"/>
              </a:spcBef>
              <a:spcAft>
                <a:spcPts val="0"/>
              </a:spcAft>
              <a:buClrTx/>
              <a:buSzTx/>
              <a:buFontTx/>
              <a:buNone/>
              <a:tabLst/>
              <a:defRPr/>
            </a:pPr>
            <a:endParaRPr kumimoji="0" sz="1400" b="0" i="0" u="none" strike="noStrike" kern="1200" cap="none" spc="0" normalizeH="0" baseline="0" noProof="0" dirty="0">
              <a:ln>
                <a:noFill/>
              </a:ln>
              <a:solidFill>
                <a:srgbClr val="666666"/>
              </a:solidFill>
              <a:effectLst/>
              <a:highlight>
                <a:srgbClr val="FFFFFF"/>
              </a:highlight>
              <a:uLnTx/>
              <a:uFillTx/>
              <a:latin typeface="Raleway"/>
              <a:ea typeface="Raleway"/>
              <a:cs typeface="Raleway"/>
              <a:sym typeface="Raleway"/>
            </a:endParaRPr>
          </a:p>
          <a:p>
            <a:pPr marL="0" marR="0" lvl="0" indent="0" algn="l" defTabSz="914400" rtl="0" eaLnBrk="0" fontAlgn="base" latinLnBrk="0" hangingPunct="0">
              <a:lnSpc>
                <a:spcPct val="100000"/>
              </a:lnSpc>
              <a:spcBef>
                <a:spcPts val="0"/>
              </a:spcBef>
              <a:spcAft>
                <a:spcPct val="0"/>
              </a:spcAft>
              <a:buClrTx/>
              <a:buSzTx/>
              <a:buFontTx/>
              <a:buNone/>
              <a:tabLst/>
              <a:defRPr/>
            </a:pPr>
            <a:endParaRPr kumimoji="0" sz="1400" b="0" i="0" u="none" strike="noStrike" kern="1200" cap="none" spc="0" normalizeH="0" baseline="0" noProof="0" dirty="0">
              <a:ln>
                <a:noFill/>
              </a:ln>
              <a:solidFill>
                <a:srgbClr val="666666"/>
              </a:solidFill>
              <a:effectLst/>
              <a:highlight>
                <a:srgbClr val="FFFFFF"/>
              </a:highlight>
              <a:uLnTx/>
              <a:uFillTx/>
              <a:latin typeface="Raleway"/>
              <a:ea typeface="Raleway"/>
              <a:cs typeface="Raleway"/>
              <a:sym typeface="Raleway"/>
            </a:endParaRPr>
          </a:p>
        </p:txBody>
      </p:sp>
      <p:sp>
        <p:nvSpPr>
          <p:cNvPr id="8" name="Shape 110"/>
          <p:cNvSpPr txBox="1"/>
          <p:nvPr/>
        </p:nvSpPr>
        <p:spPr>
          <a:xfrm>
            <a:off x="533400" y="6039012"/>
            <a:ext cx="7089600" cy="198300"/>
          </a:xfrm>
          <a:prstGeom prst="rect">
            <a:avLst/>
          </a:prstGeom>
          <a:noFill/>
          <a:ln>
            <a:noFill/>
          </a:ln>
        </p:spPr>
        <p:txBody>
          <a:bodyPr wrap="square" lIns="91425" tIns="91425" rIns="91425" bIns="91425" anchor="ctr"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r>
              <a:rPr kumimoji="0" lang="es" sz="800" b="0" i="0" u="sng" strike="noStrike" kern="1200" cap="none" spc="0" normalizeH="0" baseline="0" noProof="0" dirty="0">
                <a:ln>
                  <a:noFill/>
                </a:ln>
                <a:solidFill>
                  <a:srgbClr val="0000FF"/>
                </a:solidFill>
                <a:effectLst/>
                <a:uLnTx/>
                <a:uFillTx/>
                <a:latin typeface="Raleway"/>
                <a:ea typeface="Raleway"/>
                <a:cs typeface="Raleway"/>
                <a:sym typeface="Raleway"/>
                <a:hlinkClick r:id="rId2"/>
              </a:rPr>
              <a:t>http://</a:t>
            </a:r>
            <a:r>
              <a:rPr kumimoji="0" lang="es" sz="800" b="0" i="0" u="sng" strike="noStrike" kern="1200" cap="none" spc="0" normalizeH="0" baseline="0" noProof="0" dirty="0" smtClean="0">
                <a:ln>
                  <a:noFill/>
                </a:ln>
                <a:solidFill>
                  <a:srgbClr val="0000FF"/>
                </a:solidFill>
                <a:effectLst/>
                <a:uLnTx/>
                <a:uFillTx/>
                <a:latin typeface="Raleway"/>
                <a:ea typeface="Raleway"/>
                <a:cs typeface="Raleway"/>
                <a:sym typeface="Raleway"/>
                <a:hlinkClick r:id="rId2"/>
              </a:rPr>
              <a:t>ciam.ucol.mx/portal/portafolios/ramonmagallanes/apuntes/probvie.pdf</a:t>
            </a:r>
            <a:endParaRPr kumimoji="0" lang="es" sz="800" b="0" i="0" u="none" strike="noStrike" kern="1200" cap="none" spc="0" normalizeH="0" baseline="0" noProof="0" dirty="0">
              <a:ln>
                <a:noFill/>
              </a:ln>
              <a:solidFill>
                <a:prstClr val="black"/>
              </a:solidFill>
              <a:effectLst/>
              <a:uLnTx/>
              <a:uFillTx/>
              <a:latin typeface="Raleway"/>
              <a:ea typeface="Raleway"/>
              <a:cs typeface="Raleway"/>
              <a:sym typeface="Raleway"/>
            </a:endParaRPr>
          </a:p>
        </p:txBody>
      </p:sp>
      <p:pic>
        <p:nvPicPr>
          <p:cNvPr id="10" name="Shape 111"/>
          <p:cNvPicPr preferRelativeResize="0"/>
          <p:nvPr/>
        </p:nvPicPr>
        <p:blipFill rotWithShape="1">
          <a:blip r:embed="rId3">
            <a:alphaModFix/>
          </a:blip>
          <a:srcRect l="41188" r="12228"/>
          <a:stretch/>
        </p:blipFill>
        <p:spPr>
          <a:xfrm>
            <a:off x="5920458" y="4248815"/>
            <a:ext cx="1611649" cy="1150500"/>
          </a:xfrm>
          <a:prstGeom prst="rect">
            <a:avLst/>
          </a:prstGeom>
          <a:noFill/>
          <a:ln>
            <a:noFill/>
          </a:ln>
        </p:spPr>
      </p:pic>
    </p:spTree>
    <p:extLst>
      <p:ext uri="{BB962C8B-B14F-4D97-AF65-F5344CB8AC3E}">
        <p14:creationId xmlns:p14="http://schemas.microsoft.com/office/powerpoint/2010/main" val="3083992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hape 126"/>
          <p:cNvSpPr txBox="1">
            <a:spLocks/>
          </p:cNvSpPr>
          <p:nvPr/>
        </p:nvSpPr>
        <p:spPr>
          <a:xfrm>
            <a:off x="-64975" y="1247722"/>
            <a:ext cx="8520600" cy="582900"/>
          </a:xfrm>
          <a:prstGeom prst="rect">
            <a:avLst/>
          </a:prstGeom>
        </p:spPr>
        <p:txBody>
          <a:bodyPr wrap="square" lIns="91425" tIns="91425" rIns="91425" bIns="91425" anchor="b" anchorCtr="0">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ts val="0"/>
              </a:spcBef>
              <a:spcAft>
                <a:spcPct val="0"/>
              </a:spcAft>
              <a:buClrTx/>
              <a:buSzTx/>
              <a:buFontTx/>
              <a:buNone/>
              <a:tabLst/>
              <a:defRPr/>
            </a:pPr>
            <a:r>
              <a:rPr lang="es" sz="3200" b="1" dirty="0">
                <a:latin typeface="+mn-lt"/>
                <a:ea typeface="Raleway"/>
                <a:cs typeface="MV Boli" panose="02000500030200090000" pitchFamily="2" charset="0"/>
                <a:sym typeface="Raleway"/>
              </a:rPr>
              <a:t>La moda y su fuerte uso en algunas aplicaciones</a:t>
            </a:r>
          </a:p>
        </p:txBody>
      </p:sp>
      <p:sp>
        <p:nvSpPr>
          <p:cNvPr id="16" name="Shape 127"/>
          <p:cNvSpPr txBox="1"/>
          <p:nvPr/>
        </p:nvSpPr>
        <p:spPr>
          <a:xfrm>
            <a:off x="73950" y="1936615"/>
            <a:ext cx="8586300" cy="823500"/>
          </a:xfrm>
          <a:prstGeom prst="rect">
            <a:avLst/>
          </a:prstGeom>
          <a:noFill/>
          <a:ln>
            <a:noFill/>
          </a:ln>
        </p:spPr>
        <p:txBody>
          <a:bodyPr wrap="square" lIns="91425" tIns="91425" rIns="91425" bIns="91425" anchor="t" anchorCtr="0">
            <a:noAutofit/>
          </a:bodyPr>
          <a:lstStyle/>
          <a:p>
            <a:pPr algn="just">
              <a:spcBef>
                <a:spcPts val="0"/>
              </a:spcBef>
              <a:defRPr/>
            </a:pPr>
            <a:r>
              <a:rPr lang="es" dirty="0">
                <a:solidFill>
                  <a:srgbClr val="666666"/>
                </a:solidFill>
                <a:highlight>
                  <a:srgbClr val="FFFFFF"/>
                </a:highlight>
                <a:latin typeface="+mj-lt"/>
                <a:ea typeface="Raleway"/>
                <a:cs typeface="Raleway"/>
                <a:sym typeface="Raleway"/>
              </a:rPr>
              <a:t>La moda como la conocemos en nuestro día a día “eso está de moda” tiene la misma connotación que en la estadística. Elementos como:</a:t>
            </a:r>
          </a:p>
        </p:txBody>
      </p:sp>
      <p:pic>
        <p:nvPicPr>
          <p:cNvPr id="17" name="Shape 128"/>
          <p:cNvPicPr preferRelativeResize="0"/>
          <p:nvPr/>
        </p:nvPicPr>
        <p:blipFill>
          <a:blip r:embed="rId2">
            <a:alphaModFix/>
          </a:blip>
          <a:stretch>
            <a:fillRect/>
          </a:stretch>
        </p:blipFill>
        <p:spPr>
          <a:xfrm>
            <a:off x="2699792" y="3284984"/>
            <a:ext cx="1813900" cy="1708100"/>
          </a:xfrm>
          <a:prstGeom prst="rect">
            <a:avLst/>
          </a:prstGeom>
          <a:noFill/>
          <a:ln>
            <a:noFill/>
          </a:ln>
        </p:spPr>
      </p:pic>
      <p:pic>
        <p:nvPicPr>
          <p:cNvPr id="18" name="Shape 129"/>
          <p:cNvPicPr preferRelativeResize="0"/>
          <p:nvPr/>
        </p:nvPicPr>
        <p:blipFill>
          <a:blip r:embed="rId3">
            <a:alphaModFix/>
          </a:blip>
          <a:stretch>
            <a:fillRect/>
          </a:stretch>
        </p:blipFill>
        <p:spPr>
          <a:xfrm>
            <a:off x="4860032" y="4005064"/>
            <a:ext cx="1991100" cy="1408700"/>
          </a:xfrm>
          <a:prstGeom prst="rect">
            <a:avLst/>
          </a:prstGeom>
          <a:noFill/>
          <a:ln>
            <a:noFill/>
          </a:ln>
        </p:spPr>
      </p:pic>
    </p:spTree>
    <p:extLst>
      <p:ext uri="{BB962C8B-B14F-4D97-AF65-F5344CB8AC3E}">
        <p14:creationId xmlns:p14="http://schemas.microsoft.com/office/powerpoint/2010/main" val="359126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45"/>
          <p:cNvSpPr txBox="1">
            <a:spLocks/>
          </p:cNvSpPr>
          <p:nvPr/>
        </p:nvSpPr>
        <p:spPr>
          <a:xfrm>
            <a:off x="213875" y="1794292"/>
            <a:ext cx="9876924" cy="582900"/>
          </a:xfrm>
          <a:prstGeom prst="rect">
            <a:avLst/>
          </a:prstGeom>
        </p:spPr>
        <p:txBody>
          <a:bodyPr wrap="square" lIns="91425" tIns="91425" rIns="91425" bIns="91425" anchor="b" anchorCtr="0">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r>
              <a:rPr lang="es" sz="3200" b="1" dirty="0">
                <a:latin typeface="+mn-lt"/>
                <a:ea typeface="Raleway"/>
                <a:cs typeface="MV Boli" panose="02000500030200090000" pitchFamily="2" charset="0"/>
                <a:sym typeface="Raleway"/>
              </a:rPr>
              <a:t>Mínimos y máximos. </a:t>
            </a:r>
          </a:p>
          <a:p>
            <a:pPr marL="0" marR="0" lvl="0" indent="0" algn="l" defTabSz="914400" rtl="0" eaLnBrk="0" fontAlgn="base" latinLnBrk="0" hangingPunct="0">
              <a:lnSpc>
                <a:spcPct val="100000"/>
              </a:lnSpc>
              <a:spcBef>
                <a:spcPts val="0"/>
              </a:spcBef>
              <a:spcAft>
                <a:spcPct val="0"/>
              </a:spcAft>
              <a:buClrTx/>
              <a:buSzTx/>
              <a:buFontTx/>
              <a:buNone/>
              <a:tabLst/>
              <a:defRPr/>
            </a:pPr>
            <a:r>
              <a:rPr lang="es" sz="3200" b="1" dirty="0">
                <a:latin typeface="+mn-lt"/>
                <a:ea typeface="Raleway"/>
                <a:cs typeface="MV Boli" panose="02000500030200090000" pitchFamily="2" charset="0"/>
                <a:sym typeface="Raleway"/>
              </a:rPr>
              <a:t>Promedio recortado al X%</a:t>
            </a:r>
            <a:endParaRPr lang="es" sz="3200" b="1" dirty="0">
              <a:latin typeface="+mn-lt"/>
              <a:ea typeface="Raleway"/>
              <a:cs typeface="MV Boli" panose="02000500030200090000" pitchFamily="2" charset="0"/>
              <a:sym typeface="Raleway"/>
            </a:endParaRPr>
          </a:p>
        </p:txBody>
      </p:sp>
      <p:sp>
        <p:nvSpPr>
          <p:cNvPr id="5" name="Shape 146"/>
          <p:cNvSpPr txBox="1"/>
          <p:nvPr/>
        </p:nvSpPr>
        <p:spPr>
          <a:xfrm>
            <a:off x="213875" y="2377192"/>
            <a:ext cx="8682900" cy="979800"/>
          </a:xfrm>
          <a:prstGeom prst="rect">
            <a:avLst/>
          </a:prstGeom>
          <a:noFill/>
          <a:ln>
            <a:noFill/>
          </a:ln>
        </p:spPr>
        <p:txBody>
          <a:bodyPr wrap="square" lIns="91425" tIns="91425" rIns="91425" bIns="9142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r>
              <a:rPr kumimoji="0" lang="es" sz="1600" b="0" i="0" u="none" strike="noStrike" kern="1200" cap="none" spc="0" normalizeH="0" baseline="0" noProof="0" dirty="0">
                <a:ln>
                  <a:noFill/>
                </a:ln>
                <a:solidFill>
                  <a:prstClr val="black">
                    <a:lumMod val="65000"/>
                    <a:lumOff val="35000"/>
                  </a:prstClr>
                </a:solidFill>
                <a:effectLst/>
                <a:highlight>
                  <a:srgbClr val="FFFFFF"/>
                </a:highlight>
                <a:uLnTx/>
                <a:uFillTx/>
                <a:latin typeface="Calibri"/>
                <a:ea typeface="Raleway"/>
                <a:cs typeface="Raleway"/>
                <a:sym typeface="Raleway"/>
              </a:rPr>
              <a:t>Ya vimos que es importante tener clara la medida de tendencia, pero también es importante tener claridad sobre cómo esta medida es afectada por la dispersión.</a:t>
            </a:r>
          </a:p>
          <a:p>
            <a:pPr marL="0" marR="0" lvl="0" indent="0" algn="l" defTabSz="914400" rtl="0" eaLnBrk="0" fontAlgn="base" latinLnBrk="0" hangingPunct="0">
              <a:lnSpc>
                <a:spcPct val="100000"/>
              </a:lnSpc>
              <a:spcBef>
                <a:spcPts val="0"/>
              </a:spcBef>
              <a:spcAft>
                <a:spcPct val="0"/>
              </a:spcAft>
              <a:buClrTx/>
              <a:buSzTx/>
              <a:buFontTx/>
              <a:buNone/>
              <a:tabLst/>
              <a:defRPr/>
            </a:pPr>
            <a:endParaRPr kumimoji="0" sz="1600" b="0" i="0" u="none" strike="noStrike" kern="1200" cap="none" spc="0" normalizeH="0" baseline="0" noProof="0" dirty="0">
              <a:ln>
                <a:noFill/>
              </a:ln>
              <a:solidFill>
                <a:prstClr val="black">
                  <a:lumMod val="65000"/>
                  <a:lumOff val="35000"/>
                </a:prstClr>
              </a:solidFill>
              <a:effectLst/>
              <a:highlight>
                <a:srgbClr val="FFFFFF"/>
              </a:highlight>
              <a:uLnTx/>
              <a:uFillTx/>
              <a:latin typeface="Calibri"/>
              <a:ea typeface="Raleway"/>
              <a:cs typeface="Raleway"/>
              <a:sym typeface="Raleway"/>
            </a:endParaRPr>
          </a:p>
          <a:p>
            <a:pPr marL="0" marR="0" lvl="0" indent="0" algn="l" defTabSz="914400" rtl="0" eaLnBrk="0" fontAlgn="base" latinLnBrk="0" hangingPunct="0">
              <a:lnSpc>
                <a:spcPct val="100000"/>
              </a:lnSpc>
              <a:spcBef>
                <a:spcPts val="0"/>
              </a:spcBef>
              <a:spcAft>
                <a:spcPct val="0"/>
              </a:spcAft>
              <a:buClrTx/>
              <a:buSzTx/>
              <a:buFontTx/>
              <a:buNone/>
              <a:tabLst/>
              <a:defRPr/>
            </a:pPr>
            <a:r>
              <a:rPr kumimoji="0" lang="es" sz="1600" b="0" i="0" u="none" strike="noStrike" kern="1200" cap="none" spc="0" normalizeH="0" baseline="0" noProof="0" dirty="0">
                <a:ln>
                  <a:noFill/>
                </a:ln>
                <a:solidFill>
                  <a:prstClr val="black">
                    <a:lumMod val="65000"/>
                    <a:lumOff val="35000"/>
                  </a:prstClr>
                </a:solidFill>
                <a:effectLst/>
                <a:highlight>
                  <a:srgbClr val="FFFFFF"/>
                </a:highlight>
                <a:uLnTx/>
                <a:uFillTx/>
                <a:latin typeface="Calibri"/>
                <a:ea typeface="Raleway"/>
                <a:cs typeface="Raleway"/>
                <a:sym typeface="Raleway"/>
              </a:rPr>
              <a:t>Por lo general, cuando se tiene un promedio muy disperso, se recomienda hacer un cálculo de promedio recortado al 5%, esto ayuda a que la dispersión baje y podamos dar una medida más precisa. Veamos este procedimiento:</a:t>
            </a:r>
          </a:p>
          <a:p>
            <a:pPr marL="0" marR="0" lvl="0" indent="0" algn="l" defTabSz="914400" rtl="0" eaLnBrk="0" fontAlgn="base" latinLnBrk="0" hangingPunct="0">
              <a:lnSpc>
                <a:spcPct val="100000"/>
              </a:lnSpc>
              <a:spcBef>
                <a:spcPts val="0"/>
              </a:spcBef>
              <a:spcAft>
                <a:spcPct val="0"/>
              </a:spcAft>
              <a:buClrTx/>
              <a:buSzTx/>
              <a:buFontTx/>
              <a:buNone/>
              <a:tabLst/>
              <a:defRPr/>
            </a:pPr>
            <a:endParaRPr kumimoji="0" sz="1600" b="0" i="0" u="none" strike="noStrike" kern="1200" cap="none" spc="0" normalizeH="0" baseline="0" noProof="0" dirty="0">
              <a:ln>
                <a:noFill/>
              </a:ln>
              <a:solidFill>
                <a:prstClr val="black">
                  <a:lumMod val="65000"/>
                  <a:lumOff val="35000"/>
                </a:prstClr>
              </a:solidFill>
              <a:effectLst/>
              <a:highlight>
                <a:srgbClr val="FFFFFF"/>
              </a:highlight>
              <a:uLnTx/>
              <a:uFillTx/>
              <a:latin typeface="Calibri"/>
              <a:ea typeface="Raleway"/>
              <a:cs typeface="Raleway"/>
              <a:sym typeface="Raleway"/>
            </a:endParaRPr>
          </a:p>
          <a:p>
            <a:pPr marL="0" marR="0" lvl="0" indent="0" algn="l" defTabSz="914400" rtl="0" eaLnBrk="0" fontAlgn="base" latinLnBrk="0" hangingPunct="0">
              <a:lnSpc>
                <a:spcPct val="100000"/>
              </a:lnSpc>
              <a:spcBef>
                <a:spcPts val="0"/>
              </a:spcBef>
              <a:spcAft>
                <a:spcPct val="0"/>
              </a:spcAft>
              <a:buClrTx/>
              <a:buSzTx/>
              <a:buFontTx/>
              <a:buNone/>
              <a:tabLst/>
              <a:defRPr/>
            </a:pPr>
            <a:endParaRPr kumimoji="0" sz="1600" b="0" i="0" u="none" strike="noStrike" kern="1200" cap="none" spc="0" normalizeH="0" baseline="0" noProof="0" dirty="0">
              <a:ln>
                <a:noFill/>
              </a:ln>
              <a:solidFill>
                <a:prstClr val="black">
                  <a:lumMod val="65000"/>
                  <a:lumOff val="35000"/>
                </a:prstClr>
              </a:solidFill>
              <a:effectLst/>
              <a:highlight>
                <a:srgbClr val="FFFFFF"/>
              </a:highlight>
              <a:uLnTx/>
              <a:uFillTx/>
              <a:latin typeface="Calibri"/>
              <a:ea typeface="Raleway"/>
              <a:cs typeface="Raleway"/>
              <a:sym typeface="Raleway"/>
            </a:endParaRPr>
          </a:p>
        </p:txBody>
      </p:sp>
      <p:sp>
        <p:nvSpPr>
          <p:cNvPr id="6" name="Shape 147"/>
          <p:cNvSpPr txBox="1"/>
          <p:nvPr/>
        </p:nvSpPr>
        <p:spPr>
          <a:xfrm>
            <a:off x="98950" y="3817352"/>
            <a:ext cx="8682900" cy="979800"/>
          </a:xfrm>
          <a:prstGeom prst="rect">
            <a:avLst/>
          </a:prstGeom>
          <a:noFill/>
          <a:ln>
            <a:noFill/>
          </a:ln>
        </p:spPr>
        <p:txBody>
          <a:bodyPr wrap="square" lIns="91425" tIns="91425" rIns="91425" bIns="9142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600" b="0" i="0" u="none" strike="noStrike" kern="1200" cap="none" spc="0" normalizeH="0" baseline="0" noProof="0" dirty="0">
              <a:ln>
                <a:noFill/>
              </a:ln>
              <a:solidFill>
                <a:prstClr val="black">
                  <a:lumMod val="65000"/>
                  <a:lumOff val="35000"/>
                </a:prstClr>
              </a:solidFill>
              <a:effectLst/>
              <a:highlight>
                <a:srgbClr val="FFFFFF"/>
              </a:highlight>
              <a:uLnTx/>
              <a:uFillTx/>
              <a:latin typeface="Raleway"/>
              <a:ea typeface="Raleway"/>
              <a:cs typeface="Raleway"/>
              <a:sym typeface="Raleway"/>
            </a:endParaRPr>
          </a:p>
          <a:p>
            <a:pPr marL="457200" marR="0" lvl="0" indent="-228600" algn="l" defTabSz="914400" rtl="0" eaLnBrk="0" fontAlgn="base" latinLnBrk="0" hangingPunct="0">
              <a:lnSpc>
                <a:spcPct val="100000"/>
              </a:lnSpc>
              <a:spcBef>
                <a:spcPts val="0"/>
              </a:spcBef>
              <a:spcAft>
                <a:spcPct val="0"/>
              </a:spcAft>
              <a:buClr>
                <a:srgbClr val="666666"/>
              </a:buClr>
              <a:buSzTx/>
              <a:buFont typeface="Raleway"/>
              <a:buAutoNum type="arabicPeriod"/>
              <a:tabLst/>
              <a:defRPr/>
            </a:pPr>
            <a:r>
              <a:rPr kumimoji="0" lang="es" sz="1600" b="0" i="0" u="none" strike="noStrike" kern="1200" cap="none" spc="0" normalizeH="0" baseline="0" noProof="0" dirty="0">
                <a:ln>
                  <a:noFill/>
                </a:ln>
                <a:solidFill>
                  <a:prstClr val="black">
                    <a:lumMod val="65000"/>
                    <a:lumOff val="35000"/>
                  </a:prstClr>
                </a:solidFill>
                <a:effectLst/>
                <a:highlight>
                  <a:srgbClr val="FFFFFF"/>
                </a:highlight>
                <a:uLnTx/>
                <a:uFillTx/>
                <a:latin typeface="Raleway"/>
                <a:ea typeface="Raleway"/>
                <a:cs typeface="Raleway"/>
                <a:sym typeface="Raleway"/>
              </a:rPr>
              <a:t>A partir del tamaño de la muestra o población calculamos el 5%. Por ejemplo de una muestra de 1000 el valor será 50.</a:t>
            </a:r>
          </a:p>
          <a:p>
            <a:pPr marL="457200" marR="0" lvl="0" indent="-228600" algn="l" defTabSz="914400" rtl="0" eaLnBrk="0" fontAlgn="base" latinLnBrk="0" hangingPunct="0">
              <a:lnSpc>
                <a:spcPct val="100000"/>
              </a:lnSpc>
              <a:spcBef>
                <a:spcPts val="0"/>
              </a:spcBef>
              <a:spcAft>
                <a:spcPct val="0"/>
              </a:spcAft>
              <a:buClr>
                <a:srgbClr val="666666"/>
              </a:buClr>
              <a:buSzTx/>
              <a:buFont typeface="Raleway"/>
              <a:buAutoNum type="arabicPeriod"/>
              <a:tabLst/>
              <a:defRPr/>
            </a:pPr>
            <a:r>
              <a:rPr kumimoji="0" lang="es" sz="1600" b="0" i="0" u="none" strike="noStrike" kern="1200" cap="none" spc="0" normalizeH="0" baseline="0" noProof="0" dirty="0">
                <a:ln>
                  <a:noFill/>
                </a:ln>
                <a:solidFill>
                  <a:prstClr val="black">
                    <a:lumMod val="65000"/>
                    <a:lumOff val="35000"/>
                  </a:prstClr>
                </a:solidFill>
                <a:effectLst/>
                <a:highlight>
                  <a:srgbClr val="FFFFFF"/>
                </a:highlight>
                <a:uLnTx/>
                <a:uFillTx/>
                <a:latin typeface="Raleway"/>
                <a:ea typeface="Raleway"/>
                <a:cs typeface="Raleway"/>
                <a:sym typeface="Raleway"/>
              </a:rPr>
              <a:t>Ordenamos la muestra de menor a mayor.</a:t>
            </a:r>
          </a:p>
          <a:p>
            <a:pPr marL="457200" marR="0" lvl="0" indent="-228600" algn="l" defTabSz="914400" rtl="0" eaLnBrk="0" fontAlgn="base" latinLnBrk="0" hangingPunct="0">
              <a:lnSpc>
                <a:spcPct val="100000"/>
              </a:lnSpc>
              <a:spcBef>
                <a:spcPts val="0"/>
              </a:spcBef>
              <a:spcAft>
                <a:spcPct val="0"/>
              </a:spcAft>
              <a:buClr>
                <a:srgbClr val="666666"/>
              </a:buClr>
              <a:buSzTx/>
              <a:buFont typeface="Raleway"/>
              <a:buAutoNum type="arabicPeriod"/>
              <a:tabLst/>
              <a:defRPr/>
            </a:pPr>
            <a:r>
              <a:rPr kumimoji="0" lang="es" sz="1600" b="0" i="0" u="none" strike="noStrike" kern="1200" cap="none" spc="0" normalizeH="0" baseline="0" noProof="0" dirty="0">
                <a:ln>
                  <a:noFill/>
                </a:ln>
                <a:solidFill>
                  <a:prstClr val="black">
                    <a:lumMod val="65000"/>
                    <a:lumOff val="35000"/>
                  </a:prstClr>
                </a:solidFill>
                <a:effectLst/>
                <a:highlight>
                  <a:srgbClr val="FFFFFF"/>
                </a:highlight>
                <a:uLnTx/>
                <a:uFillTx/>
                <a:latin typeface="Raleway"/>
                <a:ea typeface="Raleway"/>
                <a:cs typeface="Raleway"/>
                <a:sym typeface="Raleway"/>
              </a:rPr>
              <a:t>Calculamos el promedio a partir del registro 51 hasta el 950.</a:t>
            </a:r>
          </a:p>
          <a:p>
            <a:pPr marL="0" marR="0" lvl="0" indent="0" algn="l" defTabSz="914400" rtl="0" eaLnBrk="0" fontAlgn="base" latinLnBrk="0" hangingPunct="0">
              <a:lnSpc>
                <a:spcPct val="100000"/>
              </a:lnSpc>
              <a:spcBef>
                <a:spcPts val="0"/>
              </a:spcBef>
              <a:spcAft>
                <a:spcPct val="0"/>
              </a:spcAft>
              <a:buClrTx/>
              <a:buSzTx/>
              <a:buFontTx/>
              <a:buNone/>
              <a:tabLst/>
              <a:defRPr/>
            </a:pPr>
            <a:endParaRPr kumimoji="0" sz="1600" b="0" i="0" u="none" strike="noStrike" kern="1200" cap="none" spc="0" normalizeH="0" baseline="0" noProof="0" dirty="0">
              <a:ln>
                <a:noFill/>
              </a:ln>
              <a:solidFill>
                <a:prstClr val="black">
                  <a:lumMod val="65000"/>
                  <a:lumOff val="35000"/>
                </a:prstClr>
              </a:solidFill>
              <a:effectLst/>
              <a:highlight>
                <a:srgbClr val="FFFFFF"/>
              </a:highlight>
              <a:uLnTx/>
              <a:uFillTx/>
              <a:latin typeface="Raleway"/>
              <a:ea typeface="Raleway"/>
              <a:cs typeface="Raleway"/>
              <a:sym typeface="Raleway"/>
            </a:endParaRPr>
          </a:p>
          <a:p>
            <a:pPr marL="0" marR="0" lvl="0" indent="0" algn="l" defTabSz="914400" rtl="0" eaLnBrk="0" fontAlgn="base" latinLnBrk="0" hangingPunct="0">
              <a:lnSpc>
                <a:spcPct val="100000"/>
              </a:lnSpc>
              <a:spcBef>
                <a:spcPts val="0"/>
              </a:spcBef>
              <a:spcAft>
                <a:spcPct val="0"/>
              </a:spcAft>
              <a:buClrTx/>
              <a:buSzTx/>
              <a:buFontTx/>
              <a:buNone/>
              <a:tabLst/>
              <a:defRPr/>
            </a:pPr>
            <a:r>
              <a:rPr kumimoji="0" lang="es" sz="1600" b="0" i="0" u="none" strike="noStrike" kern="1200" cap="none" spc="0" normalizeH="0" baseline="0" noProof="0" dirty="0">
                <a:ln>
                  <a:noFill/>
                </a:ln>
                <a:solidFill>
                  <a:prstClr val="black">
                    <a:lumMod val="65000"/>
                    <a:lumOff val="35000"/>
                  </a:prstClr>
                </a:solidFill>
                <a:effectLst/>
                <a:highlight>
                  <a:srgbClr val="FFFFFF"/>
                </a:highlight>
                <a:uLnTx/>
                <a:uFillTx/>
                <a:latin typeface="Raleway"/>
                <a:ea typeface="Raleway"/>
                <a:cs typeface="Raleway"/>
                <a:sym typeface="Raleway"/>
              </a:rPr>
              <a:t>Esta medida la podemos utilizar cuando sabemos que la medida de dispersión (desviación estándar o varianza) son muy grandes o cuando detectamos un mínimo o un máximo muy atípicos. </a:t>
            </a:r>
          </a:p>
          <a:p>
            <a:pPr marL="0" marR="0" lvl="0" indent="0" algn="l" defTabSz="914400" rtl="0" eaLnBrk="0" fontAlgn="base" latinLnBrk="0" hangingPunct="0">
              <a:lnSpc>
                <a:spcPct val="100000"/>
              </a:lnSpc>
              <a:spcBef>
                <a:spcPts val="0"/>
              </a:spcBef>
              <a:spcAft>
                <a:spcPct val="0"/>
              </a:spcAft>
              <a:buClrTx/>
              <a:buSzTx/>
              <a:buFontTx/>
              <a:buNone/>
              <a:tabLst/>
              <a:defRPr/>
            </a:pPr>
            <a:endParaRPr kumimoji="0" sz="1600" b="0" i="0" u="none" strike="noStrike" kern="1200" cap="none" spc="0" normalizeH="0" baseline="0" noProof="0" dirty="0">
              <a:ln>
                <a:noFill/>
              </a:ln>
              <a:solidFill>
                <a:prstClr val="black">
                  <a:lumMod val="65000"/>
                  <a:lumOff val="35000"/>
                </a:prstClr>
              </a:solidFill>
              <a:effectLst/>
              <a:highlight>
                <a:srgbClr val="FFFFFF"/>
              </a:highlight>
              <a:uLnTx/>
              <a:uFillTx/>
              <a:latin typeface="Raleway"/>
              <a:ea typeface="Raleway"/>
              <a:cs typeface="Raleway"/>
              <a:sym typeface="Raleway"/>
            </a:endParaRPr>
          </a:p>
        </p:txBody>
      </p:sp>
    </p:spTree>
    <p:extLst>
      <p:ext uri="{BB962C8B-B14F-4D97-AF65-F5344CB8AC3E}">
        <p14:creationId xmlns:p14="http://schemas.microsoft.com/office/powerpoint/2010/main" val="80075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texto 2"/>
          <p:cNvSpPr txBox="1">
            <a:spLocks/>
          </p:cNvSpPr>
          <p:nvPr/>
        </p:nvSpPr>
        <p:spPr>
          <a:xfrm>
            <a:off x="2627784" y="2924944"/>
            <a:ext cx="3671441" cy="863600"/>
          </a:xfrm>
          <a:prstGeom prst="rect">
            <a:avLst/>
          </a:prstGeom>
        </p:spPr>
        <p:txBody>
          <a:bodyPr>
            <a:noAutofit/>
          </a:bodyPr>
          <a:lstStyle>
            <a:defPPr>
              <a:defRPr lang="es-CO"/>
            </a:defPPr>
            <a:lvl1pPr marL="0" indent="0" algn="just" eaLnBrk="1" fontAlgn="auto" hangingPunct="1">
              <a:spcBef>
                <a:spcPct val="20000"/>
              </a:spcBef>
              <a:spcAft>
                <a:spcPts val="0"/>
              </a:spcAft>
              <a:buFont typeface="Arial" panose="020B0604020202020204" pitchFamily="34" charset="0"/>
              <a:buNone/>
              <a:defRPr sz="5000" b="1">
                <a:solidFill>
                  <a:schemeClr val="tx1">
                    <a:lumMod val="65000"/>
                    <a:lumOff val="35000"/>
                  </a:schemeClr>
                </a:solidFill>
                <a:latin typeface="Raleway" panose="020B0604020202020204" charset="0"/>
              </a:defRPr>
            </a:lvl1pPr>
            <a:lvl2pPr marL="742950" indent="-285750">
              <a:spcBef>
                <a:spcPct val="20000"/>
              </a:spcBef>
              <a:buFont typeface="Arial" panose="020B0604020202020204" pitchFamily="34" charset="0"/>
              <a:buChar char="–"/>
              <a:defRPr sz="2800">
                <a:latin typeface="+mn-lt"/>
              </a:defRPr>
            </a:lvl2pPr>
            <a:lvl3pPr marL="1143000" indent="-228600">
              <a:spcBef>
                <a:spcPct val="20000"/>
              </a:spcBef>
              <a:buFont typeface="Arial" panose="020B0604020202020204" pitchFamily="34" charset="0"/>
              <a:buChar char="•"/>
              <a:defRPr sz="2400">
                <a:latin typeface="+mn-lt"/>
              </a:defRPr>
            </a:lvl3pPr>
            <a:lvl4pPr marL="1600200" indent="-228600">
              <a:spcBef>
                <a:spcPct val="20000"/>
              </a:spcBef>
              <a:buFont typeface="Arial" panose="020B0604020202020204" pitchFamily="34" charset="0"/>
              <a:buChar char="–"/>
              <a:defRPr sz="2000">
                <a:latin typeface="+mn-lt"/>
              </a:defRPr>
            </a:lvl4pPr>
            <a:lvl5pPr marL="2057400" indent="-228600">
              <a:spcBef>
                <a:spcPct val="20000"/>
              </a:spcBef>
              <a:buFont typeface="Arial" panose="020B0604020202020204" pitchFamily="34" charset="0"/>
              <a:buChar char="»"/>
              <a:defRPr sz="2000">
                <a:latin typeface="+mn-lt"/>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pPr algn="ctr"/>
            <a:r>
              <a:rPr lang="es-CO" sz="5800" dirty="0" smtClean="0"/>
              <a:t>GRACIAS</a:t>
            </a:r>
            <a:endParaRPr lang="es-CO" sz="5800" dirty="0"/>
          </a:p>
        </p:txBody>
      </p:sp>
    </p:spTree>
    <p:extLst>
      <p:ext uri="{BB962C8B-B14F-4D97-AF65-F5344CB8AC3E}">
        <p14:creationId xmlns:p14="http://schemas.microsoft.com/office/powerpoint/2010/main" val="21624498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196752"/>
            <a:ext cx="7416824" cy="5159529"/>
          </a:xfrm>
          <a:prstGeom prst="rect">
            <a:avLst/>
          </a:prstGeom>
        </p:spPr>
      </p:pic>
    </p:spTree>
    <p:extLst>
      <p:ext uri="{BB962C8B-B14F-4D97-AF65-F5344CB8AC3E}">
        <p14:creationId xmlns:p14="http://schemas.microsoft.com/office/powerpoint/2010/main" val="19295665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4261" y="1002316"/>
            <a:ext cx="7200800" cy="646331"/>
          </a:xfrm>
          <a:prstGeom prst="rect">
            <a:avLst/>
          </a:prstGeom>
          <a:noFill/>
        </p:spPr>
        <p:txBody>
          <a:bodyPr wrap="square" rtlCol="0">
            <a:spAutoFit/>
          </a:bodyPr>
          <a:lstStyle/>
          <a:p>
            <a:r>
              <a:rPr lang="es-CO" sz="3600" b="1" dirty="0" smtClean="0">
                <a:solidFill>
                  <a:prstClr val="black">
                    <a:lumMod val="75000"/>
                    <a:lumOff val="25000"/>
                  </a:prstClr>
                </a:solidFill>
              </a:rPr>
              <a:t>Tipos de datos</a:t>
            </a:r>
            <a:endParaRPr lang="es-CO" sz="3600" b="1" dirty="0">
              <a:solidFill>
                <a:prstClr val="black">
                  <a:lumMod val="75000"/>
                  <a:lumOff val="25000"/>
                </a:prstClr>
              </a:solidFill>
            </a:endParaRPr>
          </a:p>
        </p:txBody>
      </p:sp>
      <p:sp>
        <p:nvSpPr>
          <p:cNvPr id="4" name="CuadroTexto 3"/>
          <p:cNvSpPr txBox="1"/>
          <p:nvPr/>
        </p:nvSpPr>
        <p:spPr>
          <a:xfrm>
            <a:off x="2555776" y="3034535"/>
            <a:ext cx="3456384" cy="707886"/>
          </a:xfrm>
          <a:prstGeom prst="rect">
            <a:avLst/>
          </a:prstGeom>
          <a:noFill/>
        </p:spPr>
        <p:txBody>
          <a:bodyPr wrap="square" rtlCol="0">
            <a:spAutoFit/>
          </a:bodyPr>
          <a:lstStyle/>
          <a:p>
            <a:pPr algn="ctr"/>
            <a:r>
              <a:rPr lang="es-CO" sz="2000" b="1" dirty="0" smtClean="0">
                <a:solidFill>
                  <a:prstClr val="black"/>
                </a:solidFill>
              </a:rPr>
              <a:t>Datos </a:t>
            </a:r>
            <a:r>
              <a:rPr lang="es-CO" sz="2000" b="1" dirty="0">
                <a:solidFill>
                  <a:prstClr val="black"/>
                </a:solidFill>
              </a:rPr>
              <a:t>no </a:t>
            </a:r>
            <a:r>
              <a:rPr lang="es-CO" sz="2000" b="1" dirty="0" smtClean="0">
                <a:solidFill>
                  <a:prstClr val="black"/>
                </a:solidFill>
              </a:rPr>
              <a:t>estructurados</a:t>
            </a:r>
            <a:endParaRPr lang="es-CO" sz="2000" b="1" dirty="0">
              <a:solidFill>
                <a:prstClr val="black"/>
              </a:solidFill>
            </a:endParaRPr>
          </a:p>
          <a:p>
            <a:endParaRPr lang="es-CO" sz="2000" dirty="0">
              <a:solidFill>
                <a:prstClr val="black"/>
              </a:solidFill>
            </a:endParaRPr>
          </a:p>
        </p:txBody>
      </p:sp>
      <p:sp>
        <p:nvSpPr>
          <p:cNvPr id="5" name="CuadroTexto 4"/>
          <p:cNvSpPr txBox="1"/>
          <p:nvPr/>
        </p:nvSpPr>
        <p:spPr>
          <a:xfrm>
            <a:off x="323528" y="2123833"/>
            <a:ext cx="2952328" cy="400110"/>
          </a:xfrm>
          <a:prstGeom prst="rect">
            <a:avLst/>
          </a:prstGeom>
          <a:noFill/>
        </p:spPr>
        <p:txBody>
          <a:bodyPr wrap="square" rtlCol="0">
            <a:spAutoFit/>
          </a:bodyPr>
          <a:lstStyle/>
          <a:p>
            <a:r>
              <a:rPr lang="es-CO" sz="2000" b="1" dirty="0" smtClean="0">
                <a:solidFill>
                  <a:prstClr val="black"/>
                </a:solidFill>
              </a:rPr>
              <a:t>Datos estructurados</a:t>
            </a:r>
            <a:endParaRPr lang="es-CO" sz="2000" b="1" dirty="0">
              <a:solidFill>
                <a:prstClr val="black"/>
              </a:solidFill>
            </a:endParaRPr>
          </a:p>
        </p:txBody>
      </p:sp>
      <p:sp>
        <p:nvSpPr>
          <p:cNvPr id="7" name="CuadroTexto 6"/>
          <p:cNvSpPr txBox="1"/>
          <p:nvPr/>
        </p:nvSpPr>
        <p:spPr>
          <a:xfrm>
            <a:off x="5280845" y="3975262"/>
            <a:ext cx="3888432" cy="1015663"/>
          </a:xfrm>
          <a:prstGeom prst="rect">
            <a:avLst/>
          </a:prstGeom>
          <a:noFill/>
        </p:spPr>
        <p:txBody>
          <a:bodyPr wrap="square" rtlCol="0">
            <a:spAutoFit/>
          </a:bodyPr>
          <a:lstStyle/>
          <a:p>
            <a:pPr marL="285750" indent="-285750">
              <a:buFont typeface="Arial" panose="020B0604020202020204" pitchFamily="34" charset="0"/>
              <a:buChar char="•"/>
            </a:pPr>
            <a:endParaRPr lang="es-CO" sz="2000" dirty="0">
              <a:solidFill>
                <a:prstClr val="black"/>
              </a:solidFill>
            </a:endParaRPr>
          </a:p>
          <a:p>
            <a:pPr algn="ctr"/>
            <a:r>
              <a:rPr lang="es-CO" sz="2000" b="1" dirty="0" smtClean="0">
                <a:solidFill>
                  <a:prstClr val="black"/>
                </a:solidFill>
              </a:rPr>
              <a:t>Datos semiestructurados</a:t>
            </a:r>
            <a:endParaRPr lang="es-CO" sz="2000" b="1" dirty="0">
              <a:solidFill>
                <a:prstClr val="black"/>
              </a:solidFill>
            </a:endParaRPr>
          </a:p>
          <a:p>
            <a:endParaRPr lang="es-CO" sz="2000" dirty="0">
              <a:solidFill>
                <a:prstClr val="black"/>
              </a:solidFill>
            </a:endParaRPr>
          </a:p>
        </p:txBody>
      </p:sp>
      <p:pic>
        <p:nvPicPr>
          <p:cNvPr id="8" name="Image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6649" y="2523943"/>
            <a:ext cx="1207003" cy="1207003"/>
          </a:xfrm>
          <a:prstGeom prst="rect">
            <a:avLst/>
          </a:prstGeom>
        </p:spPr>
      </p:pic>
      <p:pic>
        <p:nvPicPr>
          <p:cNvPr id="9" name="Imagen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78318" y="3697176"/>
            <a:ext cx="1411300" cy="1411300"/>
          </a:xfrm>
          <a:prstGeom prst="rect">
            <a:avLst/>
          </a:prstGeom>
        </p:spPr>
      </p:pic>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72200" y="4869160"/>
            <a:ext cx="1424210" cy="1424210"/>
          </a:xfrm>
          <a:prstGeom prst="rect">
            <a:avLst/>
          </a:prstGeom>
        </p:spPr>
      </p:pic>
    </p:spTree>
    <p:extLst>
      <p:ext uri="{BB962C8B-B14F-4D97-AF65-F5344CB8AC3E}">
        <p14:creationId xmlns:p14="http://schemas.microsoft.com/office/powerpoint/2010/main" val="22921932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552" y="2429238"/>
            <a:ext cx="2480924" cy="2480924"/>
          </a:xfrm>
          <a:prstGeom prst="rect">
            <a:avLst/>
          </a:prstGeom>
        </p:spPr>
      </p:pic>
      <p:sp>
        <p:nvSpPr>
          <p:cNvPr id="11" name="CuadroTexto 10"/>
          <p:cNvSpPr txBox="1"/>
          <p:nvPr/>
        </p:nvSpPr>
        <p:spPr>
          <a:xfrm>
            <a:off x="-396552" y="1340768"/>
            <a:ext cx="4653074" cy="584775"/>
          </a:xfrm>
          <a:prstGeom prst="rect">
            <a:avLst/>
          </a:prstGeom>
          <a:noFill/>
        </p:spPr>
        <p:txBody>
          <a:bodyPr wrap="square" rtlCol="0">
            <a:spAutoFit/>
          </a:bodyPr>
          <a:lstStyle/>
          <a:p>
            <a:pPr algn="ctr"/>
            <a:r>
              <a:rPr lang="es-CO" sz="3200" b="1" dirty="0" smtClean="0">
                <a:solidFill>
                  <a:prstClr val="black"/>
                </a:solidFill>
              </a:rPr>
              <a:t>Minería de Datos</a:t>
            </a:r>
            <a:endParaRPr lang="es-CO" sz="3200" b="1" dirty="0">
              <a:solidFill>
                <a:prstClr val="black"/>
              </a:solidFill>
            </a:endParaRPr>
          </a:p>
        </p:txBody>
      </p:sp>
      <p:sp>
        <p:nvSpPr>
          <p:cNvPr id="13" name="Rectángulo 12"/>
          <p:cNvSpPr/>
          <p:nvPr/>
        </p:nvSpPr>
        <p:spPr>
          <a:xfrm>
            <a:off x="3347864" y="3856108"/>
            <a:ext cx="5544616" cy="1323439"/>
          </a:xfrm>
          <a:prstGeom prst="rect">
            <a:avLst/>
          </a:prstGeom>
        </p:spPr>
        <p:txBody>
          <a:bodyPr wrap="square">
            <a:spAutoFit/>
          </a:bodyPr>
          <a:lstStyle/>
          <a:p>
            <a:pPr marL="342900" indent="-342900" algn="just">
              <a:buFont typeface="Arial" panose="020B0604020202020204" pitchFamily="34" charset="0"/>
              <a:buChar char="•"/>
            </a:pPr>
            <a:r>
              <a:rPr lang="es-CO" sz="2000" dirty="0" smtClean="0">
                <a:solidFill>
                  <a:srgbClr val="777777"/>
                </a:solidFill>
                <a:latin typeface="+mn-lt"/>
                <a:ea typeface="Verdana" panose="020B0604030504040204" pitchFamily="34" charset="0"/>
                <a:cs typeface="Verdana" panose="020B0604030504040204" pitchFamily="34" charset="0"/>
              </a:rPr>
              <a:t>Establecer objetivos</a:t>
            </a:r>
          </a:p>
          <a:p>
            <a:pPr marL="342900" indent="-342900" algn="just">
              <a:buFont typeface="Arial" panose="020B0604020202020204" pitchFamily="34" charset="0"/>
              <a:buChar char="•"/>
            </a:pPr>
            <a:r>
              <a:rPr lang="es-CO" sz="2000" dirty="0" smtClean="0">
                <a:solidFill>
                  <a:srgbClr val="777777"/>
                </a:solidFill>
                <a:latin typeface="+mn-lt"/>
                <a:ea typeface="Verdana" panose="020B0604030504040204" pitchFamily="34" charset="0"/>
                <a:cs typeface="Verdana" panose="020B0604030504040204" pitchFamily="34" charset="0"/>
              </a:rPr>
              <a:t>Procesar datos</a:t>
            </a:r>
          </a:p>
          <a:p>
            <a:pPr marL="342900" indent="-342900" algn="just">
              <a:buFont typeface="Arial" panose="020B0604020202020204" pitchFamily="34" charset="0"/>
              <a:buChar char="•"/>
            </a:pPr>
            <a:r>
              <a:rPr lang="es-CO" sz="2000" dirty="0" smtClean="0">
                <a:solidFill>
                  <a:srgbClr val="777777"/>
                </a:solidFill>
                <a:latin typeface="+mn-lt"/>
                <a:ea typeface="Verdana" panose="020B0604030504040204" pitchFamily="34" charset="0"/>
                <a:cs typeface="Verdana" panose="020B0604030504040204" pitchFamily="34" charset="0"/>
              </a:rPr>
              <a:t>Modelar o determinar el modelo adecuado</a:t>
            </a:r>
          </a:p>
          <a:p>
            <a:pPr marL="342900" indent="-342900" algn="just">
              <a:buFont typeface="Arial" panose="020B0604020202020204" pitchFamily="34" charset="0"/>
              <a:buChar char="•"/>
            </a:pPr>
            <a:r>
              <a:rPr lang="es-CO" sz="2000" dirty="0" smtClean="0">
                <a:solidFill>
                  <a:srgbClr val="777777"/>
                </a:solidFill>
                <a:latin typeface="+mn-lt"/>
                <a:ea typeface="Verdana" panose="020B0604030504040204" pitchFamily="34" charset="0"/>
                <a:cs typeface="Verdana" panose="020B0604030504040204" pitchFamily="34" charset="0"/>
              </a:rPr>
              <a:t>Analizar los resultados</a:t>
            </a:r>
            <a:endParaRPr lang="es-CO" sz="2000" dirty="0">
              <a:solidFill>
                <a:srgbClr val="777777"/>
              </a:solidFill>
              <a:latin typeface="+mn-lt"/>
              <a:ea typeface="Verdana" panose="020B0604030504040204" pitchFamily="34" charset="0"/>
              <a:cs typeface="Verdana" panose="020B0604030504040204" pitchFamily="34" charset="0"/>
            </a:endParaRPr>
          </a:p>
        </p:txBody>
      </p:sp>
      <p:sp>
        <p:nvSpPr>
          <p:cNvPr id="14" name="Rectángulo 13"/>
          <p:cNvSpPr/>
          <p:nvPr/>
        </p:nvSpPr>
        <p:spPr>
          <a:xfrm>
            <a:off x="3347864" y="2073120"/>
            <a:ext cx="5544616" cy="1631216"/>
          </a:xfrm>
          <a:prstGeom prst="rect">
            <a:avLst/>
          </a:prstGeom>
        </p:spPr>
        <p:txBody>
          <a:bodyPr wrap="square">
            <a:spAutoFit/>
          </a:bodyPr>
          <a:lstStyle/>
          <a:p>
            <a:pPr algn="just"/>
            <a:r>
              <a:rPr lang="es-CO" sz="2000" dirty="0">
                <a:solidFill>
                  <a:srgbClr val="777777"/>
                </a:solidFill>
                <a:latin typeface="+mn-lt"/>
                <a:ea typeface="Verdana" panose="020B0604030504040204" pitchFamily="34" charset="0"/>
                <a:cs typeface="Verdana" panose="020B0604030504040204" pitchFamily="34" charset="0"/>
              </a:rPr>
              <a:t>Business </a:t>
            </a:r>
            <a:r>
              <a:rPr lang="es-CO" sz="2000" dirty="0" err="1">
                <a:solidFill>
                  <a:srgbClr val="777777"/>
                </a:solidFill>
                <a:latin typeface="+mn-lt"/>
                <a:ea typeface="Verdana" panose="020B0604030504040204" pitchFamily="34" charset="0"/>
                <a:cs typeface="Verdana" panose="020B0604030504040204" pitchFamily="34" charset="0"/>
              </a:rPr>
              <a:t>Intelligence</a:t>
            </a:r>
            <a:r>
              <a:rPr lang="es-CO" sz="2000" dirty="0">
                <a:solidFill>
                  <a:srgbClr val="777777"/>
                </a:solidFill>
                <a:latin typeface="+mn-lt"/>
                <a:ea typeface="Verdana" panose="020B0604030504040204" pitchFamily="34" charset="0"/>
                <a:cs typeface="Verdana" panose="020B0604030504040204" pitchFamily="34" charset="0"/>
              </a:rPr>
              <a:t> es la habilidad para transformar los datos en información, y la información en conocimiento, de forma que se pueda optimizar el proceso de toma de decisiones en los negocios.</a:t>
            </a:r>
          </a:p>
        </p:txBody>
      </p:sp>
    </p:spTree>
    <p:extLst>
      <p:ext uri="{BB962C8B-B14F-4D97-AF65-F5344CB8AC3E}">
        <p14:creationId xmlns:p14="http://schemas.microsoft.com/office/powerpoint/2010/main" val="36438277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96752"/>
            <a:ext cx="3816424" cy="3816424"/>
          </a:xfrm>
          <a:prstGeom prst="rect">
            <a:avLst/>
          </a:prstGeom>
        </p:spPr>
      </p:pic>
      <p:sp>
        <p:nvSpPr>
          <p:cNvPr id="8" name="CuadroTexto 7"/>
          <p:cNvSpPr txBox="1"/>
          <p:nvPr/>
        </p:nvSpPr>
        <p:spPr>
          <a:xfrm>
            <a:off x="501328" y="4716433"/>
            <a:ext cx="2846536" cy="1077218"/>
          </a:xfrm>
          <a:prstGeom prst="rect">
            <a:avLst/>
          </a:prstGeom>
          <a:noFill/>
        </p:spPr>
        <p:txBody>
          <a:bodyPr wrap="square" rtlCol="0">
            <a:spAutoFit/>
          </a:bodyPr>
          <a:lstStyle/>
          <a:p>
            <a:pPr algn="ctr"/>
            <a:r>
              <a:rPr lang="es-CO" sz="3200" b="1" dirty="0" smtClean="0">
                <a:solidFill>
                  <a:prstClr val="black"/>
                </a:solidFill>
              </a:rPr>
              <a:t>Machine </a:t>
            </a:r>
            <a:r>
              <a:rPr lang="es-CO" sz="3200" b="1" dirty="0" err="1" smtClean="0">
                <a:solidFill>
                  <a:prstClr val="black"/>
                </a:solidFill>
              </a:rPr>
              <a:t>Learning</a:t>
            </a:r>
            <a:endParaRPr lang="es-CO" sz="3200" b="1" dirty="0">
              <a:solidFill>
                <a:prstClr val="black"/>
              </a:solidFill>
            </a:endParaRPr>
          </a:p>
        </p:txBody>
      </p:sp>
      <p:pic>
        <p:nvPicPr>
          <p:cNvPr id="9" name="Imagen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84502" y="2586530"/>
            <a:ext cx="2520280" cy="1427916"/>
          </a:xfrm>
          <a:prstGeom prst="rect">
            <a:avLst/>
          </a:prstGeom>
        </p:spPr>
      </p:pic>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2080" y="1871762"/>
            <a:ext cx="3701920" cy="2466404"/>
          </a:xfrm>
          <a:prstGeom prst="rect">
            <a:avLst/>
          </a:prstGeom>
        </p:spPr>
      </p:pic>
      <p:sp>
        <p:nvSpPr>
          <p:cNvPr id="10" name="CuadroTexto 9"/>
          <p:cNvSpPr txBox="1"/>
          <p:nvPr/>
        </p:nvSpPr>
        <p:spPr>
          <a:xfrm>
            <a:off x="5672860" y="4762599"/>
            <a:ext cx="3240360" cy="1077218"/>
          </a:xfrm>
          <a:prstGeom prst="rect">
            <a:avLst/>
          </a:prstGeom>
          <a:noFill/>
        </p:spPr>
        <p:txBody>
          <a:bodyPr wrap="square" rtlCol="0">
            <a:spAutoFit/>
          </a:bodyPr>
          <a:lstStyle/>
          <a:p>
            <a:pPr algn="ctr"/>
            <a:r>
              <a:rPr lang="es-CO" sz="3200" b="1" dirty="0" smtClean="0">
                <a:solidFill>
                  <a:prstClr val="black"/>
                </a:solidFill>
              </a:rPr>
              <a:t>Inteligencia artificial</a:t>
            </a:r>
            <a:endParaRPr lang="es-CO" sz="3200" b="1" dirty="0">
              <a:solidFill>
                <a:prstClr val="black"/>
              </a:solidFill>
            </a:endParaRPr>
          </a:p>
        </p:txBody>
      </p:sp>
    </p:spTree>
    <p:extLst>
      <p:ext uri="{BB962C8B-B14F-4D97-AF65-F5344CB8AC3E}">
        <p14:creationId xmlns:p14="http://schemas.microsoft.com/office/powerpoint/2010/main" val="19699556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2276872"/>
            <a:ext cx="2143125" cy="2143125"/>
          </a:xfrm>
          <a:prstGeom prst="rect">
            <a:avLst/>
          </a:prstGeom>
        </p:spPr>
      </p:pic>
      <p:sp>
        <p:nvSpPr>
          <p:cNvPr id="6" name="CuadroTexto 5"/>
          <p:cNvSpPr txBox="1"/>
          <p:nvPr/>
        </p:nvSpPr>
        <p:spPr>
          <a:xfrm>
            <a:off x="566998" y="4664144"/>
            <a:ext cx="2952328" cy="584775"/>
          </a:xfrm>
          <a:prstGeom prst="rect">
            <a:avLst/>
          </a:prstGeom>
          <a:noFill/>
        </p:spPr>
        <p:txBody>
          <a:bodyPr wrap="square" rtlCol="0">
            <a:spAutoFit/>
          </a:bodyPr>
          <a:lstStyle/>
          <a:p>
            <a:pPr algn="ctr"/>
            <a:r>
              <a:rPr lang="es-CO" sz="3200" b="1" dirty="0" smtClean="0">
                <a:solidFill>
                  <a:prstClr val="black"/>
                </a:solidFill>
              </a:rPr>
              <a:t>Big Data</a:t>
            </a:r>
            <a:endParaRPr lang="es-CO" sz="3200" b="1" dirty="0">
              <a:solidFill>
                <a:prstClr val="black"/>
              </a:solidFill>
            </a:endParaRPr>
          </a:p>
        </p:txBody>
      </p:sp>
      <p:pic>
        <p:nvPicPr>
          <p:cNvPr id="7" name="Imagen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6176" y="2305860"/>
            <a:ext cx="2143125" cy="2143125"/>
          </a:xfrm>
          <a:prstGeom prst="rect">
            <a:avLst/>
          </a:prstGeom>
        </p:spPr>
      </p:pic>
      <p:sp>
        <p:nvSpPr>
          <p:cNvPr id="8" name="CuadroTexto 7"/>
          <p:cNvSpPr txBox="1"/>
          <p:nvPr/>
        </p:nvSpPr>
        <p:spPr>
          <a:xfrm>
            <a:off x="5751574" y="4684213"/>
            <a:ext cx="2952328" cy="1077218"/>
          </a:xfrm>
          <a:prstGeom prst="rect">
            <a:avLst/>
          </a:prstGeom>
          <a:noFill/>
        </p:spPr>
        <p:txBody>
          <a:bodyPr wrap="square" rtlCol="0">
            <a:spAutoFit/>
          </a:bodyPr>
          <a:lstStyle/>
          <a:p>
            <a:pPr algn="ctr"/>
            <a:r>
              <a:rPr lang="es-CO" sz="3200" b="1" dirty="0" smtClean="0">
                <a:solidFill>
                  <a:prstClr val="black"/>
                </a:solidFill>
              </a:rPr>
              <a:t>Business </a:t>
            </a:r>
            <a:r>
              <a:rPr lang="es-CO" sz="3200" b="1" dirty="0" err="1" smtClean="0">
                <a:solidFill>
                  <a:prstClr val="black"/>
                </a:solidFill>
              </a:rPr>
              <a:t>Intelligence</a:t>
            </a:r>
            <a:endParaRPr lang="es-CO" sz="3200" b="1" dirty="0">
              <a:solidFill>
                <a:prstClr val="black"/>
              </a:solidFill>
            </a:endParaRPr>
          </a:p>
        </p:txBody>
      </p:sp>
      <p:pic>
        <p:nvPicPr>
          <p:cNvPr id="11" name="Imagen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65609" y="2305860"/>
            <a:ext cx="2539682" cy="2539682"/>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3347864" y="1782830"/>
            <a:ext cx="5544616" cy="1631216"/>
          </a:xfrm>
          <a:prstGeom prst="rect">
            <a:avLst/>
          </a:prstGeom>
        </p:spPr>
        <p:txBody>
          <a:bodyPr wrap="square">
            <a:spAutoFit/>
          </a:bodyPr>
          <a:lstStyle/>
          <a:p>
            <a:pPr algn="just"/>
            <a:r>
              <a:rPr lang="es-CO" sz="2000" dirty="0">
                <a:solidFill>
                  <a:srgbClr val="777777"/>
                </a:solidFill>
                <a:latin typeface="+mn-lt"/>
                <a:ea typeface="Verdana" panose="020B0604030504040204" pitchFamily="34" charset="0"/>
                <a:cs typeface="Verdana" panose="020B0604030504040204" pitchFamily="34" charset="0"/>
              </a:rPr>
              <a:t>Business </a:t>
            </a:r>
            <a:r>
              <a:rPr lang="es-CO" sz="2000" dirty="0" err="1">
                <a:solidFill>
                  <a:srgbClr val="777777"/>
                </a:solidFill>
                <a:latin typeface="+mn-lt"/>
                <a:ea typeface="Verdana" panose="020B0604030504040204" pitchFamily="34" charset="0"/>
                <a:cs typeface="Verdana" panose="020B0604030504040204" pitchFamily="34" charset="0"/>
              </a:rPr>
              <a:t>Intelligence</a:t>
            </a:r>
            <a:r>
              <a:rPr lang="es-CO" sz="2000" dirty="0">
                <a:solidFill>
                  <a:srgbClr val="777777"/>
                </a:solidFill>
                <a:latin typeface="+mn-lt"/>
                <a:ea typeface="Verdana" panose="020B0604030504040204" pitchFamily="34" charset="0"/>
                <a:cs typeface="Verdana" panose="020B0604030504040204" pitchFamily="34" charset="0"/>
              </a:rPr>
              <a:t> es la habilidad para transformar los datos en información, y la información en conocimiento, de forma que se pueda optimizar el proceso de toma de decisiones en los negocios.</a:t>
            </a: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75" y="2348880"/>
            <a:ext cx="2143125" cy="2143125"/>
          </a:xfrm>
          <a:prstGeom prst="rect">
            <a:avLst/>
          </a:prstGeom>
        </p:spPr>
      </p:pic>
      <p:sp>
        <p:nvSpPr>
          <p:cNvPr id="6" name="Rectángulo 5"/>
          <p:cNvSpPr/>
          <p:nvPr/>
        </p:nvSpPr>
        <p:spPr>
          <a:xfrm>
            <a:off x="3347864" y="3753341"/>
            <a:ext cx="5544616" cy="1938992"/>
          </a:xfrm>
          <a:prstGeom prst="rect">
            <a:avLst/>
          </a:prstGeom>
        </p:spPr>
        <p:txBody>
          <a:bodyPr wrap="square">
            <a:spAutoFit/>
          </a:bodyPr>
          <a:lstStyle/>
          <a:p>
            <a:pPr lvl="0" algn="just"/>
            <a:r>
              <a:rPr lang="es-CO" sz="2000" dirty="0">
                <a:solidFill>
                  <a:srgbClr val="777777"/>
                </a:solidFill>
                <a:latin typeface="+mn-lt"/>
                <a:ea typeface="Verdana" panose="020B0604030504040204" pitchFamily="34" charset="0"/>
                <a:cs typeface="Verdana" panose="020B0604030504040204" pitchFamily="34" charset="0"/>
              </a:rPr>
              <a:t>La inteligencia de negocio actúa como un factor estratégico para una empresa u organización, generando una potencial ventaja competitiva, que no es otra que proporcionar información privilegiada para responder a los problemas de negocio.</a:t>
            </a:r>
          </a:p>
        </p:txBody>
      </p:sp>
      <p:sp>
        <p:nvSpPr>
          <p:cNvPr id="7" name="Rectángulo 6"/>
          <p:cNvSpPr/>
          <p:nvPr/>
        </p:nvSpPr>
        <p:spPr>
          <a:xfrm>
            <a:off x="35496" y="6165884"/>
            <a:ext cx="5472608" cy="215444"/>
          </a:xfrm>
          <a:prstGeom prst="rect">
            <a:avLst/>
          </a:prstGeom>
        </p:spPr>
        <p:txBody>
          <a:bodyPr wrap="square">
            <a:spAutoFit/>
          </a:bodyPr>
          <a:lstStyle/>
          <a:p>
            <a:r>
              <a:rPr lang="es-CO" sz="800" dirty="0"/>
              <a:t>http://www.sinnexus.com/business_intelligence/</a:t>
            </a:r>
          </a:p>
        </p:txBody>
      </p:sp>
    </p:spTree>
    <p:extLst>
      <p:ext uri="{BB962C8B-B14F-4D97-AF65-F5344CB8AC3E}">
        <p14:creationId xmlns:p14="http://schemas.microsoft.com/office/powerpoint/2010/main" val="890839650"/>
      </p:ext>
    </p:extLst>
  </p:cSld>
  <p:clrMapOvr>
    <a:masterClrMapping/>
  </p:clrMapOvr>
  <p:timing>
    <p:tnLst>
      <p:par>
        <p:cTn id="1" dur="indefinite" restart="never" nodeType="tmRoot"/>
      </p:par>
    </p:tnLst>
  </p:timing>
</p:sld>
</file>

<file path=ppt/theme/theme1.xml><?xml version="1.0" encoding="utf-8"?>
<a:theme xmlns:a="http://schemas.openxmlformats.org/drawingml/2006/main" name="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lantilla_presentaciones_facilitadores_v1_2013" id="{C4BB46EA-27F2-40A6-B67D-669DAA877FC8}" vid="{890771DD-E35B-4A2D-9078-8DFA0863A19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4120</TotalTime>
  <Words>1388</Words>
  <Application>Microsoft Office PowerPoint</Application>
  <PresentationFormat>Presentación en pantalla (4:3)</PresentationFormat>
  <Paragraphs>153</Paragraphs>
  <Slides>35</Slides>
  <Notes>6</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35</vt:i4>
      </vt:variant>
    </vt:vector>
  </HeadingPairs>
  <TitlesOfParts>
    <vt:vector size="42" baseType="lpstr">
      <vt:lpstr>Arial</vt:lpstr>
      <vt:lpstr>Arial</vt:lpstr>
      <vt:lpstr>Calibri</vt:lpstr>
      <vt:lpstr>MV Boli</vt:lpstr>
      <vt:lpstr>Raleway</vt:lpstr>
      <vt:lpstr>Verdana</vt:lpstr>
      <vt:lpstr>Diseño personalizado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 LV</dc:creator>
  <cp:lastModifiedBy>USUARIO</cp:lastModifiedBy>
  <cp:revision>122</cp:revision>
  <dcterms:created xsi:type="dcterms:W3CDTF">2017-05-24T00:03:54Z</dcterms:created>
  <dcterms:modified xsi:type="dcterms:W3CDTF">2019-02-13T06:34:57Z</dcterms:modified>
</cp:coreProperties>
</file>