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handoutMasterIdLst>
    <p:handoutMasterId r:id="rId24"/>
  </p:handoutMasterIdLst>
  <p:sldIdLst>
    <p:sldId id="256" r:id="rId2"/>
    <p:sldId id="327" r:id="rId3"/>
    <p:sldId id="342" r:id="rId4"/>
    <p:sldId id="341" r:id="rId5"/>
    <p:sldId id="343" r:id="rId6"/>
    <p:sldId id="344" r:id="rId7"/>
    <p:sldId id="347" r:id="rId8"/>
    <p:sldId id="348" r:id="rId9"/>
    <p:sldId id="349" r:id="rId10"/>
    <p:sldId id="345" r:id="rId11"/>
    <p:sldId id="346" r:id="rId12"/>
    <p:sldId id="332" r:id="rId13"/>
    <p:sldId id="333" r:id="rId14"/>
    <p:sldId id="334" r:id="rId15"/>
    <p:sldId id="257" r:id="rId16"/>
    <p:sldId id="294" r:id="rId17"/>
    <p:sldId id="299" r:id="rId18"/>
    <p:sldId id="337" r:id="rId19"/>
    <p:sldId id="338" r:id="rId20"/>
    <p:sldId id="340" r:id="rId21"/>
    <p:sldId id="310" r:id="rId22"/>
  </p:sldIdLst>
  <p:sldSz cx="9144000" cy="6858000" type="screen4x3"/>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7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CO"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508EAD2-EEDC-4FA6-9CF8-CAF5BB6D0769}" type="datetimeFigureOut">
              <a:rPr lang="es-CO"/>
              <a:pPr>
                <a:defRPr/>
              </a:pPr>
              <a:t>17/02/2019</a:t>
            </a:fld>
            <a:endParaRPr lang="es-CO"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CO"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BAD1609-59D4-4BDF-90E1-BC1DC26C7C9C}" type="slidenum">
              <a:rPr lang="es-CO"/>
              <a:pPr>
                <a:defRPr/>
              </a:pPr>
              <a:t>‹Nº›</a:t>
            </a:fld>
            <a:endParaRPr lang="es-CO" dirty="0"/>
          </a:p>
        </p:txBody>
      </p:sp>
    </p:spTree>
    <p:extLst>
      <p:ext uri="{BB962C8B-B14F-4D97-AF65-F5344CB8AC3E}">
        <p14:creationId xmlns:p14="http://schemas.microsoft.com/office/powerpoint/2010/main" val="3373549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6C441489-76F9-4C2C-AB28-873E47F12310}" type="datetimeFigureOut">
              <a:rPr lang="es-CO"/>
              <a:pPr>
                <a:defRPr/>
              </a:pPr>
              <a:t>17/02/2019</a:t>
            </a:fld>
            <a:endParaRPr lang="es-CO"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3CBA388B-D533-4216-A22E-C23A0162F064}" type="slidenum">
              <a:rPr lang="es-CO"/>
              <a:pPr>
                <a:defRPr/>
              </a:pPr>
              <a:t>‹Nº›</a:t>
            </a:fld>
            <a:endParaRPr lang="es-CO" dirty="0"/>
          </a:p>
        </p:txBody>
      </p:sp>
    </p:spTree>
    <p:extLst>
      <p:ext uri="{BB962C8B-B14F-4D97-AF65-F5344CB8AC3E}">
        <p14:creationId xmlns:p14="http://schemas.microsoft.com/office/powerpoint/2010/main" val="652101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2</a:t>
            </a:fld>
            <a:endParaRPr lang="es-CO" dirty="0">
              <a:solidFill>
                <a:prstClr val="black"/>
              </a:solidFill>
            </a:endParaRPr>
          </a:p>
        </p:txBody>
      </p:sp>
    </p:spTree>
    <p:extLst>
      <p:ext uri="{BB962C8B-B14F-4D97-AF65-F5344CB8AC3E}">
        <p14:creationId xmlns:p14="http://schemas.microsoft.com/office/powerpoint/2010/main" val="371791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11</a:t>
            </a:fld>
            <a:endParaRPr lang="es-CO" dirty="0">
              <a:solidFill>
                <a:prstClr val="black"/>
              </a:solidFill>
            </a:endParaRPr>
          </a:p>
        </p:txBody>
      </p:sp>
    </p:spTree>
    <p:extLst>
      <p:ext uri="{BB962C8B-B14F-4D97-AF65-F5344CB8AC3E}">
        <p14:creationId xmlns:p14="http://schemas.microsoft.com/office/powerpoint/2010/main" val="369171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14</a:t>
            </a:fld>
            <a:endParaRPr lang="es-CO" dirty="0"/>
          </a:p>
        </p:txBody>
      </p:sp>
    </p:spTree>
    <p:extLst>
      <p:ext uri="{BB962C8B-B14F-4D97-AF65-F5344CB8AC3E}">
        <p14:creationId xmlns:p14="http://schemas.microsoft.com/office/powerpoint/2010/main" val="124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15</a:t>
            </a:fld>
            <a:endParaRPr lang="es-CO" dirty="0"/>
          </a:p>
        </p:txBody>
      </p:sp>
    </p:spTree>
    <p:extLst>
      <p:ext uri="{BB962C8B-B14F-4D97-AF65-F5344CB8AC3E}">
        <p14:creationId xmlns:p14="http://schemas.microsoft.com/office/powerpoint/2010/main" val="1195789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18</a:t>
            </a:fld>
            <a:endParaRPr lang="es-CO" dirty="0"/>
          </a:p>
        </p:txBody>
      </p:sp>
    </p:spTree>
    <p:extLst>
      <p:ext uri="{BB962C8B-B14F-4D97-AF65-F5344CB8AC3E}">
        <p14:creationId xmlns:p14="http://schemas.microsoft.com/office/powerpoint/2010/main" val="3859140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19</a:t>
            </a:fld>
            <a:endParaRPr lang="es-CO" dirty="0"/>
          </a:p>
        </p:txBody>
      </p:sp>
    </p:spTree>
    <p:extLst>
      <p:ext uri="{BB962C8B-B14F-4D97-AF65-F5344CB8AC3E}">
        <p14:creationId xmlns:p14="http://schemas.microsoft.com/office/powerpoint/2010/main" val="2703273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20</a:t>
            </a:fld>
            <a:endParaRPr lang="es-CO" dirty="0"/>
          </a:p>
        </p:txBody>
      </p:sp>
    </p:spTree>
    <p:extLst>
      <p:ext uri="{BB962C8B-B14F-4D97-AF65-F5344CB8AC3E}">
        <p14:creationId xmlns:p14="http://schemas.microsoft.com/office/powerpoint/2010/main" val="203695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3</a:t>
            </a:fld>
            <a:endParaRPr lang="es-CO" dirty="0">
              <a:solidFill>
                <a:prstClr val="black"/>
              </a:solidFill>
            </a:endParaRPr>
          </a:p>
        </p:txBody>
      </p:sp>
    </p:spTree>
    <p:extLst>
      <p:ext uri="{BB962C8B-B14F-4D97-AF65-F5344CB8AC3E}">
        <p14:creationId xmlns:p14="http://schemas.microsoft.com/office/powerpoint/2010/main" val="9689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4</a:t>
            </a:fld>
            <a:endParaRPr lang="es-CO" dirty="0">
              <a:solidFill>
                <a:prstClr val="black"/>
              </a:solidFill>
            </a:endParaRPr>
          </a:p>
        </p:txBody>
      </p:sp>
    </p:spTree>
    <p:extLst>
      <p:ext uri="{BB962C8B-B14F-4D97-AF65-F5344CB8AC3E}">
        <p14:creationId xmlns:p14="http://schemas.microsoft.com/office/powerpoint/2010/main" val="416896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5</a:t>
            </a:fld>
            <a:endParaRPr lang="es-CO" dirty="0">
              <a:solidFill>
                <a:prstClr val="black"/>
              </a:solidFill>
            </a:endParaRPr>
          </a:p>
        </p:txBody>
      </p:sp>
    </p:spTree>
    <p:extLst>
      <p:ext uri="{BB962C8B-B14F-4D97-AF65-F5344CB8AC3E}">
        <p14:creationId xmlns:p14="http://schemas.microsoft.com/office/powerpoint/2010/main" val="128870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6</a:t>
            </a:fld>
            <a:endParaRPr lang="es-CO" dirty="0">
              <a:solidFill>
                <a:prstClr val="black"/>
              </a:solidFill>
            </a:endParaRPr>
          </a:p>
        </p:txBody>
      </p:sp>
    </p:spTree>
    <p:extLst>
      <p:ext uri="{BB962C8B-B14F-4D97-AF65-F5344CB8AC3E}">
        <p14:creationId xmlns:p14="http://schemas.microsoft.com/office/powerpoint/2010/main" val="27957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7</a:t>
            </a:fld>
            <a:endParaRPr lang="es-CO" dirty="0">
              <a:solidFill>
                <a:prstClr val="black"/>
              </a:solidFill>
            </a:endParaRPr>
          </a:p>
        </p:txBody>
      </p:sp>
    </p:spTree>
    <p:extLst>
      <p:ext uri="{BB962C8B-B14F-4D97-AF65-F5344CB8AC3E}">
        <p14:creationId xmlns:p14="http://schemas.microsoft.com/office/powerpoint/2010/main" val="193394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8</a:t>
            </a:fld>
            <a:endParaRPr lang="es-CO" dirty="0">
              <a:solidFill>
                <a:prstClr val="black"/>
              </a:solidFill>
            </a:endParaRPr>
          </a:p>
        </p:txBody>
      </p:sp>
    </p:spTree>
    <p:extLst>
      <p:ext uri="{BB962C8B-B14F-4D97-AF65-F5344CB8AC3E}">
        <p14:creationId xmlns:p14="http://schemas.microsoft.com/office/powerpoint/2010/main" val="105309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9</a:t>
            </a:fld>
            <a:endParaRPr lang="es-CO" dirty="0">
              <a:solidFill>
                <a:prstClr val="black"/>
              </a:solidFill>
            </a:endParaRPr>
          </a:p>
        </p:txBody>
      </p:sp>
    </p:spTree>
    <p:extLst>
      <p:ext uri="{BB962C8B-B14F-4D97-AF65-F5344CB8AC3E}">
        <p14:creationId xmlns:p14="http://schemas.microsoft.com/office/powerpoint/2010/main" val="3836636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10</a:t>
            </a:fld>
            <a:endParaRPr lang="es-CO" dirty="0">
              <a:solidFill>
                <a:prstClr val="black"/>
              </a:solidFill>
            </a:endParaRPr>
          </a:p>
        </p:txBody>
      </p:sp>
    </p:spTree>
    <p:extLst>
      <p:ext uri="{BB962C8B-B14F-4D97-AF65-F5344CB8AC3E}">
        <p14:creationId xmlns:p14="http://schemas.microsoft.com/office/powerpoint/2010/main" val="1313659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00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67544" y="1052736"/>
            <a:ext cx="8229600" cy="868958"/>
          </a:xfrm>
          <a:prstGeom prst="rect">
            <a:avLst/>
          </a:prstGeom>
        </p:spPr>
        <p:txBody>
          <a:bodyPr/>
          <a:lstStyle>
            <a:lvl1pPr>
              <a:defRPr sz="3600"/>
            </a:lvl1pPr>
          </a:lstStyle>
          <a:p>
            <a:r>
              <a:rPr lang="es-ES"/>
              <a:t>Haga clic para modificar el estilo de título del patrón</a:t>
            </a:r>
            <a:endParaRPr lang="es-ES" dirty="0"/>
          </a:p>
        </p:txBody>
      </p:sp>
      <p:sp>
        <p:nvSpPr>
          <p:cNvPr id="3" name="2 Marcador de texto vertical"/>
          <p:cNvSpPr>
            <a:spLocks noGrp="1"/>
          </p:cNvSpPr>
          <p:nvPr>
            <p:ph type="body" orient="vert" idx="1"/>
          </p:nvPr>
        </p:nvSpPr>
        <p:spPr>
          <a:xfrm>
            <a:off x="457200" y="1988840"/>
            <a:ext cx="8229600" cy="432048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77451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124744"/>
            <a:ext cx="2057400" cy="5001419"/>
          </a:xfrm>
          <a:prstGeom prst="rect">
            <a:avLst/>
          </a:prstGeom>
        </p:spPr>
        <p:txBody>
          <a:bodyPr vert="eaVert"/>
          <a:lstStyle>
            <a:lvl1pPr>
              <a:defRPr sz="4000"/>
            </a:lvl1pPr>
          </a:lstStyle>
          <a:p>
            <a:r>
              <a:rPr lang="es-ES"/>
              <a:t>Haga clic para modificar el estilo de título del patrón</a:t>
            </a:r>
          </a:p>
        </p:txBody>
      </p:sp>
      <p:sp>
        <p:nvSpPr>
          <p:cNvPr id="3" name="2 Marcador de texto vertical"/>
          <p:cNvSpPr>
            <a:spLocks noGrp="1"/>
          </p:cNvSpPr>
          <p:nvPr>
            <p:ph type="body" orient="vert" idx="1"/>
          </p:nvPr>
        </p:nvSpPr>
        <p:spPr>
          <a:xfrm>
            <a:off x="457200" y="1124744"/>
            <a:ext cx="6019800" cy="500141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06695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1080120"/>
          </a:xfrm>
        </p:spPr>
        <p:txBody>
          <a:bodyPr>
            <a:noAutofit/>
          </a:bodyPr>
          <a:lstStyle>
            <a:lvl1pPr marL="0" indent="0" algn="ctr">
              <a:buNone/>
              <a:defRPr sz="18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dirty="0"/>
          </a:p>
        </p:txBody>
      </p:sp>
    </p:spTree>
    <p:extLst>
      <p:ext uri="{BB962C8B-B14F-4D97-AF65-F5344CB8AC3E}">
        <p14:creationId xmlns:p14="http://schemas.microsoft.com/office/powerpoint/2010/main" val="211570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1080120"/>
          </a:xfrm>
        </p:spPr>
        <p:txBody>
          <a:bodyPr>
            <a:noAutofit/>
          </a:bodyPr>
          <a:lstStyle>
            <a:lvl1pPr marL="0" indent="0" algn="ctr">
              <a:buNone/>
              <a:defRPr sz="18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dirty="0"/>
          </a:p>
        </p:txBody>
      </p:sp>
    </p:spTree>
    <p:extLst>
      <p:ext uri="{BB962C8B-B14F-4D97-AF65-F5344CB8AC3E}">
        <p14:creationId xmlns:p14="http://schemas.microsoft.com/office/powerpoint/2010/main" val="343858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52736"/>
            <a:ext cx="8229600" cy="720080"/>
          </a:xfrm>
          <a:prstGeom prst="rect">
            <a:avLst/>
          </a:prstGeom>
        </p:spPr>
        <p:txBody>
          <a:bodyPr/>
          <a:lstStyle>
            <a:lvl1pPr>
              <a:defRPr sz="2800"/>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457200" y="1772816"/>
            <a:ext cx="8229600" cy="435334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335AF131-17F9-45F4-A3FB-F5C14B824A49}" type="datetimeFigureOut">
              <a:rPr lang="es-ES"/>
              <a:pPr>
                <a:defRPr/>
              </a:pPr>
              <a:t>17/02/2019</a:t>
            </a:fld>
            <a:endParaRPr lang="es-ES" dirty="0"/>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s-ES" dirty="0"/>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FE5D3A77-D389-462E-8E79-D731950D5244}" type="slidenum">
              <a:rPr lang="es-ES"/>
              <a:pPr>
                <a:defRPr/>
              </a:pPr>
              <a:t>‹Nº›</a:t>
            </a:fld>
            <a:endParaRPr lang="es-ES" dirty="0"/>
          </a:p>
        </p:txBody>
      </p:sp>
    </p:spTree>
    <p:extLst>
      <p:ext uri="{BB962C8B-B14F-4D97-AF65-F5344CB8AC3E}">
        <p14:creationId xmlns:p14="http://schemas.microsoft.com/office/powerpoint/2010/main" val="41737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312523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67544" y="980728"/>
            <a:ext cx="8229600" cy="796950"/>
          </a:xfrm>
          <a:prstGeom prst="rect">
            <a:avLst/>
          </a:prstGeom>
        </p:spPr>
        <p:txBody>
          <a:bodyPr/>
          <a:lstStyle>
            <a:lvl1pPr>
              <a:defRPr sz="3200"/>
            </a:lvl1pPr>
          </a:lstStyle>
          <a:p>
            <a:r>
              <a:rPr lang="es-ES"/>
              <a:t>Haga clic para modificar el estilo de título del patrón</a:t>
            </a:r>
            <a:endParaRPr lang="es-ES" dirty="0"/>
          </a:p>
        </p:txBody>
      </p:sp>
      <p:sp>
        <p:nvSpPr>
          <p:cNvPr id="3" name="2 Marcador de contenido"/>
          <p:cNvSpPr>
            <a:spLocks noGrp="1"/>
          </p:cNvSpPr>
          <p:nvPr>
            <p:ph sz="half" idx="1"/>
          </p:nvPr>
        </p:nvSpPr>
        <p:spPr>
          <a:xfrm>
            <a:off x="457200" y="1772816"/>
            <a:ext cx="4038600" cy="43533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772816"/>
            <a:ext cx="4038600" cy="43533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67124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52736"/>
            <a:ext cx="8229600" cy="648072"/>
          </a:xfrm>
          <a:prstGeom prst="rect">
            <a:avLst/>
          </a:prstGeom>
        </p:spPr>
        <p:txBody>
          <a:bodyPr/>
          <a:lstStyle>
            <a:lvl1pPr>
              <a:defRPr sz="2900"/>
            </a:lvl1pPr>
          </a:lstStyle>
          <a:p>
            <a:r>
              <a:rPr lang="es-ES"/>
              <a:t>Haga clic para modificar el estilo de título del patrón</a:t>
            </a:r>
            <a:endParaRPr lang="es-ES" dirty="0"/>
          </a:p>
        </p:txBody>
      </p:sp>
      <p:sp>
        <p:nvSpPr>
          <p:cNvPr id="3" name="2 Marcador de texto"/>
          <p:cNvSpPr>
            <a:spLocks noGrp="1"/>
          </p:cNvSpPr>
          <p:nvPr>
            <p:ph type="body" idx="1"/>
          </p:nvPr>
        </p:nvSpPr>
        <p:spPr>
          <a:xfrm>
            <a:off x="457200" y="171827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35803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71827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35803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42539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395536" y="1052736"/>
            <a:ext cx="8229600" cy="1143000"/>
          </a:xfrm>
          <a:prstGeom prst="rect">
            <a:avLst/>
          </a:prstGeom>
        </p:spPr>
        <p:txBody>
          <a:bodyPr/>
          <a:lstStyle>
            <a:lvl1pPr>
              <a:defRPr sz="3600"/>
            </a:lvl1pPr>
          </a:lstStyle>
          <a:p>
            <a:r>
              <a:rPr lang="es-ES"/>
              <a:t>Haga clic para modificar el estilo de título del patrón</a:t>
            </a:r>
            <a:endParaRPr lang="es-ES" dirty="0"/>
          </a:p>
        </p:txBody>
      </p:sp>
    </p:spTree>
    <p:extLst>
      <p:ext uri="{BB962C8B-B14F-4D97-AF65-F5344CB8AC3E}">
        <p14:creationId xmlns:p14="http://schemas.microsoft.com/office/powerpoint/2010/main" val="314103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95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67544" y="1052736"/>
            <a:ext cx="3008313" cy="802010"/>
          </a:xfrm>
          <a:prstGeom prst="rect">
            <a:avLst/>
          </a:prstGeom>
        </p:spPr>
        <p:txBody>
          <a:bodyPr anchor="b"/>
          <a:lstStyle>
            <a:lvl1pPr algn="l">
              <a:defRPr sz="2000" b="1"/>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3575050" y="1052736"/>
            <a:ext cx="5111750" cy="51845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texto"/>
          <p:cNvSpPr>
            <a:spLocks noGrp="1"/>
          </p:cNvSpPr>
          <p:nvPr>
            <p:ph type="body" sz="half" idx="2"/>
          </p:nvPr>
        </p:nvSpPr>
        <p:spPr>
          <a:xfrm>
            <a:off x="457200" y="1844824"/>
            <a:ext cx="3008313" cy="43751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2386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63688" y="4950494"/>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1052735"/>
            <a:ext cx="5486400" cy="388843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p>
        </p:txBody>
      </p:sp>
      <p:sp>
        <p:nvSpPr>
          <p:cNvPr id="4" name="3 Marcador de texto"/>
          <p:cNvSpPr>
            <a:spLocks noGrp="1"/>
          </p:cNvSpPr>
          <p:nvPr>
            <p:ph type="body" sz="half" idx="2"/>
          </p:nvPr>
        </p:nvSpPr>
        <p:spPr>
          <a:xfrm>
            <a:off x="1763688" y="551723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3CE58B57-54C9-45F7-B3D0-C85B96C44CB1}" type="datetimeFigureOut">
              <a:rPr lang="es-ES"/>
              <a:pPr>
                <a:defRPr/>
              </a:pPr>
              <a:t>17/02/2019</a:t>
            </a:fld>
            <a:endParaRPr lang="es-ES" dirty="0"/>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s-ES" dirty="0"/>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E9C6C003-DE2F-42EB-A950-089FFAFEC4D7}" type="slidenum">
              <a:rPr lang="es-ES"/>
              <a:pPr>
                <a:defRPr/>
              </a:pPr>
              <a:t>‹Nº›</a:t>
            </a:fld>
            <a:endParaRPr lang="es-ES" dirty="0"/>
          </a:p>
        </p:txBody>
      </p:sp>
    </p:spTree>
    <p:extLst>
      <p:ext uri="{BB962C8B-B14F-4D97-AF65-F5344CB8AC3E}">
        <p14:creationId xmlns:p14="http://schemas.microsoft.com/office/powerpoint/2010/main" val="203472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t="-1000" b="-1000"/>
          </a:stretch>
        </a:blipFill>
        <a:effectLst/>
      </p:bgPr>
    </p:bg>
    <p:spTree>
      <p:nvGrpSpPr>
        <p:cNvPr id="1" name=""/>
        <p:cNvGrpSpPr/>
        <p:nvPr/>
      </p:nvGrpSpPr>
      <p:grpSpPr>
        <a:xfrm>
          <a:off x="0" y="0"/>
          <a:ext cx="0" cy="0"/>
          <a:chOff x="0" y="0"/>
          <a:chExt cx="0" cy="0"/>
        </a:xfrm>
      </p:grpSpPr>
      <p:sp>
        <p:nvSpPr>
          <p:cNvPr id="1026"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18"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 id="2147483729" r:id="rId12"/>
    <p:sldLayoutId id="2147483730"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1371600" y="5157788"/>
            <a:ext cx="6400800" cy="1079500"/>
          </a:xfrm>
        </p:spPr>
        <p:txBody>
          <a:bodyPr rtlCol="0"/>
          <a:lstStyle/>
          <a:p>
            <a:pPr eaLnBrk="1" fontAlgn="auto" hangingPunct="1">
              <a:spcAft>
                <a:spcPts val="0"/>
              </a:spcAft>
              <a:defRPr/>
            </a:pPr>
            <a:r>
              <a:rPr lang="es-CO" dirty="0">
                <a:latin typeface="Raleway" panose="020B0604020202020204" charset="0"/>
              </a:rPr>
              <a:t>Diplomado Big Data y científico de datos</a:t>
            </a:r>
          </a:p>
          <a:p>
            <a:pPr eaLnBrk="1" fontAlgn="auto" hangingPunct="1">
              <a:spcAft>
                <a:spcPts val="0"/>
              </a:spcAft>
              <a:defRPr/>
            </a:pPr>
            <a:r>
              <a:rPr lang="es-CO" dirty="0" smtClean="0">
                <a:latin typeface="Raleway" panose="020B0604020202020204" charset="0"/>
              </a:rPr>
              <a:t>David Espinosa Barrada</a:t>
            </a:r>
            <a:endParaRPr lang="es-CO" dirty="0">
              <a:latin typeface="Raleway" panose="020B0604020202020204" charset="0"/>
            </a:endParaRPr>
          </a:p>
          <a:p>
            <a:pPr eaLnBrk="1" fontAlgn="auto" hangingPunct="1">
              <a:spcAft>
                <a:spcPts val="0"/>
              </a:spcAft>
              <a:defRPr/>
            </a:pPr>
            <a:r>
              <a:rPr lang="es-CO" dirty="0" smtClean="0">
                <a:latin typeface="Raleway" panose="020B0604020202020204" charset="0"/>
              </a:rPr>
              <a:t>David.espinosa@cedesistemas.edu.co</a:t>
            </a:r>
            <a:endParaRPr lang="es-CO" dirty="0">
              <a:latin typeface="Raleway" panose="020B0604020202020204" charset="0"/>
            </a:endParaRPr>
          </a:p>
        </p:txBody>
      </p:sp>
      <p:sp>
        <p:nvSpPr>
          <p:cNvPr id="9219" name="2 Subtítulo"/>
          <p:cNvSpPr txBox="1">
            <a:spLocks/>
          </p:cNvSpPr>
          <p:nvPr/>
        </p:nvSpPr>
        <p:spPr bwMode="auto">
          <a:xfrm>
            <a:off x="2743200" y="1772618"/>
            <a:ext cx="6400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s-ES" sz="2000" b="1" dirty="0">
                <a:solidFill>
                  <a:schemeClr val="bg1"/>
                </a:solidFill>
                <a:latin typeface="Raleway" panose="020B0604020202020204" charset="0"/>
              </a:rPr>
              <a:t>Diplomado</a:t>
            </a:r>
            <a:endParaRPr lang="es-CO" sz="2000" b="1" dirty="0">
              <a:solidFill>
                <a:schemeClr val="bg1"/>
              </a:solidFill>
              <a:latin typeface="Raleway"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79512" y="1484784"/>
            <a:ext cx="4464496" cy="615553"/>
          </a:xfrm>
          <a:prstGeom prst="rect">
            <a:avLst/>
          </a:prstGeom>
        </p:spPr>
        <p:txBody>
          <a:bodyPr wrap="square">
            <a:spAutoFit/>
          </a:bodyPr>
          <a:lstStyle/>
          <a:p>
            <a:r>
              <a:rPr lang="es" sz="3400" b="1" dirty="0" smtClean="0">
                <a:latin typeface="Raleway"/>
                <a:sym typeface="Raleway"/>
              </a:rPr>
              <a:t>Estadística descriptiva</a:t>
            </a:r>
            <a:endParaRPr lang="es-CO" sz="3400" b="1" dirty="0"/>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348880"/>
            <a:ext cx="5040560" cy="3823167"/>
          </a:xfrm>
          <a:prstGeom prst="rect">
            <a:avLst/>
          </a:prstGeom>
        </p:spPr>
      </p:pic>
      <p:sp>
        <p:nvSpPr>
          <p:cNvPr id="8" name="Rectángulo 7"/>
          <p:cNvSpPr/>
          <p:nvPr/>
        </p:nvSpPr>
        <p:spPr>
          <a:xfrm>
            <a:off x="6516216" y="4581128"/>
            <a:ext cx="2808312" cy="1138773"/>
          </a:xfrm>
          <a:prstGeom prst="rect">
            <a:avLst/>
          </a:prstGeom>
        </p:spPr>
        <p:txBody>
          <a:bodyPr wrap="square">
            <a:spAutoFit/>
          </a:bodyPr>
          <a:lstStyle/>
          <a:p>
            <a:r>
              <a:rPr lang="es" sz="3400" b="1" dirty="0" smtClean="0">
                <a:latin typeface="Raleway"/>
                <a:sym typeface="Raleway"/>
              </a:rPr>
              <a:t>Estadística </a:t>
            </a:r>
            <a:r>
              <a:rPr lang="en-US" sz="3400" b="1" dirty="0" err="1">
                <a:latin typeface="Raleway"/>
                <a:sym typeface="Raleway"/>
              </a:rPr>
              <a:t>inferencial</a:t>
            </a:r>
            <a:endParaRPr lang="es-CO" sz="3400" b="1" dirty="0"/>
          </a:p>
        </p:txBody>
      </p:sp>
    </p:spTree>
    <p:extLst>
      <p:ext uri="{BB962C8B-B14F-4D97-AF65-F5344CB8AC3E}">
        <p14:creationId xmlns:p14="http://schemas.microsoft.com/office/powerpoint/2010/main" val="3822416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79512" y="1484784"/>
            <a:ext cx="7272808" cy="615553"/>
          </a:xfrm>
          <a:prstGeom prst="rect">
            <a:avLst/>
          </a:prstGeom>
        </p:spPr>
        <p:txBody>
          <a:bodyPr wrap="square">
            <a:spAutoFit/>
          </a:bodyPr>
          <a:lstStyle/>
          <a:p>
            <a:r>
              <a:rPr lang="es" sz="3400" b="1" dirty="0" smtClean="0">
                <a:latin typeface="Raleway"/>
                <a:sym typeface="Raleway"/>
              </a:rPr>
              <a:t>¿Qué es la estadística descriptiva ?</a:t>
            </a:r>
            <a:endParaRPr lang="es-CO" sz="3400" b="1" dirty="0"/>
          </a:p>
        </p:txBody>
      </p:sp>
      <p:sp>
        <p:nvSpPr>
          <p:cNvPr id="5" name="Shape 67"/>
          <p:cNvSpPr txBox="1"/>
          <p:nvPr/>
        </p:nvSpPr>
        <p:spPr>
          <a:xfrm>
            <a:off x="179512" y="2852936"/>
            <a:ext cx="4032448" cy="1152128"/>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Este tipo de estadística lo que hace es analizar un conjunto de datos de una o varias variables, conde se encuentran las respuestas o características de los individuos de una población, con el fin de poder concluir sobre el comportamiento de estas variables.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2852936"/>
            <a:ext cx="4241023" cy="2448272"/>
          </a:xfrm>
          <a:prstGeom prst="rect">
            <a:avLst/>
          </a:prstGeom>
        </p:spPr>
      </p:pic>
    </p:spTree>
    <p:extLst>
      <p:ext uri="{BB962C8B-B14F-4D97-AF65-F5344CB8AC3E}">
        <p14:creationId xmlns:p14="http://schemas.microsoft.com/office/powerpoint/2010/main" val="33757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1"/>
          <p:cNvSpPr txBox="1"/>
          <p:nvPr/>
        </p:nvSpPr>
        <p:spPr>
          <a:xfrm>
            <a:off x="4716016" y="4031109"/>
            <a:ext cx="3988500" cy="2218200"/>
          </a:xfrm>
          <a:prstGeom prst="rect">
            <a:avLst/>
          </a:prstGeom>
          <a:noFill/>
          <a:ln>
            <a:noFill/>
          </a:ln>
        </p:spPr>
        <p:txBody>
          <a:bodyPr wrap="square" lIns="91425" tIns="91425" rIns="91425" bIns="91425" anchor="ctr" anchorCtr="0">
            <a:noAutofit/>
          </a:bodyPr>
          <a:lstStyle/>
          <a:p>
            <a:pPr lvl="0" algn="just">
              <a:lnSpc>
                <a:spcPct val="150000"/>
              </a:lnSpc>
              <a:spcBef>
                <a:spcPts val="0"/>
              </a:spcBef>
              <a:buNone/>
            </a:pPr>
            <a:r>
              <a:rPr lang="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Medidas de dispersión: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Las </a:t>
            </a:r>
            <a:r>
              <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medidas de dispersión en cambio miden el grado de dispersión de los valores de la variable. Dicho en otros términos las medidas de dispersión pretenden evaluar en qué medida los datos difieren entre sí. De esta forma, ambos tipos de medidas usadas en conjunto permiten describir un conjunto de datos entregando información acerca de su posición y su dispersión. </a:t>
            </a:r>
          </a:p>
        </p:txBody>
      </p:sp>
      <p:sp>
        <p:nvSpPr>
          <p:cNvPr id="11" name="Rectángulo 10"/>
          <p:cNvSpPr/>
          <p:nvPr/>
        </p:nvSpPr>
        <p:spPr>
          <a:xfrm>
            <a:off x="166119" y="1340768"/>
            <a:ext cx="5091147" cy="615553"/>
          </a:xfrm>
          <a:prstGeom prst="rect">
            <a:avLst/>
          </a:prstGeom>
        </p:spPr>
        <p:txBody>
          <a:bodyPr wrap="square">
            <a:spAutoFit/>
          </a:bodyPr>
          <a:lstStyle/>
          <a:p>
            <a:r>
              <a:rPr lang="es" sz="3400" b="1" dirty="0" smtClean="0">
                <a:latin typeface="Raleway"/>
                <a:sym typeface="Raleway"/>
              </a:rPr>
              <a:t>Estadística descriptiva</a:t>
            </a:r>
            <a:endParaRPr lang="es-CO" sz="3400" b="1" dirty="0"/>
          </a:p>
        </p:txBody>
      </p:sp>
      <p:sp>
        <p:nvSpPr>
          <p:cNvPr id="12" name="Shape 67"/>
          <p:cNvSpPr txBox="1"/>
          <p:nvPr/>
        </p:nvSpPr>
        <p:spPr>
          <a:xfrm>
            <a:off x="281672" y="3973865"/>
            <a:ext cx="4032448" cy="2332689"/>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Medidas de tendencia central</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normalemente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son los valores que se ubican en la parte central de un conjunto de datos, y nos van a ayudar a resumir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información con un solo número.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Son medidas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estadísticas que pretenden resumir en un solo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valor.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Las medidas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más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utilizadas son: </a:t>
            </a:r>
            <a:r>
              <a:rPr lang="es-ES" sz="12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media, mediana y </a:t>
            </a:r>
            <a:r>
              <a:rPr lang="es-ES" sz="12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moda.</a:t>
            </a:r>
            <a:endParaRPr lang="es-ES" sz="12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18" y="1956321"/>
            <a:ext cx="4263554" cy="1873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943019"/>
            <a:ext cx="3262334" cy="2087894"/>
          </a:xfrm>
          <a:prstGeom prst="rect">
            <a:avLst/>
          </a:prstGeom>
        </p:spPr>
      </p:pic>
    </p:spTree>
    <p:extLst>
      <p:ext uri="{BB962C8B-B14F-4D97-AF65-F5344CB8AC3E}">
        <p14:creationId xmlns:p14="http://schemas.microsoft.com/office/powerpoint/2010/main" val="263569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hape 78"/>
          <p:cNvPicPr preferRelativeResize="0"/>
          <p:nvPr/>
        </p:nvPicPr>
        <p:blipFill>
          <a:blip r:embed="rId2">
            <a:alphaModFix/>
          </a:blip>
          <a:stretch>
            <a:fillRect/>
          </a:stretch>
        </p:blipFill>
        <p:spPr>
          <a:xfrm>
            <a:off x="6228184" y="3501008"/>
            <a:ext cx="2571750" cy="1638300"/>
          </a:xfrm>
          <a:prstGeom prst="rect">
            <a:avLst/>
          </a:prstGeom>
          <a:noFill/>
          <a:ln>
            <a:noFill/>
          </a:ln>
        </p:spPr>
      </p:pic>
      <p:sp>
        <p:nvSpPr>
          <p:cNvPr id="12" name="Rectángulo 11"/>
          <p:cNvSpPr/>
          <p:nvPr/>
        </p:nvSpPr>
        <p:spPr>
          <a:xfrm>
            <a:off x="166119" y="1340768"/>
            <a:ext cx="7862265" cy="646331"/>
          </a:xfrm>
          <a:prstGeom prst="rect">
            <a:avLst/>
          </a:prstGeom>
        </p:spPr>
        <p:txBody>
          <a:bodyPr wrap="square">
            <a:spAutoFit/>
          </a:bodyPr>
          <a:lstStyle/>
          <a:p>
            <a:r>
              <a:rPr lang="es" sz="36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Medidas de tendencia central</a:t>
            </a:r>
            <a:endParaRPr lang="es-CO" sz="3400" b="1" dirty="0"/>
          </a:p>
        </p:txBody>
      </p:sp>
      <p:sp>
        <p:nvSpPr>
          <p:cNvPr id="13" name="Shape 67"/>
          <p:cNvSpPr txBox="1"/>
          <p:nvPr/>
        </p:nvSpPr>
        <p:spPr>
          <a:xfrm>
            <a:off x="160470" y="2118639"/>
            <a:ext cx="5707674" cy="3974657"/>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El promedio y sus peligrosos usos o </a:t>
            </a:r>
            <a:r>
              <a:rPr lang="es-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interpretaciones</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la suma de todos los valores de una variable (edad, salario etc.) dividido el número (conteo) de valores sumados</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p>
          <a:p>
            <a:pPr algn="just">
              <a:lnSpc>
                <a:spcPct val="150000"/>
              </a:lnSpc>
              <a:spcBef>
                <a:spcPts val="0"/>
              </a:spcBef>
            </a:pPr>
            <a:endPar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lvl="0" algn="just">
              <a:lnSpc>
                <a:spcPct val="150000"/>
              </a:lnSpc>
              <a:spcBef>
                <a:spcPts val="0"/>
              </a:spcBef>
            </a:pPr>
            <a:r>
              <a:rPr lang="es" sz="1400" b="1" i="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Errores frecuentes en el uso del </a:t>
            </a:r>
            <a:r>
              <a:rPr lang="es" sz="1400" b="1" i="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promedio</a:t>
            </a:r>
          </a:p>
          <a:p>
            <a:pPr marL="285750" lvl="0" indent="-285750" algn="just">
              <a:lnSpc>
                <a:spcPct val="150000"/>
              </a:lnSpc>
              <a:spcBef>
                <a:spcPts val="0"/>
              </a:spcBef>
              <a:buFont typeface="Arial" panose="020B0604020202020204" pitchFamily="34" charset="0"/>
              <a:buChar char="•"/>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Hacer lecturas de promedios sin tener claro los periodos de tiempo para los que se está calculando el dato</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p>
          <a:p>
            <a:pPr marL="285750" lvl="0" indent="-285750" algn="just">
              <a:lnSpc>
                <a:spcPct val="150000"/>
              </a:lnSpc>
              <a:spcBef>
                <a:spcPts val="0"/>
              </a:spcBef>
              <a:buFont typeface="Arial" panose="020B0604020202020204" pitchFamily="34" charset="0"/>
              <a:buChar char="•"/>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Hacer lecturas de promedios de muestras pequeñas sin validar mínimos y máximos</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p>
          <a:p>
            <a:pPr marL="285750" lvl="0" indent="-285750" algn="just">
              <a:lnSpc>
                <a:spcPct val="150000"/>
              </a:lnSpc>
              <a:spcBef>
                <a:spcPts val="0"/>
              </a:spcBef>
              <a:buFont typeface="Arial" panose="020B0604020202020204" pitchFamily="34" charset="0"/>
              <a:buChar char="•"/>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Hacer lecturas de promedios de grandes datos sin tener información de la dispersión de los datos.</a:t>
            </a:r>
          </a:p>
          <a:p>
            <a:pPr marL="285750" lvl="0" indent="-285750" algn="just">
              <a:lnSpc>
                <a:spcPct val="150000"/>
              </a:lnSpc>
              <a:spcBef>
                <a:spcPts val="0"/>
              </a:spcBef>
              <a:buFont typeface="Arial" panose="020B0604020202020204" pitchFamily="34" charset="0"/>
              <a:buChar char="•"/>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marL="285750" lvl="0" indent="-285750" algn="just">
              <a:lnSpc>
                <a:spcPct val="150000"/>
              </a:lnSpc>
              <a:spcBef>
                <a:spcPts val="0"/>
              </a:spcBef>
              <a:buFont typeface="Arial" panose="020B0604020202020204" pitchFamily="34" charset="0"/>
              <a:buChar char="•"/>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marL="285750" lvl="0" indent="-285750" algn="just">
              <a:lnSpc>
                <a:spcPct val="150000"/>
              </a:lnSpc>
              <a:spcBef>
                <a:spcPts val="0"/>
              </a:spcBef>
              <a:buFont typeface="Arial" panose="020B0604020202020204" pitchFamily="34" charset="0"/>
              <a:buChar char="•"/>
            </a:pPr>
            <a:endParaRPr lang="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Tree>
    <p:extLst>
      <p:ext uri="{BB962C8B-B14F-4D97-AF65-F5344CB8AC3E}">
        <p14:creationId xmlns:p14="http://schemas.microsoft.com/office/powerpoint/2010/main" val="14491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hape 99"/>
          <p:cNvPicPr preferRelativeResize="0"/>
          <p:nvPr/>
        </p:nvPicPr>
        <p:blipFill>
          <a:blip r:embed="rId3">
            <a:alphaModFix/>
          </a:blip>
          <a:stretch>
            <a:fillRect/>
          </a:stretch>
        </p:blipFill>
        <p:spPr>
          <a:xfrm>
            <a:off x="1115616" y="1916832"/>
            <a:ext cx="3199645" cy="3589450"/>
          </a:xfrm>
          <a:prstGeom prst="rect">
            <a:avLst/>
          </a:prstGeom>
          <a:noFill/>
          <a:ln>
            <a:noFill/>
          </a:ln>
        </p:spPr>
      </p:pic>
      <p:pic>
        <p:nvPicPr>
          <p:cNvPr id="8" name="Shape 100"/>
          <p:cNvPicPr preferRelativeResize="0"/>
          <p:nvPr/>
        </p:nvPicPr>
        <p:blipFill>
          <a:blip r:embed="rId4">
            <a:alphaModFix/>
          </a:blip>
          <a:stretch>
            <a:fillRect/>
          </a:stretch>
        </p:blipFill>
        <p:spPr>
          <a:xfrm>
            <a:off x="4860032" y="1945285"/>
            <a:ext cx="3198931" cy="3589450"/>
          </a:xfrm>
          <a:prstGeom prst="rect">
            <a:avLst/>
          </a:prstGeom>
          <a:noFill/>
          <a:ln>
            <a:noFill/>
          </a:ln>
        </p:spPr>
      </p:pic>
    </p:spTree>
    <p:extLst>
      <p:ext uri="{BB962C8B-B14F-4D97-AF65-F5344CB8AC3E}">
        <p14:creationId xmlns:p14="http://schemas.microsoft.com/office/powerpoint/2010/main" val="321709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67"/>
          <p:cNvSpPr txBox="1"/>
          <p:nvPr/>
        </p:nvSpPr>
        <p:spPr>
          <a:xfrm>
            <a:off x="395536" y="1340768"/>
            <a:ext cx="5184576" cy="3240360"/>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CO"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Mediana estadística</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CO"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mediana es el número centran de un conjunto de datos ordenados por tamaño, esto el conjunto de datos es impar, sin embargo si el total de números es impar la mediana es la mediana entre los números centrales.</a:t>
            </a:r>
            <a:endPar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a:t>
            </a:r>
          </a:p>
          <a:p>
            <a:pPr algn="just">
              <a:lnSpc>
                <a:spcPct val="150000"/>
              </a:lnSpc>
              <a:spcBef>
                <a:spcPts val="0"/>
              </a:spcBef>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 diferencia de la media esta medida de tendencia central no es afectada por las medidas de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dispersión.</a:t>
            </a:r>
          </a:p>
          <a:p>
            <a:pPr algn="just">
              <a:lnSpc>
                <a:spcPct val="150000"/>
              </a:lnSpc>
              <a:spcBef>
                <a:spcPts val="0"/>
              </a:spcBef>
            </a:pPr>
            <a:endPar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284984"/>
            <a:ext cx="3744416" cy="2892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607050"/>
            <a:ext cx="2533650" cy="1809750"/>
          </a:xfrm>
          <a:prstGeom prst="rect">
            <a:avLst/>
          </a:prstGeom>
        </p:spPr>
      </p:pic>
      <p:sp>
        <p:nvSpPr>
          <p:cNvPr id="8" name="Shape 67"/>
          <p:cNvSpPr txBox="1"/>
          <p:nvPr/>
        </p:nvSpPr>
        <p:spPr>
          <a:xfrm>
            <a:off x="245950" y="1332997"/>
            <a:ext cx="8214482" cy="2274053"/>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moda y su </a:t>
            </a:r>
            <a:r>
              <a:rPr lang="es-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desapercibido </a:t>
            </a: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aporte</a:t>
            </a:r>
          </a:p>
          <a:p>
            <a:pPr algn="just">
              <a:lnSpc>
                <a:spcPct val="150000"/>
              </a:lnSpc>
              <a:spcBef>
                <a:spcPts val="0"/>
              </a:spcBef>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moda como la conocemos en nuestro día a día </a:t>
            </a:r>
            <a:r>
              <a:rPr lang="es-ES" sz="12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“eso está de moda”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tiene la misma connotación que en la estadística. Elementos como</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marL="171450" indent="-171450" algn="just">
              <a:lnSpc>
                <a:spcPct val="150000"/>
              </a:lnSpc>
              <a:spcBef>
                <a:spcPts val="0"/>
              </a:spcBef>
              <a:buFont typeface="Arial" panose="020B0604020202020204" pitchFamily="34" charset="0"/>
              <a:buChar char="•"/>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Hacen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parte de un concepto no generado a partir de un experto en moda, sino de la respuesta en general cuando haces un conteo y te das cuenta que es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tendencia.</a:t>
            </a: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marL="171450" indent="-171450" algn="just">
              <a:lnSpc>
                <a:spcPct val="150000"/>
              </a:lnSpc>
              <a:spcBef>
                <a:spcPts val="0"/>
              </a:spcBef>
              <a:buFont typeface="Arial" panose="020B0604020202020204" pitchFamily="34" charset="0"/>
              <a:buChar char="•"/>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En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estadística la moda es el valor que más se repite en una muestra o en una población.</a:t>
            </a: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3933056"/>
            <a:ext cx="3419872" cy="1925057"/>
          </a:xfrm>
          <a:prstGeom prst="rect">
            <a:avLst/>
          </a:prstGeom>
        </p:spPr>
      </p:pic>
    </p:spTree>
    <p:extLst>
      <p:ext uri="{BB962C8B-B14F-4D97-AF65-F5344CB8AC3E}">
        <p14:creationId xmlns:p14="http://schemas.microsoft.com/office/powerpoint/2010/main" val="356714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67"/>
          <p:cNvSpPr txBox="1"/>
          <p:nvPr/>
        </p:nvSpPr>
        <p:spPr>
          <a:xfrm>
            <a:off x="323528" y="1196752"/>
            <a:ext cx="8424936" cy="2274053"/>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Mínimos y máximos. Promedio recortado al X%</a:t>
            </a:r>
          </a:p>
          <a:p>
            <a:pPr algn="just">
              <a:lnSpc>
                <a:spcPct val="150000"/>
              </a:lnSpc>
              <a:spcBef>
                <a:spcPts val="0"/>
              </a:spcBef>
            </a:pPr>
            <a:endPar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Ya vimos que es importante tener clara la medida de tendencia, pero también es importante tener claridad sobre cómo esta medida es afectada por la dispersión. Por lo general, cuando se tiene un promedio muy disperso, se recomienda hacer un cálculo de promedio recortado al 5%, esto ayuda a que la dispersión baje y podamos dar una medida más precisa. Veamos este procedimiento</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p>
          <a:p>
            <a:pPr algn="just">
              <a:lnSpc>
                <a:spcPct val="150000"/>
              </a:lnSpc>
              <a:spcBef>
                <a:spcPts val="0"/>
              </a:spcBef>
            </a:pPr>
            <a:endPar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marL="171450" indent="-171450" algn="just">
              <a:lnSpc>
                <a:spcPct val="150000"/>
              </a:lnSpc>
              <a:spcBef>
                <a:spcPts val="0"/>
              </a:spcBef>
              <a:buFont typeface="Arial" panose="020B0604020202020204" pitchFamily="34" charset="0"/>
              <a:buChar char="•"/>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 partir del tamaño de la muestra o población calculamos el 5%. Por ejemplo de una muestra de 1000 el valor será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50.</a:t>
            </a:r>
          </a:p>
          <a:p>
            <a:pPr marL="171450" indent="-171450" algn="just">
              <a:lnSpc>
                <a:spcPct val="150000"/>
              </a:lnSpc>
              <a:spcBef>
                <a:spcPts val="0"/>
              </a:spcBef>
              <a:buFont typeface="Arial" panose="020B0604020202020204" pitchFamily="34" charset="0"/>
              <a:buChar char="•"/>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Ordenamos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muestra de menor a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mayor.</a:t>
            </a:r>
          </a:p>
          <a:p>
            <a:pPr marL="171450" indent="-171450" algn="just">
              <a:lnSpc>
                <a:spcPct val="150000"/>
              </a:lnSpc>
              <a:spcBef>
                <a:spcPts val="0"/>
              </a:spcBef>
              <a:buFont typeface="Arial" panose="020B0604020202020204" pitchFamily="34" charset="0"/>
              <a:buChar char="•"/>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Calculamos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el promedio a partir del registro 51 hasta el 950</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lvl="0" algn="just">
              <a:lnSpc>
                <a:spcPct val="150000"/>
              </a:lnSpc>
              <a:spcBef>
                <a:spcPts val="0"/>
              </a:spcBef>
            </a:pPr>
            <a:r>
              <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Esta medida la podemos utilizar cuando sabemos que la medida de dispersión (desviación estándar o varianza) son muy grandes o cuando detectamos un mínimo o un máximo muy atípicos. </a:t>
            </a: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Tree>
    <p:extLst>
      <p:ext uri="{BB962C8B-B14F-4D97-AF65-F5344CB8AC3E}">
        <p14:creationId xmlns:p14="http://schemas.microsoft.com/office/powerpoint/2010/main" val="22149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hape 111"/>
          <p:cNvPicPr preferRelativeResize="0"/>
          <p:nvPr/>
        </p:nvPicPr>
        <p:blipFill rotWithShape="1">
          <a:blip r:embed="rId3">
            <a:alphaModFix/>
          </a:blip>
          <a:srcRect l="41188" r="12228"/>
          <a:stretch/>
        </p:blipFill>
        <p:spPr>
          <a:xfrm>
            <a:off x="4572000" y="5252455"/>
            <a:ext cx="1512168" cy="1008112"/>
          </a:xfrm>
          <a:prstGeom prst="rect">
            <a:avLst/>
          </a:prstGeom>
          <a:noFill/>
          <a:ln>
            <a:noFill/>
          </a:ln>
        </p:spPr>
      </p:pic>
      <p:sp>
        <p:nvSpPr>
          <p:cNvPr id="5" name="Rectángulo 4"/>
          <p:cNvSpPr/>
          <p:nvPr/>
        </p:nvSpPr>
        <p:spPr>
          <a:xfrm>
            <a:off x="33180" y="1196752"/>
            <a:ext cx="7862265" cy="646331"/>
          </a:xfrm>
          <a:prstGeom prst="rect">
            <a:avLst/>
          </a:prstGeom>
        </p:spPr>
        <p:txBody>
          <a:bodyPr wrap="square">
            <a:spAutoFit/>
          </a:bodyPr>
          <a:lstStyle/>
          <a:p>
            <a:r>
              <a:rPr lang="es" sz="36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Medidas de </a:t>
            </a:r>
            <a:r>
              <a:rPr lang="es" sz="36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dispersión</a:t>
            </a:r>
            <a:endParaRPr lang="es-CO" sz="3400" b="1" dirty="0"/>
          </a:p>
        </p:txBody>
      </p:sp>
      <p:sp>
        <p:nvSpPr>
          <p:cNvPr id="7" name="Shape 67"/>
          <p:cNvSpPr txBox="1"/>
          <p:nvPr/>
        </p:nvSpPr>
        <p:spPr>
          <a:xfrm>
            <a:off x="143419" y="4042697"/>
            <a:ext cx="8424936" cy="2274053"/>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Desviación estándar </a:t>
            </a:r>
            <a:r>
              <a:rPr lang="es-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Varianza</a:t>
            </a:r>
          </a:p>
          <a:p>
            <a:pPr algn="just">
              <a:lnSpc>
                <a:spcPct val="150000"/>
              </a:lnSpc>
              <a:spcBef>
                <a:spcPts val="0"/>
              </a:spcBef>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desviación estándar es un índice numérico de la dispersión de un conjunto de datos (o población). Mientras mayor es la desviación estándar, mayor es la dispersión de la población respecto a su promedio. La varianza es el cuadrado de la desviación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estándar.</a:t>
            </a: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9" name="Shape 67"/>
          <p:cNvSpPr txBox="1"/>
          <p:nvPr/>
        </p:nvSpPr>
        <p:spPr>
          <a:xfrm>
            <a:off x="107504" y="1787047"/>
            <a:ext cx="8424936" cy="2274053"/>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Rango </a:t>
            </a:r>
            <a:endPar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simplemente la diferencia en valor absoluto entre el valor máximo y valor mínimo.</a:t>
            </a: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Desviación Media</a:t>
            </a:r>
          </a:p>
          <a:p>
            <a:pPr algn="just">
              <a:lnSpc>
                <a:spcPct val="150000"/>
              </a:lnSpc>
              <a:spcBef>
                <a:spcPts val="0"/>
              </a:spcBef>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simplemente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sumatoria de la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diferencia en valor absoluto entre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cada uno de los valores y el valor medio, dividido entre el total de valores.</a:t>
            </a: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Tree>
    <p:extLst>
      <p:ext uri="{BB962C8B-B14F-4D97-AF65-F5344CB8AC3E}">
        <p14:creationId xmlns:p14="http://schemas.microsoft.com/office/powerpoint/2010/main" val="27822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definición de percentil">
            <a:extLst>
              <a:ext uri="{FF2B5EF4-FFF2-40B4-BE49-F238E27FC236}">
                <a16:creationId xmlns:a16="http://schemas.microsoft.com/office/drawing/2014/main" id="{441A0BDF-D57F-4221-BBBE-B8D050A50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325635"/>
            <a:ext cx="2664296" cy="212311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67"/>
          <p:cNvSpPr txBox="1"/>
          <p:nvPr/>
        </p:nvSpPr>
        <p:spPr>
          <a:xfrm>
            <a:off x="395536" y="1340768"/>
            <a:ext cx="5184576" cy="4824536"/>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Percentiles </a:t>
            </a:r>
            <a:endPar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El percentil es una medida de posición usada en estadística que indica, una vez ordenados los datos de menor a mayor, el valor de la variable por debajo del cual se encuentra un porcentaje dado de observaciones en un grupo de observaciones. Por ejemplo, el percentil 20º es el valor bajo el cual se encuentran el 20 por ciento de las observaciones.</a:t>
            </a:r>
          </a:p>
          <a:p>
            <a:pPr algn="just">
              <a:lnSpc>
                <a:spcPct val="150000"/>
              </a:lnSpc>
              <a:spcBef>
                <a:spcPts val="0"/>
              </a:spcBef>
            </a:pP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Correlación</a:t>
            </a:r>
            <a:endPar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a:p>
            <a:pPr algn="just">
              <a:lnSpc>
                <a:spcPct val="150000"/>
              </a:lnSpc>
              <a:spcBef>
                <a:spcPts val="0"/>
              </a:spcBef>
            </a:pP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correlación</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indica la fuerza y la dirección de una relación lineal y proporcionalidad entre dos variables estadísticas. Se considera que dos variables cuantitativas están </a:t>
            </a:r>
            <a:r>
              <a:rPr lang="es-ES" sz="12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correlacionadas cuando los valores de una de ellas varían sistemáticamente con respecto a los valores homónimos de la </a:t>
            </a:r>
            <a:r>
              <a:rPr lang="es-ES" sz="12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otra</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si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tenemos dos variables (A y B) existe correlación entre ellas si al disminuir los valores de A lo hacen también los de B y viceversa. La correlación entre dos variables no implica, por sí misma, ninguna relación de </a:t>
            </a:r>
            <a:r>
              <a:rPr lang="es-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causalidad.</a:t>
            </a:r>
            <a:endPar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6" name="Imagen 5">
            <a:extLst>
              <a:ext uri="{FF2B5EF4-FFF2-40B4-BE49-F238E27FC236}">
                <a16:creationId xmlns:a16="http://schemas.microsoft.com/office/drawing/2014/main" id="{B7229E8B-EB03-4843-9EB6-54633DB8721D}"/>
              </a:ext>
            </a:extLst>
          </p:cNvPr>
          <p:cNvPicPr>
            <a:picLocks noChangeAspect="1"/>
          </p:cNvPicPr>
          <p:nvPr/>
        </p:nvPicPr>
        <p:blipFill>
          <a:blip r:embed="rId4"/>
          <a:stretch>
            <a:fillRect/>
          </a:stretch>
        </p:blipFill>
        <p:spPr>
          <a:xfrm>
            <a:off x="5740103" y="4221088"/>
            <a:ext cx="3064393" cy="1296144"/>
          </a:xfrm>
          <a:prstGeom prst="rect">
            <a:avLst/>
          </a:prstGeom>
        </p:spPr>
      </p:pic>
    </p:spTree>
    <p:extLst>
      <p:ext uri="{BB962C8B-B14F-4D97-AF65-F5344CB8AC3E}">
        <p14:creationId xmlns:p14="http://schemas.microsoft.com/office/powerpoint/2010/main" val="149458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27584" y="2924944"/>
            <a:ext cx="7488832" cy="923330"/>
          </a:xfrm>
          <a:prstGeom prst="rect">
            <a:avLst/>
          </a:prstGeom>
        </p:spPr>
        <p:txBody>
          <a:bodyPr wrap="square">
            <a:spAutoFit/>
          </a:bodyPr>
          <a:lstStyle/>
          <a:p>
            <a:pPr algn="ctr"/>
            <a:r>
              <a:rPr lang="es" sz="5400" b="1" dirty="0" smtClean="0">
                <a:latin typeface="Raleway"/>
                <a:sym typeface="Raleway"/>
              </a:rPr>
              <a:t>¿Qué es la estadistica?</a:t>
            </a:r>
            <a:endParaRPr lang="es-CO" sz="5400" b="1" dirty="0"/>
          </a:p>
        </p:txBody>
      </p:sp>
    </p:spTree>
    <p:extLst>
      <p:ext uri="{BB962C8B-B14F-4D97-AF65-F5344CB8AC3E}">
        <p14:creationId xmlns:p14="http://schemas.microsoft.com/office/powerpoint/2010/main" val="3008401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5">
            <a:extLst>
              <a:ext uri="{FF2B5EF4-FFF2-40B4-BE49-F238E27FC236}">
                <a16:creationId xmlns:a16="http://schemas.microsoft.com/office/drawing/2014/main" id="{12D7C553-FE7E-4581-8F11-2F6AF54CA682}"/>
              </a:ext>
            </a:extLst>
          </p:cNvPr>
          <p:cNvSpPr txBox="1">
            <a:spLocks/>
          </p:cNvSpPr>
          <p:nvPr/>
        </p:nvSpPr>
        <p:spPr>
          <a:xfrm>
            <a:off x="-108520" y="1268760"/>
            <a:ext cx="3528392"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ts val="0"/>
              </a:spcBef>
            </a:pPr>
            <a:r>
              <a:rPr lang="es" sz="1800"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Intervalos de confianza</a:t>
            </a:r>
          </a:p>
        </p:txBody>
      </p:sp>
      <p:sp>
        <p:nvSpPr>
          <p:cNvPr id="4" name="Rectángulo 3">
            <a:extLst>
              <a:ext uri="{FF2B5EF4-FFF2-40B4-BE49-F238E27FC236}">
                <a16:creationId xmlns:a16="http://schemas.microsoft.com/office/drawing/2014/main" id="{7B200432-8BD8-4FA3-BE66-10581CFA9D43}"/>
              </a:ext>
            </a:extLst>
          </p:cNvPr>
          <p:cNvSpPr/>
          <p:nvPr/>
        </p:nvSpPr>
        <p:spPr>
          <a:xfrm>
            <a:off x="251520" y="1888509"/>
            <a:ext cx="4836364" cy="2862322"/>
          </a:xfrm>
          <a:prstGeom prst="rect">
            <a:avLst/>
          </a:prstGeom>
        </p:spPr>
        <p:txBody>
          <a:bodyPr wrap="square">
            <a:spAutoFit/>
          </a:bodyPr>
          <a:lstStyle/>
          <a:p>
            <a:pPr algn="just">
              <a:lnSpc>
                <a:spcPct val="150000"/>
              </a:lnSpc>
              <a:spcBef>
                <a:spcPts val="0"/>
              </a:spcBef>
            </a:pPr>
            <a:r>
              <a:rPr lang="es-CO"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rPr>
              <a:t>En estadística, se llama intervalo de confianza a un par o varios pares de números entre los cuales se estima que estará cierto valor desconocido con una determinada probabilidad de acierto. Formalmente, estos números determinan un intervalo, que se calcula a partir de datos de una muestra, y el valor desconocido es un parámetro poblacional. La probabilidad de éxito en la estimación se representa con 1 - α y se denomina nivel de confianza. En estas circunstancias, α es el llamado error aleatorio o nivel de significación, esto es, una medida de las posibilidades de fallar en la estimación mediante tal </a:t>
            </a:r>
            <a:r>
              <a:rPr lang="es-CO"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rPr>
              <a:t>intervalo.</a:t>
            </a:r>
            <a:endParaRPr lang="es-CO"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endParaRPr>
          </a:p>
        </p:txBody>
      </p:sp>
      <p:pic>
        <p:nvPicPr>
          <p:cNvPr id="2050" name="Picture 2" descr="Resultado de imagen para formula de intervalos de confianza">
            <a:extLst>
              <a:ext uri="{FF2B5EF4-FFF2-40B4-BE49-F238E27FC236}">
                <a16:creationId xmlns:a16="http://schemas.microsoft.com/office/drawing/2014/main" id="{7899B9CD-F23A-4791-8C83-B97FAADC67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1872620"/>
            <a:ext cx="2304256" cy="172819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4077072"/>
            <a:ext cx="3219048" cy="2247619"/>
          </a:xfrm>
          <a:prstGeom prst="rect">
            <a:avLst/>
          </a:prstGeom>
        </p:spPr>
      </p:pic>
    </p:spTree>
    <p:extLst>
      <p:ext uri="{BB962C8B-B14F-4D97-AF65-F5344CB8AC3E}">
        <p14:creationId xmlns:p14="http://schemas.microsoft.com/office/powerpoint/2010/main" val="33728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p:cNvSpPr txBox="1">
            <a:spLocks/>
          </p:cNvSpPr>
          <p:nvPr/>
        </p:nvSpPr>
        <p:spPr>
          <a:xfrm>
            <a:off x="683568" y="2924944"/>
            <a:ext cx="7848872" cy="863600"/>
          </a:xfrm>
          <a:prstGeom prst="rect">
            <a:avLst/>
          </a:prstGeom>
        </p:spPr>
        <p:txBody>
          <a:bodyPr>
            <a:noAutofit/>
          </a:bodyPr>
          <a:lstStyle>
            <a:defPPr>
              <a:defRPr lang="es-CO"/>
            </a:defPPr>
            <a:lvl1pPr marL="0" indent="0" algn="just" eaLnBrk="1" fontAlgn="auto" hangingPunct="1">
              <a:spcBef>
                <a:spcPct val="20000"/>
              </a:spcBef>
              <a:spcAft>
                <a:spcPts val="0"/>
              </a:spcAft>
              <a:buFont typeface="Arial" panose="020B0604020202020204" pitchFamily="34" charset="0"/>
              <a:buNone/>
              <a:defRPr sz="5000" b="1">
                <a:solidFill>
                  <a:schemeClr val="tx1">
                    <a:lumMod val="65000"/>
                    <a:lumOff val="35000"/>
                  </a:schemeClr>
                </a:solidFill>
                <a:latin typeface="Raleway" panose="020B0604020202020204" charset="0"/>
              </a:defRPr>
            </a:lvl1pPr>
            <a:lvl2pPr marL="742950" indent="-285750">
              <a:spcBef>
                <a:spcPct val="20000"/>
              </a:spcBef>
              <a:buFont typeface="Arial" panose="020B0604020202020204" pitchFamily="34" charset="0"/>
              <a:buChar char="–"/>
              <a:defRPr sz="2800">
                <a:latin typeface="+mn-lt"/>
              </a:defRPr>
            </a:lvl2pPr>
            <a:lvl3pPr marL="1143000" indent="-228600">
              <a:spcBef>
                <a:spcPct val="20000"/>
              </a:spcBef>
              <a:buFont typeface="Arial" panose="020B0604020202020204" pitchFamily="34" charset="0"/>
              <a:buChar char="•"/>
              <a:defRPr sz="2400">
                <a:latin typeface="+mn-lt"/>
              </a:defRPr>
            </a:lvl3pPr>
            <a:lvl4pPr marL="1600200" indent="-228600">
              <a:spcBef>
                <a:spcPct val="20000"/>
              </a:spcBef>
              <a:buFont typeface="Arial" panose="020B0604020202020204" pitchFamily="34" charset="0"/>
              <a:buChar char="–"/>
              <a:defRPr sz="2000">
                <a:latin typeface="+mn-lt"/>
              </a:defRPr>
            </a:lvl4pPr>
            <a:lvl5pPr marL="2057400" indent="-228600">
              <a:spcBef>
                <a:spcPct val="20000"/>
              </a:spcBef>
              <a:buFont typeface="Arial" panose="020B0604020202020204" pitchFamily="34" charset="0"/>
              <a:buChar char="»"/>
              <a:defRPr sz="20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algn="ctr"/>
            <a:r>
              <a:rPr lang="es-CO" sz="5800" dirty="0"/>
              <a:t>MANOS A LA OBRA</a:t>
            </a:r>
          </a:p>
          <a:p>
            <a:pPr algn="ctr"/>
            <a:r>
              <a:rPr lang="es-CO" sz="1800" dirty="0"/>
              <a:t>Ejercicio </a:t>
            </a:r>
            <a:r>
              <a:rPr lang="es-CO" sz="1800" dirty="0" smtClean="0"/>
              <a:t>práctico</a:t>
            </a:r>
            <a:endParaRPr lang="es-CO" sz="1800" dirty="0"/>
          </a:p>
        </p:txBody>
      </p:sp>
    </p:spTree>
    <p:extLst>
      <p:ext uri="{BB962C8B-B14F-4D97-AF65-F5344CB8AC3E}">
        <p14:creationId xmlns:p14="http://schemas.microsoft.com/office/powerpoint/2010/main" val="216244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7"/>
          <p:cNvSpPr txBox="1"/>
          <p:nvPr/>
        </p:nvSpPr>
        <p:spPr>
          <a:xfrm>
            <a:off x="323528" y="1605283"/>
            <a:ext cx="2520280" cy="1064735"/>
          </a:xfrm>
          <a:prstGeom prst="rect">
            <a:avLst/>
          </a:prstGeom>
          <a:noFill/>
          <a:ln>
            <a:noFill/>
          </a:ln>
        </p:spPr>
        <p:txBody>
          <a:bodyPr wrap="square" lIns="91425" tIns="91425" rIns="91425" bIns="91425" anchor="t" anchorCtr="0">
            <a:noAutofit/>
          </a:bodyPr>
          <a:lstStyle/>
          <a:p>
            <a:pPr>
              <a:lnSpc>
                <a:spcPct val="150000"/>
              </a:lnSpc>
              <a:spcBef>
                <a:spcPts val="0"/>
              </a:spcBef>
            </a:pP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el conjunto de individuos, eventos u objetos que poseen determinadas características, las cuales se desean estudiar.</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6" name="Shape 69"/>
          <p:cNvSpPr/>
          <p:nvPr/>
        </p:nvSpPr>
        <p:spPr>
          <a:xfrm>
            <a:off x="35496" y="1340768"/>
            <a:ext cx="1809260" cy="256383"/>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s" b="1" dirty="0" smtClean="0">
                <a:latin typeface="Arial" panose="020B0604020202020204" pitchFamily="34" charset="0"/>
                <a:ea typeface="Raleway"/>
                <a:cs typeface="Arial" panose="020B0604020202020204" pitchFamily="34" charset="0"/>
                <a:sym typeface="Raleway"/>
              </a:rPr>
              <a:t>Población</a:t>
            </a:r>
            <a:endParaRPr lang="es" b="1" dirty="0">
              <a:latin typeface="Arial" panose="020B0604020202020204" pitchFamily="34" charset="0"/>
              <a:ea typeface="Raleway"/>
              <a:cs typeface="Arial" panose="020B0604020202020204" pitchFamily="34" charset="0"/>
              <a:sym typeface="Raleway"/>
            </a:endParaRPr>
          </a:p>
        </p:txBody>
      </p:sp>
      <p:sp>
        <p:nvSpPr>
          <p:cNvPr id="7" name="Shape 67"/>
          <p:cNvSpPr txBox="1"/>
          <p:nvPr/>
        </p:nvSpPr>
        <p:spPr>
          <a:xfrm>
            <a:off x="323529" y="3372377"/>
            <a:ext cx="2736304" cy="1064735"/>
          </a:xfrm>
          <a:prstGeom prst="rect">
            <a:avLst/>
          </a:prstGeom>
          <a:noFill/>
          <a:ln>
            <a:noFill/>
          </a:ln>
        </p:spPr>
        <p:txBody>
          <a:bodyPr wrap="square" lIns="91425" tIns="91425" rIns="91425" bIns="91425" anchor="t" anchorCtr="0">
            <a:noAutofit/>
          </a:bodyPr>
          <a:lstStyle/>
          <a:p>
            <a:pPr>
              <a:lnSpc>
                <a:spcPct val="150000"/>
              </a:lnSpc>
              <a:spcBef>
                <a:spcPts val="0"/>
              </a:spcBef>
            </a:pP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un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conjunto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individuos, eventos u objetos de una población. Es una abstracción de la realidad.</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8" name="Shape 69"/>
          <p:cNvSpPr/>
          <p:nvPr/>
        </p:nvSpPr>
        <p:spPr>
          <a:xfrm>
            <a:off x="179512" y="2992938"/>
            <a:ext cx="1368152" cy="288032"/>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s" b="1" dirty="0" smtClean="0">
                <a:latin typeface="Arial" panose="020B0604020202020204" pitchFamily="34" charset="0"/>
                <a:ea typeface="Raleway"/>
                <a:cs typeface="Arial" panose="020B0604020202020204" pitchFamily="34" charset="0"/>
                <a:sym typeface="Raleway"/>
              </a:rPr>
              <a:t>Muestra</a:t>
            </a:r>
            <a:endParaRPr lang="es" b="1" dirty="0">
              <a:latin typeface="Arial" panose="020B0604020202020204" pitchFamily="34" charset="0"/>
              <a:ea typeface="Raleway"/>
              <a:cs typeface="Arial" panose="020B0604020202020204" pitchFamily="34" charset="0"/>
              <a:sym typeface="Raleway"/>
            </a:endParaRPr>
          </a:p>
        </p:txBody>
      </p:sp>
      <p:sp>
        <p:nvSpPr>
          <p:cNvPr id="9" name="Shape 67"/>
          <p:cNvSpPr txBox="1"/>
          <p:nvPr/>
        </p:nvSpPr>
        <p:spPr>
          <a:xfrm>
            <a:off x="326749" y="4884545"/>
            <a:ext cx="2517059" cy="1064735"/>
          </a:xfrm>
          <a:prstGeom prst="rect">
            <a:avLst/>
          </a:prstGeom>
          <a:noFill/>
          <a:ln>
            <a:noFill/>
          </a:ln>
        </p:spPr>
        <p:txBody>
          <a:bodyPr wrap="square" lIns="91425" tIns="91425" rIns="91425" bIns="91425" anchor="t" anchorCtr="0">
            <a:noAutofit/>
          </a:bodyPr>
          <a:lstStyle/>
          <a:p>
            <a:pPr>
              <a:lnSpc>
                <a:spcPct val="150000"/>
              </a:lnSpc>
              <a:spcBef>
                <a:spcPts val="0"/>
              </a:spcBef>
            </a:pP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Unidad del total de elementos, cosas, objetos o individuos que componen la población</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10" name="Shape 69"/>
          <p:cNvSpPr/>
          <p:nvPr/>
        </p:nvSpPr>
        <p:spPr>
          <a:xfrm>
            <a:off x="208825" y="4509120"/>
            <a:ext cx="1368152" cy="288032"/>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s" b="1" dirty="0" smtClean="0">
                <a:latin typeface="Arial" panose="020B0604020202020204" pitchFamily="34" charset="0"/>
                <a:ea typeface="Raleway"/>
                <a:cs typeface="Arial" panose="020B0604020202020204" pitchFamily="34" charset="0"/>
                <a:sym typeface="Raleway"/>
              </a:rPr>
              <a:t>Individuo</a:t>
            </a:r>
            <a:endParaRPr lang="es" b="1" dirty="0">
              <a:latin typeface="Arial" panose="020B0604020202020204" pitchFamily="34" charset="0"/>
              <a:ea typeface="Raleway"/>
              <a:cs typeface="Arial" panose="020B0604020202020204" pitchFamily="34" charset="0"/>
              <a:sym typeface="Raleway"/>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3" y="1533111"/>
            <a:ext cx="999555" cy="1071563"/>
          </a:xfrm>
          <a:prstGeom prst="rect">
            <a:avLst/>
          </a:prstGeom>
        </p:spPr>
      </p:pic>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0456" y="3279267"/>
            <a:ext cx="1649288" cy="1250953"/>
          </a:xfrm>
          <a:prstGeom prst="rect">
            <a:avLst/>
          </a:prstGeom>
        </p:spPr>
      </p:pic>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3848" y="4909728"/>
            <a:ext cx="1152128" cy="1152128"/>
          </a:xfrm>
          <a:prstGeom prst="rect">
            <a:avLst/>
          </a:prstGeom>
        </p:spPr>
      </p:pic>
      <p:sp>
        <p:nvSpPr>
          <p:cNvPr id="13" name="Shape 67"/>
          <p:cNvSpPr txBox="1"/>
          <p:nvPr/>
        </p:nvSpPr>
        <p:spPr>
          <a:xfrm>
            <a:off x="4739744" y="1597151"/>
            <a:ext cx="2568560" cy="1064735"/>
          </a:xfrm>
          <a:prstGeom prst="rect">
            <a:avLst/>
          </a:prstGeom>
          <a:noFill/>
          <a:ln>
            <a:noFill/>
          </a:ln>
        </p:spPr>
        <p:txBody>
          <a:bodyPr wrap="square" lIns="91425" tIns="91425" rIns="91425" bIns="91425" anchor="t" anchorCtr="0">
            <a:noAutofit/>
          </a:bodyPr>
          <a:lstStyle/>
          <a:p>
            <a:pPr>
              <a:lnSpc>
                <a:spcPct val="150000"/>
              </a:lnSpc>
              <a:spcBef>
                <a:spcPts val="0"/>
              </a:spcBef>
            </a:pP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Cada uno de los valores obtenidos de los objetos, individuos o eventos de una población. Un dato puede ser un número, una letra o un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símbolo.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una “respuesta” a una pregunta.</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14" name="Shape 69"/>
          <p:cNvSpPr/>
          <p:nvPr/>
        </p:nvSpPr>
        <p:spPr>
          <a:xfrm>
            <a:off x="4282067" y="1358500"/>
            <a:ext cx="1585489" cy="264516"/>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s" b="1" dirty="0" smtClean="0">
                <a:latin typeface="Arial" panose="020B0604020202020204" pitchFamily="34" charset="0"/>
                <a:ea typeface="Raleway"/>
                <a:cs typeface="Arial" panose="020B0604020202020204" pitchFamily="34" charset="0"/>
                <a:sym typeface="Raleway"/>
              </a:rPr>
              <a:t>Dato</a:t>
            </a:r>
            <a:endParaRPr lang="es" b="1" dirty="0">
              <a:latin typeface="Arial" panose="020B0604020202020204" pitchFamily="34" charset="0"/>
              <a:ea typeface="Raleway"/>
              <a:cs typeface="Arial" panose="020B0604020202020204" pitchFamily="34" charset="0"/>
              <a:sym typeface="Raleway"/>
            </a:endParaRPr>
          </a:p>
        </p:txBody>
      </p:sp>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2583" y="1468960"/>
            <a:ext cx="1557890" cy="1557890"/>
          </a:xfrm>
          <a:prstGeom prst="rect">
            <a:avLst/>
          </a:prstGeom>
        </p:spPr>
      </p:pic>
      <p:sp>
        <p:nvSpPr>
          <p:cNvPr id="16" name="Shape 69"/>
          <p:cNvSpPr/>
          <p:nvPr/>
        </p:nvSpPr>
        <p:spPr>
          <a:xfrm>
            <a:off x="4693667" y="3799766"/>
            <a:ext cx="1809260" cy="256383"/>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s" b="1" dirty="0" smtClean="0">
                <a:latin typeface="Arial" panose="020B0604020202020204" pitchFamily="34" charset="0"/>
                <a:ea typeface="Raleway"/>
                <a:cs typeface="Arial" panose="020B0604020202020204" pitchFamily="34" charset="0"/>
                <a:sym typeface="Raleway"/>
              </a:rPr>
              <a:t>Variable</a:t>
            </a:r>
            <a:endParaRPr lang="es" b="1" dirty="0">
              <a:latin typeface="Arial" panose="020B0604020202020204" pitchFamily="34" charset="0"/>
              <a:ea typeface="Raleway"/>
              <a:cs typeface="Arial" panose="020B0604020202020204" pitchFamily="34" charset="0"/>
              <a:sym typeface="Raleway"/>
            </a:endParaRPr>
          </a:p>
        </p:txBody>
      </p:sp>
      <p:sp>
        <p:nvSpPr>
          <p:cNvPr id="17" name="Shape 67"/>
          <p:cNvSpPr txBox="1"/>
          <p:nvPr/>
        </p:nvSpPr>
        <p:spPr>
          <a:xfrm>
            <a:off x="4968943" y="4200805"/>
            <a:ext cx="2568560" cy="2108515"/>
          </a:xfrm>
          <a:prstGeom prst="rect">
            <a:avLst/>
          </a:prstGeom>
          <a:noFill/>
          <a:ln>
            <a:noFill/>
          </a:ln>
        </p:spPr>
        <p:txBody>
          <a:bodyPr wrap="square" lIns="91425" tIns="91425" rIns="91425" bIns="91425" anchor="t" anchorCtr="0">
            <a:noAutofit/>
          </a:bodyPr>
          <a:lstStyle/>
          <a:p>
            <a:pPr>
              <a:lnSpc>
                <a:spcPct val="150000"/>
              </a:lnSpc>
              <a:spcBef>
                <a:spcPts val="0"/>
              </a:spcBef>
            </a:pP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Hace referencia a lo cambiante, a lo que puede adoptar diferentes valores dependiendo del objeto, evento o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individuo de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la población. Lo podemos definir como la “pregunta”, son las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características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una población.</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18" name="Imagen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86057" y="4633327"/>
            <a:ext cx="1134416" cy="1134416"/>
          </a:xfrm>
          <a:prstGeom prst="rect">
            <a:avLst/>
          </a:prstGeom>
        </p:spPr>
      </p:pic>
    </p:spTree>
    <p:extLst>
      <p:ext uri="{BB962C8B-B14F-4D97-AF65-F5344CB8AC3E}">
        <p14:creationId xmlns:p14="http://schemas.microsoft.com/office/powerpoint/2010/main" val="121757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7504" y="1412776"/>
            <a:ext cx="4176464" cy="615553"/>
          </a:xfrm>
          <a:prstGeom prst="rect">
            <a:avLst/>
          </a:prstGeom>
        </p:spPr>
        <p:txBody>
          <a:bodyPr wrap="square">
            <a:spAutoFit/>
          </a:bodyPr>
          <a:lstStyle/>
          <a:p>
            <a:r>
              <a:rPr lang="es" sz="3400" b="1" dirty="0" smtClean="0">
                <a:latin typeface="Raleway"/>
                <a:sym typeface="Raleway"/>
              </a:rPr>
              <a:t>Tipos de variables</a:t>
            </a:r>
            <a:endParaRPr lang="es-CO" sz="3400" b="1"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204864"/>
            <a:ext cx="1992961" cy="1640582"/>
          </a:xfrm>
          <a:prstGeom prst="rect">
            <a:avLst/>
          </a:prstGeom>
        </p:spPr>
      </p:pic>
      <p:sp>
        <p:nvSpPr>
          <p:cNvPr id="9" name="Shape 67"/>
          <p:cNvSpPr txBox="1"/>
          <p:nvPr/>
        </p:nvSpPr>
        <p:spPr>
          <a:xfrm>
            <a:off x="251520" y="4021981"/>
            <a:ext cx="3096344" cy="2143323"/>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Variables Cualitativas</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hace referencia a una cualidad, son las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características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los individuos, objetos o eventos de una población. Es el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conjunto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datos no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numéricos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toda la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población</a:t>
            </a:r>
            <a:r>
              <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8651" y="2032645"/>
            <a:ext cx="2253669" cy="2044427"/>
          </a:xfrm>
          <a:prstGeom prst="rect">
            <a:avLst/>
          </a:prstGeom>
        </p:spPr>
      </p:pic>
      <p:sp>
        <p:nvSpPr>
          <p:cNvPr id="11" name="Shape 67"/>
          <p:cNvSpPr txBox="1"/>
          <p:nvPr/>
        </p:nvSpPr>
        <p:spPr>
          <a:xfrm>
            <a:off x="5004048" y="4057427"/>
            <a:ext cx="3456384" cy="1064735"/>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Variables Cuantitativas</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hace referencia a todas las variables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estadísticas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que miden de manera numérica el conjunto de “respuestas” o datos de los individuos, objetos o eventos de una población o muestra.</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Tree>
    <p:extLst>
      <p:ext uri="{BB962C8B-B14F-4D97-AF65-F5344CB8AC3E}">
        <p14:creationId xmlns:p14="http://schemas.microsoft.com/office/powerpoint/2010/main" val="163861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7503" y="1412776"/>
            <a:ext cx="5091147" cy="615553"/>
          </a:xfrm>
          <a:prstGeom prst="rect">
            <a:avLst/>
          </a:prstGeom>
        </p:spPr>
        <p:txBody>
          <a:bodyPr wrap="square">
            <a:spAutoFit/>
          </a:bodyPr>
          <a:lstStyle/>
          <a:p>
            <a:r>
              <a:rPr lang="es" sz="3400" b="1" dirty="0" smtClean="0">
                <a:latin typeface="Raleway"/>
                <a:sym typeface="Raleway"/>
              </a:rPr>
              <a:t>Variables Cualitativas</a:t>
            </a:r>
            <a:endParaRPr lang="es-CO" sz="3400" b="1" dirty="0"/>
          </a:p>
        </p:txBody>
      </p:sp>
      <p:sp>
        <p:nvSpPr>
          <p:cNvPr id="9" name="Shape 67"/>
          <p:cNvSpPr txBox="1"/>
          <p:nvPr/>
        </p:nvSpPr>
        <p:spPr>
          <a:xfrm>
            <a:off x="251520" y="4021981"/>
            <a:ext cx="3096344" cy="1064735"/>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Variables Nominales</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hace referencia a aquellas variables NO numéricas admiten un orden. Hay cualidades que no necesariamente se pueden ordenar. Ejem: género, </a:t>
            </a:r>
            <a:r>
              <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u</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bicación geográfica</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preferencias, profesión.</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11" name="Shape 67"/>
          <p:cNvSpPr txBox="1"/>
          <p:nvPr/>
        </p:nvSpPr>
        <p:spPr>
          <a:xfrm>
            <a:off x="4139952" y="4057427"/>
            <a:ext cx="4320480" cy="1064735"/>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Variables Ordinales</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hace referencia a todas las variables NO numéricas que si se pueden ordenar, son cualidades que si tienen un orden y se pueden clasificar una encima de otra.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Son las respuestas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categoricas de los individuos, eventos u objetos de una población. Ejem: notas examen (bueno</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insuficiente</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nivel de formación o grado de aceptación.</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276932"/>
            <a:ext cx="1594610" cy="159461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2162523"/>
            <a:ext cx="1760711" cy="1760711"/>
          </a:xfrm>
          <a:prstGeom prst="rect">
            <a:avLst/>
          </a:prstGeom>
        </p:spPr>
      </p:pic>
    </p:spTree>
    <p:extLst>
      <p:ext uri="{BB962C8B-B14F-4D97-AF65-F5344CB8AC3E}">
        <p14:creationId xmlns:p14="http://schemas.microsoft.com/office/powerpoint/2010/main" val="296814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7503" y="1412776"/>
            <a:ext cx="5091147" cy="615553"/>
          </a:xfrm>
          <a:prstGeom prst="rect">
            <a:avLst/>
          </a:prstGeom>
        </p:spPr>
        <p:txBody>
          <a:bodyPr wrap="square">
            <a:spAutoFit/>
          </a:bodyPr>
          <a:lstStyle/>
          <a:p>
            <a:r>
              <a:rPr lang="es" sz="3400" b="1" dirty="0" smtClean="0">
                <a:latin typeface="Raleway"/>
                <a:sym typeface="Raleway"/>
              </a:rPr>
              <a:t>Variables Cuantitativas</a:t>
            </a:r>
            <a:endParaRPr lang="es-CO" sz="3400" b="1" dirty="0"/>
          </a:p>
        </p:txBody>
      </p:sp>
      <p:sp>
        <p:nvSpPr>
          <p:cNvPr id="9" name="Shape 67"/>
          <p:cNvSpPr txBox="1"/>
          <p:nvPr/>
        </p:nvSpPr>
        <p:spPr>
          <a:xfrm>
            <a:off x="323528" y="3789040"/>
            <a:ext cx="4032448" cy="2376264"/>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Variables Discretas</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hace referencia al conjunto de respuestas numéricas de los individuos, objetos o eventos de una población que poseen un limite de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respuestas,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 decir, que la respuesta no es divisible (normalmente son números enteros), estas variables se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encargan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contar.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Ejem: número de hermanos, edad, # personas de un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salón</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 de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títulos </a:t>
            </a:r>
            <a:r>
              <a:rPr lang="es" sz="1200"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de una persona, etc.</a:t>
            </a:r>
            <a:endParaRPr lang="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
        <p:nvSpPr>
          <p:cNvPr id="11" name="Shape 67"/>
          <p:cNvSpPr txBox="1"/>
          <p:nvPr/>
        </p:nvSpPr>
        <p:spPr>
          <a:xfrm>
            <a:off x="4860032" y="3789040"/>
            <a:ext cx="3888432" cy="1728192"/>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ES" b="1"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Variables Continuas: </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hace referencia al conjunto de respuestas numéricas de envidos, objetos o eventos de una población que no posen un limite, es decir, estas variables se encargan de medir la información requerida, normalmente ente son números enteros y decimales (es divisible). </a:t>
            </a:r>
            <a:r>
              <a:rPr lang="es-ES" sz="1200" dirty="0" err="1">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Ejem</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unidades de valor, peso, medida, </a:t>
            </a:r>
            <a:r>
              <a:rPr lang="es-ES" sz="1200" dirty="0" err="1">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coef</a:t>
            </a:r>
            <a:r>
              <a:rPr lang="es-ES" sz="12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intelectual, presión cardiaca. </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952" y="2111788"/>
            <a:ext cx="2133600" cy="1651000"/>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44" y="2111788"/>
            <a:ext cx="1575619" cy="1575619"/>
          </a:xfrm>
          <a:prstGeom prst="rect">
            <a:avLst/>
          </a:prstGeom>
        </p:spPr>
      </p:pic>
    </p:spTree>
    <p:extLst>
      <p:ext uri="{BB962C8B-B14F-4D97-AF65-F5344CB8AC3E}">
        <p14:creationId xmlns:p14="http://schemas.microsoft.com/office/powerpoint/2010/main" val="164160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7503" y="1412776"/>
            <a:ext cx="9217025" cy="1138773"/>
          </a:xfrm>
          <a:prstGeom prst="rect">
            <a:avLst/>
          </a:prstGeom>
        </p:spPr>
        <p:txBody>
          <a:bodyPr wrap="square">
            <a:spAutoFit/>
          </a:bodyPr>
          <a:lstStyle/>
          <a:p>
            <a:r>
              <a:rPr lang="es" sz="3400" b="1" dirty="0" smtClean="0">
                <a:latin typeface="Raleway"/>
                <a:sym typeface="Raleway"/>
              </a:rPr>
              <a:t>¿Es posible convertir una variable cualitativa en un cuantitativa ?</a:t>
            </a:r>
            <a:endParaRPr lang="es-CO" sz="3400" b="1" dirty="0"/>
          </a:p>
        </p:txBody>
      </p:sp>
      <p:sp>
        <p:nvSpPr>
          <p:cNvPr id="9" name="Shape 67"/>
          <p:cNvSpPr txBox="1"/>
          <p:nvPr/>
        </p:nvSpPr>
        <p:spPr>
          <a:xfrm>
            <a:off x="5508104" y="2653149"/>
            <a:ext cx="2304256" cy="576064"/>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sz="3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t>
            </a:r>
            <a:r>
              <a:rPr lang="en-US" sz="3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ó</a:t>
            </a:r>
            <a:r>
              <a:rPr lang="es" sz="3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mo?</a:t>
            </a:r>
            <a:endParaRPr lang="es" sz="34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0165" y="2649986"/>
            <a:ext cx="1008113" cy="1008113"/>
          </a:xfrm>
          <a:prstGeom prst="rect">
            <a:avLst/>
          </a:prstGeom>
        </p:spPr>
      </p:pic>
      <p:pic>
        <p:nvPicPr>
          <p:cNvPr id="7" name="Imagen 6"/>
          <p:cNvPicPr>
            <a:picLocks noChangeAspect="1"/>
          </p:cNvPicPr>
          <p:nvPr/>
        </p:nvPicPr>
        <p:blipFill>
          <a:blip r:embed="rId4"/>
          <a:stretch>
            <a:fillRect/>
          </a:stretch>
        </p:blipFill>
        <p:spPr>
          <a:xfrm>
            <a:off x="166234" y="3897052"/>
            <a:ext cx="3058546" cy="1800200"/>
          </a:xfrm>
          <a:prstGeom prst="rect">
            <a:avLst/>
          </a:prstGeom>
        </p:spPr>
      </p:pic>
      <p:pic>
        <p:nvPicPr>
          <p:cNvPr id="10" name="Imagen 9"/>
          <p:cNvPicPr>
            <a:picLocks noChangeAspect="1"/>
          </p:cNvPicPr>
          <p:nvPr/>
        </p:nvPicPr>
        <p:blipFill>
          <a:blip r:embed="rId5"/>
          <a:stretch>
            <a:fillRect/>
          </a:stretch>
        </p:blipFill>
        <p:spPr>
          <a:xfrm>
            <a:off x="3440165" y="3911251"/>
            <a:ext cx="1938257" cy="504056"/>
          </a:xfrm>
          <a:prstGeom prst="rect">
            <a:avLst/>
          </a:prstGeom>
        </p:spPr>
      </p:pic>
      <p:pic>
        <p:nvPicPr>
          <p:cNvPr id="13" name="Imagen 12"/>
          <p:cNvPicPr>
            <a:picLocks noChangeAspect="1"/>
          </p:cNvPicPr>
          <p:nvPr/>
        </p:nvPicPr>
        <p:blipFill>
          <a:blip r:embed="rId6"/>
          <a:stretch>
            <a:fillRect/>
          </a:stretch>
        </p:blipFill>
        <p:spPr>
          <a:xfrm>
            <a:off x="3480174" y="4713010"/>
            <a:ext cx="1936208" cy="743296"/>
          </a:xfrm>
          <a:prstGeom prst="rect">
            <a:avLst/>
          </a:prstGeom>
        </p:spPr>
      </p:pic>
      <p:pic>
        <p:nvPicPr>
          <p:cNvPr id="14" name="Imagen 13"/>
          <p:cNvPicPr>
            <a:picLocks noChangeAspect="1"/>
          </p:cNvPicPr>
          <p:nvPr/>
        </p:nvPicPr>
        <p:blipFill>
          <a:blip r:embed="rId7"/>
          <a:stretch>
            <a:fillRect/>
          </a:stretch>
        </p:blipFill>
        <p:spPr>
          <a:xfrm>
            <a:off x="5706444" y="3892147"/>
            <a:ext cx="3066879" cy="1805105"/>
          </a:xfrm>
          <a:prstGeom prst="rect">
            <a:avLst/>
          </a:prstGeom>
        </p:spPr>
      </p:pic>
    </p:spTree>
    <p:extLst>
      <p:ext uri="{BB962C8B-B14F-4D97-AF65-F5344CB8AC3E}">
        <p14:creationId xmlns:p14="http://schemas.microsoft.com/office/powerpoint/2010/main" val="2975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7503" y="1412776"/>
            <a:ext cx="8640961" cy="1138773"/>
          </a:xfrm>
          <a:prstGeom prst="rect">
            <a:avLst/>
          </a:prstGeom>
        </p:spPr>
        <p:txBody>
          <a:bodyPr wrap="square">
            <a:spAutoFit/>
          </a:bodyPr>
          <a:lstStyle/>
          <a:p>
            <a:pPr>
              <a:spcBef>
                <a:spcPts val="0"/>
              </a:spcBef>
            </a:pPr>
            <a:r>
              <a:rPr lang="es" sz="3400" b="1" dirty="0" smtClean="0">
                <a:latin typeface="Raleway"/>
                <a:sym typeface="Raleway"/>
              </a:rPr>
              <a:t>¿Es posible </a:t>
            </a:r>
            <a:r>
              <a:rPr lang="es" sz="3400" b="1" dirty="0">
                <a:latin typeface="Raleway"/>
                <a:sym typeface="Raleway"/>
              </a:rPr>
              <a:t>categorizar una variable continua ?</a:t>
            </a:r>
          </a:p>
        </p:txBody>
      </p:sp>
      <p:sp>
        <p:nvSpPr>
          <p:cNvPr id="5" name="Shape 67"/>
          <p:cNvSpPr txBox="1"/>
          <p:nvPr/>
        </p:nvSpPr>
        <p:spPr>
          <a:xfrm>
            <a:off x="5148064" y="2420888"/>
            <a:ext cx="2304256" cy="576064"/>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 sz="3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t>
            </a:r>
            <a:r>
              <a:rPr lang="en-US" sz="3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ó</a:t>
            </a:r>
            <a:r>
              <a:rPr lang="es" sz="3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mo?</a:t>
            </a:r>
            <a:endParaRPr lang="es" sz="34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0165" y="2492896"/>
            <a:ext cx="1008113" cy="1008113"/>
          </a:xfrm>
          <a:prstGeom prst="rect">
            <a:avLst/>
          </a:prstGeom>
        </p:spPr>
      </p:pic>
      <p:pic>
        <p:nvPicPr>
          <p:cNvPr id="2" name="Imagen 1"/>
          <p:cNvPicPr>
            <a:picLocks noChangeAspect="1"/>
          </p:cNvPicPr>
          <p:nvPr/>
        </p:nvPicPr>
        <p:blipFill>
          <a:blip r:embed="rId4"/>
          <a:stretch>
            <a:fillRect/>
          </a:stretch>
        </p:blipFill>
        <p:spPr>
          <a:xfrm>
            <a:off x="107503" y="3648681"/>
            <a:ext cx="2828605" cy="2602811"/>
          </a:xfrm>
          <a:prstGeom prst="rect">
            <a:avLst/>
          </a:prstGeom>
        </p:spPr>
      </p:pic>
      <p:pic>
        <p:nvPicPr>
          <p:cNvPr id="3" name="Imagen 2"/>
          <p:cNvPicPr>
            <a:picLocks noChangeAspect="1"/>
          </p:cNvPicPr>
          <p:nvPr/>
        </p:nvPicPr>
        <p:blipFill>
          <a:blip r:embed="rId5"/>
          <a:stretch>
            <a:fillRect/>
          </a:stretch>
        </p:blipFill>
        <p:spPr>
          <a:xfrm>
            <a:off x="3234812" y="3959203"/>
            <a:ext cx="2426931" cy="1981766"/>
          </a:xfrm>
          <a:prstGeom prst="rect">
            <a:avLst/>
          </a:prstGeom>
        </p:spPr>
      </p:pic>
      <p:pic>
        <p:nvPicPr>
          <p:cNvPr id="4" name="Imagen 3"/>
          <p:cNvPicPr>
            <a:picLocks noChangeAspect="1"/>
          </p:cNvPicPr>
          <p:nvPr/>
        </p:nvPicPr>
        <p:blipFill>
          <a:blip r:embed="rId6"/>
          <a:stretch>
            <a:fillRect/>
          </a:stretch>
        </p:blipFill>
        <p:spPr>
          <a:xfrm>
            <a:off x="5949975" y="3654717"/>
            <a:ext cx="2798489" cy="2602811"/>
          </a:xfrm>
          <a:prstGeom prst="rect">
            <a:avLst/>
          </a:prstGeom>
        </p:spPr>
      </p:pic>
    </p:spTree>
    <p:extLst>
      <p:ext uri="{BB962C8B-B14F-4D97-AF65-F5344CB8AC3E}">
        <p14:creationId xmlns:p14="http://schemas.microsoft.com/office/powerpoint/2010/main" val="427809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7503" y="1412776"/>
            <a:ext cx="8640961" cy="615553"/>
          </a:xfrm>
          <a:prstGeom prst="rect">
            <a:avLst/>
          </a:prstGeom>
        </p:spPr>
        <p:txBody>
          <a:bodyPr wrap="square">
            <a:spAutoFit/>
          </a:bodyPr>
          <a:lstStyle/>
          <a:p>
            <a:pPr>
              <a:spcBef>
                <a:spcPts val="0"/>
              </a:spcBef>
            </a:pPr>
            <a:r>
              <a:rPr lang="es" sz="3400" b="1" dirty="0" smtClean="0">
                <a:latin typeface="Raleway"/>
                <a:sym typeface="Raleway"/>
              </a:rPr>
              <a:t>Intervalos</a:t>
            </a:r>
            <a:endParaRPr lang="es" sz="3400" b="1" dirty="0">
              <a:latin typeface="Raleway"/>
              <a:sym typeface="Raleway"/>
            </a:endParaRPr>
          </a:p>
        </p:txBody>
      </p:sp>
      <p:sp>
        <p:nvSpPr>
          <p:cNvPr id="5" name="Shape 67"/>
          <p:cNvSpPr txBox="1"/>
          <p:nvPr/>
        </p:nvSpPr>
        <p:spPr>
          <a:xfrm>
            <a:off x="1858769" y="2268844"/>
            <a:ext cx="5138427" cy="695368"/>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CO" sz="2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Rango = Valor </a:t>
            </a:r>
            <a:r>
              <a:rPr lang="es-CO" sz="2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Máx. </a:t>
            </a:r>
            <a:r>
              <a:rPr lang="es-CO" sz="2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 Valor </a:t>
            </a:r>
            <a:r>
              <a:rPr lang="es-CO" sz="2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Mín. </a:t>
            </a:r>
            <a:endParaRPr lang="es" sz="24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2236765"/>
            <a:ext cx="1080120" cy="1080120"/>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7624" y="3557400"/>
            <a:ext cx="1095736" cy="1095736"/>
          </a:xfrm>
          <a:prstGeom prst="rect">
            <a:avLst/>
          </a:prstGeom>
        </p:spPr>
      </p:pic>
      <p:sp>
        <p:nvSpPr>
          <p:cNvPr id="12" name="Shape 67"/>
          <p:cNvSpPr txBox="1"/>
          <p:nvPr/>
        </p:nvSpPr>
        <p:spPr>
          <a:xfrm>
            <a:off x="2267744" y="3669736"/>
            <a:ext cx="6737363" cy="695368"/>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CO" sz="2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Escoger el número de intervalos de clase (K)</a:t>
            </a:r>
            <a:endParaRPr lang="es" sz="24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3728" y="4925552"/>
            <a:ext cx="1095736" cy="1095736"/>
          </a:xfrm>
          <a:prstGeom prst="rect">
            <a:avLst/>
          </a:prstGeom>
        </p:spPr>
      </p:pic>
      <p:sp>
        <p:nvSpPr>
          <p:cNvPr id="14" name="Shape 67"/>
          <p:cNvSpPr txBox="1"/>
          <p:nvPr/>
        </p:nvSpPr>
        <p:spPr>
          <a:xfrm>
            <a:off x="3219464" y="5011814"/>
            <a:ext cx="5529000" cy="923212"/>
          </a:xfrm>
          <a:prstGeom prst="rect">
            <a:avLst/>
          </a:prstGeom>
          <a:noFill/>
          <a:ln>
            <a:noFill/>
          </a:ln>
        </p:spPr>
        <p:txBody>
          <a:bodyPr wrap="square" lIns="91425" tIns="91425" rIns="91425" bIns="91425" anchor="t" anchorCtr="0">
            <a:noAutofit/>
          </a:bodyPr>
          <a:lstStyle/>
          <a:p>
            <a:pPr algn="just">
              <a:lnSpc>
                <a:spcPct val="150000"/>
              </a:lnSpc>
              <a:spcBef>
                <a:spcPts val="0"/>
              </a:spcBef>
            </a:pPr>
            <a:r>
              <a:rPr lang="es-CO" sz="2400" b="1" dirty="0" smtClean="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rPr>
              <a:t>Calculamos la amplitud = Rango / K </a:t>
            </a:r>
            <a:endParaRPr lang="es" sz="2400" dirty="0">
              <a:solidFill>
                <a:schemeClr val="tx1">
                  <a:lumMod val="65000"/>
                  <a:lumOff val="35000"/>
                </a:schemeClr>
              </a:solidFill>
              <a:highlight>
                <a:srgbClr val="FFFFFF"/>
              </a:highlight>
              <a:latin typeface="Arial" panose="020B0604020202020204" pitchFamily="34" charset="0"/>
              <a:ea typeface="Raleway"/>
              <a:cs typeface="Arial" panose="020B0604020202020204" pitchFamily="34" charset="0"/>
              <a:sym typeface="Raleway"/>
            </a:endParaRPr>
          </a:p>
        </p:txBody>
      </p:sp>
    </p:spTree>
    <p:extLst>
      <p:ext uri="{BB962C8B-B14F-4D97-AF65-F5344CB8AC3E}">
        <p14:creationId xmlns:p14="http://schemas.microsoft.com/office/powerpoint/2010/main" val="14034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lantilla_presentaciones_facilitadores_v1_2013" id="{C4BB46EA-27F2-40A6-B67D-669DAA877FC8}" vid="{890771DD-E35B-4A2D-9078-8DFA0863A19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2851</TotalTime>
  <Words>1273</Words>
  <Application>Microsoft Office PowerPoint</Application>
  <PresentationFormat>Presentación en pantalla (4:3)</PresentationFormat>
  <Paragraphs>117</Paragraphs>
  <Slides>21</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Raleway</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 LV</dc:creator>
  <cp:lastModifiedBy>USUARIO</cp:lastModifiedBy>
  <cp:revision>125</cp:revision>
  <dcterms:created xsi:type="dcterms:W3CDTF">2017-05-24T00:03:54Z</dcterms:created>
  <dcterms:modified xsi:type="dcterms:W3CDTF">2019-02-18T03:35:56Z</dcterms:modified>
</cp:coreProperties>
</file>