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Light"/>
      <p:regular r:id="rId19"/>
      <p:bold r:id="rId20"/>
    </p:embeddedFont>
    <p:embeddedFont>
      <p:font typeface="Amatic SC"/>
      <p:regular r:id="rId21"/>
      <p:bold r:id="rId22"/>
    </p:embeddedFont>
    <p:embeddedFont>
      <p:font typeface="Source Code Pro"/>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Light-bold.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mfortaa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01fdedaf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01fdedaf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01fdedaf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01fdedaf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01fdedaf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01fdedaf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01fdedaf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01fdedaf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01fdedaf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01fdedaf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01fdedaf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01fdeda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01fdeda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01fdeda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01fdeda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01fdeda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01fdedaf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01fdedaf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01fdedaf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01fdedaf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01fdedaf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01fdedaf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01fdedaf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01fdedaf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 la demanda de aplicaciones móviles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Claudia Botteon y Julieta Trapé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1277775" y="1343775"/>
            <a:ext cx="6808876" cy="3094100"/>
          </a:xfrm>
          <a:prstGeom prst="rect">
            <a:avLst/>
          </a:prstGeom>
          <a:noFill/>
          <a:ln>
            <a:noFill/>
          </a:ln>
        </p:spPr>
      </p:pic>
      <p:sp>
        <p:nvSpPr>
          <p:cNvPr id="146" name="Google Shape;146;p22"/>
          <p:cNvSpPr txBox="1"/>
          <p:nvPr>
            <p:ph type="title"/>
          </p:nvPr>
        </p:nvSpPr>
        <p:spPr>
          <a:xfrm>
            <a:off x="436200" y="418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ANÁLISIS EXPLORATORIO</a:t>
            </a:r>
            <a:endParaRPr sz="4800">
              <a:highlight>
                <a:schemeClr val="dk1"/>
              </a:highlight>
            </a:endParaRPr>
          </a:p>
        </p:txBody>
      </p:sp>
      <p:sp>
        <p:nvSpPr>
          <p:cNvPr id="147" name="Google Shape;147;p22"/>
          <p:cNvSpPr txBox="1"/>
          <p:nvPr>
            <p:ph idx="1" type="body"/>
          </p:nvPr>
        </p:nvSpPr>
        <p:spPr>
          <a:xfrm>
            <a:off x="84075" y="842850"/>
            <a:ext cx="91440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rgbClr val="000000"/>
                </a:solidFill>
                <a:highlight>
                  <a:schemeClr val="dk1"/>
                </a:highlight>
                <a:latin typeface="Comfortaa"/>
                <a:ea typeface="Comfortaa"/>
                <a:cs typeface="Comfortaa"/>
                <a:sym typeface="Comfortaa"/>
              </a:rPr>
              <a:t>RELACIÓN PRECIO-PUNTUACIÓN</a:t>
            </a:r>
            <a:endParaRPr b="1" sz="2640">
              <a:solidFill>
                <a:srgbClr val="56C7AA"/>
              </a:solidFill>
              <a:highlight>
                <a:schemeClr val="dk1"/>
              </a:highlight>
              <a:latin typeface="Comfortaa"/>
              <a:ea typeface="Comfortaa"/>
              <a:cs typeface="Comfortaa"/>
              <a:sym typeface="Comfortaa"/>
            </a:endParaRPr>
          </a:p>
        </p:txBody>
      </p:sp>
      <p:sp>
        <p:nvSpPr>
          <p:cNvPr id="148" name="Google Shape;148;p22"/>
          <p:cNvSpPr txBox="1"/>
          <p:nvPr>
            <p:ph idx="1" type="body"/>
          </p:nvPr>
        </p:nvSpPr>
        <p:spPr>
          <a:xfrm>
            <a:off x="121350" y="4342500"/>
            <a:ext cx="8901300" cy="801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440">
                <a:solidFill>
                  <a:srgbClr val="000000"/>
                </a:solidFill>
                <a:latin typeface="Comfortaa Light"/>
                <a:ea typeface="Comfortaa Light"/>
                <a:cs typeface="Comfortaa Light"/>
                <a:sym typeface="Comfortaa Light"/>
              </a:rPr>
              <a:t>Aun cuando no existe una correlación entre ambas variables, el elevado precio de las Apps más caras puede estar relacionado a una gran inversión en el desarrollo de las mismas. Dicho nivel de inversión posiblemente garantice una buena calidad de producto.</a:t>
            </a:r>
            <a:endParaRPr sz="1440">
              <a:solidFill>
                <a:srgbClr val="000000"/>
              </a:solidFill>
              <a:latin typeface="Comfortaa Light"/>
              <a:ea typeface="Comfortaa Light"/>
              <a:cs typeface="Comfortaa Light"/>
              <a:sym typeface="Comfortaa Light"/>
            </a:endParaRPr>
          </a:p>
          <a:p>
            <a:pPr indent="0" lvl="0" marL="0" rtl="0" algn="ctr">
              <a:lnSpc>
                <a:spcPct val="100000"/>
              </a:lnSpc>
              <a:spcBef>
                <a:spcPts val="0"/>
              </a:spcBef>
              <a:spcAft>
                <a:spcPts val="0"/>
              </a:spcAft>
              <a:buSzPts val="852"/>
              <a:buNone/>
            </a:pPr>
            <a:r>
              <a:t/>
            </a:r>
            <a:endParaRPr sz="1440">
              <a:solidFill>
                <a:srgbClr val="000000"/>
              </a:solidFill>
              <a:latin typeface="Comfortaa Light"/>
              <a:ea typeface="Comfortaa Light"/>
              <a:cs typeface="Comfortaa Light"/>
              <a:sym typeface="Comfortaa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ANÁLISIS EXPLORATORIO</a:t>
            </a:r>
            <a:endParaRPr sz="4800">
              <a:highlight>
                <a:schemeClr val="dk1"/>
              </a:highlight>
            </a:endParaRPr>
          </a:p>
        </p:txBody>
      </p:sp>
      <p:sp>
        <p:nvSpPr>
          <p:cNvPr id="154" name="Google Shape;154;p23"/>
          <p:cNvSpPr txBox="1"/>
          <p:nvPr>
            <p:ph idx="1" type="body"/>
          </p:nvPr>
        </p:nvSpPr>
        <p:spPr>
          <a:xfrm>
            <a:off x="84075" y="919050"/>
            <a:ext cx="91440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rgbClr val="000000"/>
                </a:solidFill>
                <a:highlight>
                  <a:schemeClr val="dk1"/>
                </a:highlight>
                <a:latin typeface="Comfortaa"/>
                <a:ea typeface="Comfortaa"/>
                <a:cs typeface="Comfortaa"/>
                <a:sym typeface="Comfortaa"/>
              </a:rPr>
              <a:t>PUNTUACIÓN DE APLICACIONES</a:t>
            </a:r>
            <a:endParaRPr b="1" sz="2640">
              <a:solidFill>
                <a:srgbClr val="56C7AA"/>
              </a:solidFill>
              <a:highlight>
                <a:schemeClr val="dk1"/>
              </a:highlight>
              <a:latin typeface="Comfortaa"/>
              <a:ea typeface="Comfortaa"/>
              <a:cs typeface="Comfortaa"/>
              <a:sym typeface="Comfortaa"/>
            </a:endParaRPr>
          </a:p>
        </p:txBody>
      </p:sp>
      <p:sp>
        <p:nvSpPr>
          <p:cNvPr id="155" name="Google Shape;155;p23"/>
          <p:cNvSpPr txBox="1"/>
          <p:nvPr>
            <p:ph idx="1" type="body"/>
          </p:nvPr>
        </p:nvSpPr>
        <p:spPr>
          <a:xfrm>
            <a:off x="152400" y="4265325"/>
            <a:ext cx="8901300" cy="801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440">
                <a:solidFill>
                  <a:srgbClr val="000000"/>
                </a:solidFill>
                <a:latin typeface="Comfortaa Light"/>
                <a:ea typeface="Comfortaa Light"/>
                <a:cs typeface="Comfortaa Light"/>
                <a:sym typeface="Comfortaa Light"/>
              </a:rPr>
              <a:t>Incluir publicidades dentro de la App no impacta negativamente en la puntuación asignada por los usuarios. Por otro lado, lo mismo ocurre al introducir compras dentro de la aplicación.</a:t>
            </a:r>
            <a:endParaRPr sz="1440">
              <a:solidFill>
                <a:srgbClr val="000000"/>
              </a:solidFill>
              <a:latin typeface="Comfortaa Light"/>
              <a:ea typeface="Comfortaa Light"/>
              <a:cs typeface="Comfortaa Light"/>
              <a:sym typeface="Comfortaa Light"/>
            </a:endParaRPr>
          </a:p>
          <a:p>
            <a:pPr indent="0" lvl="0" marL="0" rtl="0" algn="ctr">
              <a:lnSpc>
                <a:spcPct val="100000"/>
              </a:lnSpc>
              <a:spcBef>
                <a:spcPts val="0"/>
              </a:spcBef>
              <a:spcAft>
                <a:spcPts val="0"/>
              </a:spcAft>
              <a:buNone/>
            </a:pPr>
            <a:r>
              <a:t/>
            </a:r>
            <a:endParaRPr sz="1440">
              <a:solidFill>
                <a:srgbClr val="000000"/>
              </a:solidFill>
              <a:latin typeface="Comfortaa Light"/>
              <a:ea typeface="Comfortaa Light"/>
              <a:cs typeface="Comfortaa Light"/>
              <a:sym typeface="Comfortaa Light"/>
            </a:endParaRPr>
          </a:p>
          <a:p>
            <a:pPr indent="0" lvl="0" marL="0" rtl="0" algn="ctr">
              <a:lnSpc>
                <a:spcPct val="100000"/>
              </a:lnSpc>
              <a:spcBef>
                <a:spcPts val="0"/>
              </a:spcBef>
              <a:spcAft>
                <a:spcPts val="0"/>
              </a:spcAft>
              <a:buSzPts val="852"/>
              <a:buNone/>
            </a:pPr>
            <a:r>
              <a:t/>
            </a:r>
            <a:endParaRPr sz="1440">
              <a:solidFill>
                <a:srgbClr val="000000"/>
              </a:solidFill>
              <a:latin typeface="Comfortaa Light"/>
              <a:ea typeface="Comfortaa Light"/>
              <a:cs typeface="Comfortaa Light"/>
              <a:sym typeface="Comfortaa Light"/>
            </a:endParaRPr>
          </a:p>
        </p:txBody>
      </p:sp>
      <p:sp>
        <p:nvSpPr>
          <p:cNvPr id="156" name="Google Shape;156;p23"/>
          <p:cNvSpPr/>
          <p:nvPr/>
        </p:nvSpPr>
        <p:spPr>
          <a:xfrm>
            <a:off x="691750" y="1708900"/>
            <a:ext cx="3669900" cy="224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idx="1" type="body"/>
          </p:nvPr>
        </p:nvSpPr>
        <p:spPr>
          <a:xfrm>
            <a:off x="720250" y="3152450"/>
            <a:ext cx="1707900" cy="801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CON </a:t>
            </a:r>
            <a:r>
              <a:rPr b="1" lang="es" sz="1200">
                <a:solidFill>
                  <a:srgbClr val="000000"/>
                </a:solidFill>
                <a:latin typeface="Comfortaa"/>
                <a:ea typeface="Comfortaa"/>
                <a:cs typeface="Comfortaa"/>
                <a:sym typeface="Comfortaa"/>
              </a:rPr>
              <a:t>PUBLICIDAD</a:t>
            </a:r>
            <a:endParaRPr b="1" sz="12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4,12 / 5</a:t>
            </a:r>
            <a:r>
              <a:rPr b="1" lang="es" sz="1940">
                <a:solidFill>
                  <a:srgbClr val="56C7AA"/>
                </a:solidFill>
                <a:latin typeface="Comfortaa"/>
                <a:ea typeface="Comfortaa"/>
                <a:cs typeface="Comfortaa"/>
                <a:sym typeface="Comfortaa"/>
              </a:rPr>
              <a:t> </a:t>
            </a:r>
            <a:endParaRPr b="1" sz="1940">
              <a:solidFill>
                <a:srgbClr val="56C7AA"/>
              </a:solidFill>
              <a:latin typeface="Comfortaa"/>
              <a:ea typeface="Comfortaa"/>
              <a:cs typeface="Comfortaa"/>
              <a:sym typeface="Comfortaa"/>
            </a:endParaRPr>
          </a:p>
        </p:txBody>
      </p:sp>
      <p:sp>
        <p:nvSpPr>
          <p:cNvPr id="158" name="Google Shape;158;p23"/>
          <p:cNvSpPr txBox="1"/>
          <p:nvPr>
            <p:ph idx="1" type="body"/>
          </p:nvPr>
        </p:nvSpPr>
        <p:spPr>
          <a:xfrm>
            <a:off x="935950" y="178135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PUBLICIDAD</a:t>
            </a:r>
            <a:endParaRPr b="1" sz="2140">
              <a:solidFill>
                <a:srgbClr val="56C7AA"/>
              </a:solidFill>
              <a:highlight>
                <a:srgbClr val="C9F7ED"/>
              </a:highlight>
              <a:latin typeface="Comfortaa"/>
              <a:ea typeface="Comfortaa"/>
              <a:cs typeface="Comfortaa"/>
              <a:sym typeface="Comfortaa"/>
            </a:endParaRPr>
          </a:p>
        </p:txBody>
      </p:sp>
      <p:pic>
        <p:nvPicPr>
          <p:cNvPr id="159" name="Google Shape;159;p23"/>
          <p:cNvPicPr preferRelativeResize="0"/>
          <p:nvPr/>
        </p:nvPicPr>
        <p:blipFill>
          <a:blip r:embed="rId3">
            <a:alphaModFix/>
          </a:blip>
          <a:stretch>
            <a:fillRect/>
          </a:stretch>
        </p:blipFill>
        <p:spPr>
          <a:xfrm>
            <a:off x="2126200" y="2217700"/>
            <a:ext cx="801000" cy="801000"/>
          </a:xfrm>
          <a:prstGeom prst="rect">
            <a:avLst/>
          </a:prstGeom>
          <a:noFill/>
          <a:ln>
            <a:noFill/>
          </a:ln>
        </p:spPr>
      </p:pic>
      <p:sp>
        <p:nvSpPr>
          <p:cNvPr id="160" name="Google Shape;160;p23"/>
          <p:cNvSpPr txBox="1"/>
          <p:nvPr>
            <p:ph idx="1" type="body"/>
          </p:nvPr>
        </p:nvSpPr>
        <p:spPr>
          <a:xfrm>
            <a:off x="2625250" y="3152450"/>
            <a:ext cx="1707900" cy="801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SI</a:t>
            </a:r>
            <a:r>
              <a:rPr b="1" lang="es" sz="1400">
                <a:solidFill>
                  <a:srgbClr val="000000"/>
                </a:solidFill>
                <a:latin typeface="Comfortaa"/>
                <a:ea typeface="Comfortaa"/>
                <a:cs typeface="Comfortaa"/>
                <a:sym typeface="Comfortaa"/>
              </a:rPr>
              <a:t>N </a:t>
            </a:r>
            <a:r>
              <a:rPr b="1" lang="es" sz="1200">
                <a:solidFill>
                  <a:srgbClr val="000000"/>
                </a:solidFill>
                <a:latin typeface="Comfortaa"/>
                <a:ea typeface="Comfortaa"/>
                <a:cs typeface="Comfortaa"/>
                <a:sym typeface="Comfortaa"/>
              </a:rPr>
              <a:t>PUBLICIDAD</a:t>
            </a:r>
            <a:endParaRPr b="1" sz="12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4,07 / 5 </a:t>
            </a:r>
            <a:endParaRPr b="1" sz="1940">
              <a:solidFill>
                <a:srgbClr val="56C7AA"/>
              </a:solidFill>
              <a:latin typeface="Comfortaa"/>
              <a:ea typeface="Comfortaa"/>
              <a:cs typeface="Comfortaa"/>
              <a:sym typeface="Comfortaa"/>
            </a:endParaRPr>
          </a:p>
        </p:txBody>
      </p:sp>
      <p:sp>
        <p:nvSpPr>
          <p:cNvPr id="161" name="Google Shape;161;p23"/>
          <p:cNvSpPr/>
          <p:nvPr/>
        </p:nvSpPr>
        <p:spPr>
          <a:xfrm>
            <a:off x="4782350" y="1708900"/>
            <a:ext cx="3669900" cy="224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idx="1" type="body"/>
          </p:nvPr>
        </p:nvSpPr>
        <p:spPr>
          <a:xfrm>
            <a:off x="4810850" y="3152450"/>
            <a:ext cx="1707900" cy="801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CON </a:t>
            </a:r>
            <a:r>
              <a:rPr b="1" lang="es" sz="1200">
                <a:solidFill>
                  <a:srgbClr val="000000"/>
                </a:solidFill>
                <a:latin typeface="Comfortaa"/>
                <a:ea typeface="Comfortaa"/>
                <a:cs typeface="Comfortaa"/>
                <a:sym typeface="Comfortaa"/>
              </a:rPr>
              <a:t>COMPRAS</a:t>
            </a:r>
            <a:endParaRPr b="1" sz="12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4,10 / 5 </a:t>
            </a:r>
            <a:endParaRPr b="1" sz="1940">
              <a:solidFill>
                <a:srgbClr val="56C7AA"/>
              </a:solidFill>
              <a:latin typeface="Comfortaa"/>
              <a:ea typeface="Comfortaa"/>
              <a:cs typeface="Comfortaa"/>
              <a:sym typeface="Comfortaa"/>
            </a:endParaRPr>
          </a:p>
        </p:txBody>
      </p:sp>
      <p:sp>
        <p:nvSpPr>
          <p:cNvPr id="163" name="Google Shape;163;p23"/>
          <p:cNvSpPr txBox="1"/>
          <p:nvPr>
            <p:ph idx="1" type="body"/>
          </p:nvPr>
        </p:nvSpPr>
        <p:spPr>
          <a:xfrm>
            <a:off x="4918700" y="1781350"/>
            <a:ext cx="33972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COMPRAS DENTRO DE LA APP</a:t>
            </a:r>
            <a:endParaRPr b="1" sz="2140">
              <a:solidFill>
                <a:srgbClr val="56C7AA"/>
              </a:solidFill>
              <a:highlight>
                <a:srgbClr val="C9F7ED"/>
              </a:highlight>
              <a:latin typeface="Comfortaa"/>
              <a:ea typeface="Comfortaa"/>
              <a:cs typeface="Comfortaa"/>
              <a:sym typeface="Comfortaa"/>
            </a:endParaRPr>
          </a:p>
        </p:txBody>
      </p:sp>
      <p:sp>
        <p:nvSpPr>
          <p:cNvPr id="164" name="Google Shape;164;p23"/>
          <p:cNvSpPr txBox="1"/>
          <p:nvPr>
            <p:ph idx="1" type="body"/>
          </p:nvPr>
        </p:nvSpPr>
        <p:spPr>
          <a:xfrm>
            <a:off x="6715850" y="3152450"/>
            <a:ext cx="1707900" cy="801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SIN </a:t>
            </a:r>
            <a:r>
              <a:rPr b="1" lang="es" sz="1200">
                <a:solidFill>
                  <a:srgbClr val="000000"/>
                </a:solidFill>
                <a:latin typeface="Comfortaa"/>
                <a:ea typeface="Comfortaa"/>
                <a:cs typeface="Comfortaa"/>
                <a:sym typeface="Comfortaa"/>
              </a:rPr>
              <a:t>COMPRAS</a:t>
            </a:r>
            <a:endParaRPr b="1" sz="12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4,08 / 5 </a:t>
            </a:r>
            <a:endParaRPr b="1" sz="1940">
              <a:solidFill>
                <a:srgbClr val="56C7AA"/>
              </a:solidFill>
              <a:latin typeface="Comfortaa"/>
              <a:ea typeface="Comfortaa"/>
              <a:cs typeface="Comfortaa"/>
              <a:sym typeface="Comfortaa"/>
            </a:endParaRPr>
          </a:p>
        </p:txBody>
      </p:sp>
      <p:pic>
        <p:nvPicPr>
          <p:cNvPr id="165" name="Google Shape;165;p23"/>
          <p:cNvPicPr preferRelativeResize="0"/>
          <p:nvPr/>
        </p:nvPicPr>
        <p:blipFill>
          <a:blip r:embed="rId4">
            <a:alphaModFix/>
          </a:blip>
          <a:stretch>
            <a:fillRect/>
          </a:stretch>
        </p:blipFill>
        <p:spPr>
          <a:xfrm>
            <a:off x="6286312" y="2276013"/>
            <a:ext cx="661975" cy="66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INSIGHTS Y RECOMENDACIONES</a:t>
            </a:r>
            <a:endParaRPr sz="4800">
              <a:highlight>
                <a:schemeClr val="dk1"/>
              </a:highlight>
            </a:endParaRPr>
          </a:p>
        </p:txBody>
      </p:sp>
      <p:sp>
        <p:nvSpPr>
          <p:cNvPr id="171" name="Google Shape;171;p24"/>
          <p:cNvSpPr txBox="1"/>
          <p:nvPr>
            <p:ph idx="1" type="body"/>
          </p:nvPr>
        </p:nvSpPr>
        <p:spPr>
          <a:xfrm>
            <a:off x="560925" y="1152475"/>
            <a:ext cx="8271600" cy="380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3148">
                <a:solidFill>
                  <a:srgbClr val="3C78D8"/>
                </a:solidFill>
                <a:latin typeface="Amatic SC"/>
                <a:ea typeface="Amatic SC"/>
                <a:cs typeface="Amatic SC"/>
                <a:sym typeface="Amatic SC"/>
              </a:rPr>
              <a:t>insights</a:t>
            </a:r>
            <a:endParaRPr b="1" sz="1600">
              <a:solidFill>
                <a:srgbClr val="000000"/>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Se observó que los usuarios tienen una marcada preferencia para instalar Apps gratuitas con relación a las pagas, aún cuando su precio sea menor o igual a 15 dólares. A su vez, no existe una correlación entre el precio de una App y su puntuación.</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Sumado a esto, el análisis muestra que la inclusión de publicidades y/o compras dentro de una aplicación no influye en la puntuación que los usuarios le asignan.</a:t>
            </a:r>
            <a:endParaRPr sz="1600">
              <a:solidFill>
                <a:srgbClr val="000000"/>
              </a:solidFill>
              <a:latin typeface="Comfortaa Light"/>
              <a:ea typeface="Comfortaa Light"/>
              <a:cs typeface="Comfortaa Light"/>
              <a:sym typeface="Comfortaa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INSIGHTS Y RECOMENDACIONES</a:t>
            </a:r>
            <a:endParaRPr sz="4800">
              <a:highlight>
                <a:schemeClr val="dk1"/>
              </a:highlight>
            </a:endParaRPr>
          </a:p>
        </p:txBody>
      </p:sp>
      <p:sp>
        <p:nvSpPr>
          <p:cNvPr id="177" name="Google Shape;177;p25"/>
          <p:cNvSpPr txBox="1"/>
          <p:nvPr>
            <p:ph idx="1" type="body"/>
          </p:nvPr>
        </p:nvSpPr>
        <p:spPr>
          <a:xfrm>
            <a:off x="560925" y="1152475"/>
            <a:ext cx="8271600" cy="380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3148">
                <a:solidFill>
                  <a:srgbClr val="3C78D8"/>
                </a:solidFill>
                <a:latin typeface="Amatic SC"/>
                <a:ea typeface="Amatic SC"/>
                <a:cs typeface="Amatic SC"/>
                <a:sym typeface="Amatic SC"/>
              </a:rPr>
              <a:t>recomendaciones</a:t>
            </a:r>
            <a:endParaRPr b="1" sz="1600">
              <a:solidFill>
                <a:srgbClr val="000000"/>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Si bien se debe evaluar una inversión significativa tanto de dinero como de esfuerzo al desarrollar una App, dado los resultados obtenidos a partir del análisis exploratorio se recomienda lanzar al mercado aplicaciones gratuitas.</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En caso de requerir financiación para el desarrollo y mantenimiento de una nueva aplicación, es recomendable considerar la inclusión de publicidades y/o compras dentro de la misma que puedan funcionar como fuente de ingresos.</a:t>
            </a:r>
            <a:endParaRPr sz="1600">
              <a:solidFill>
                <a:srgbClr val="000000"/>
              </a:solidFill>
              <a:latin typeface="Comfortaa Light"/>
              <a:ea typeface="Comfortaa Light"/>
              <a:cs typeface="Comfortaa Light"/>
              <a:sym typeface="Comfortaa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0" y="0"/>
            <a:ext cx="9144000" cy="103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t>agenda</a:t>
            </a:r>
            <a:endParaRPr sz="4800"/>
          </a:p>
        </p:txBody>
      </p:sp>
      <p:sp>
        <p:nvSpPr>
          <p:cNvPr id="64" name="Google Shape;64;p14"/>
          <p:cNvSpPr txBox="1"/>
          <p:nvPr>
            <p:ph idx="1" type="body"/>
          </p:nvPr>
        </p:nvSpPr>
        <p:spPr>
          <a:xfrm>
            <a:off x="854925" y="1152475"/>
            <a:ext cx="7977600" cy="38028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Clr>
                <a:srgbClr val="3C78D8"/>
              </a:buClr>
              <a:buSzPct val="127272"/>
              <a:buFont typeface="Comfortaa"/>
              <a:buAutoNum type="arabicPeriod"/>
            </a:pPr>
            <a:r>
              <a:rPr lang="es" sz="2200">
                <a:latin typeface="Comfortaa"/>
                <a:ea typeface="Comfortaa"/>
                <a:cs typeface="Comfortaa"/>
                <a:sym typeface="Comfortaa"/>
              </a:rPr>
              <a:t>Contexto y audiencia.</a:t>
            </a:r>
            <a:endParaRPr sz="2200">
              <a:latin typeface="Comfortaa"/>
              <a:ea typeface="Comfortaa"/>
              <a:cs typeface="Comfortaa"/>
              <a:sym typeface="Comfortaa"/>
            </a:endParaRPr>
          </a:p>
          <a:p>
            <a:pPr indent="0" lvl="0" marL="0" rtl="0" algn="l">
              <a:spcBef>
                <a:spcPts val="1200"/>
              </a:spcBef>
              <a:spcAft>
                <a:spcPts val="0"/>
              </a:spcAft>
              <a:buNone/>
            </a:pPr>
            <a:r>
              <a:t/>
            </a:r>
            <a:endParaRPr sz="600">
              <a:latin typeface="Comfortaa"/>
              <a:ea typeface="Comfortaa"/>
              <a:cs typeface="Comfortaa"/>
              <a:sym typeface="Comfortaa"/>
            </a:endParaRPr>
          </a:p>
          <a:p>
            <a:pPr indent="-393065" lvl="0" marL="457200" rtl="0" algn="l">
              <a:spcBef>
                <a:spcPts val="1200"/>
              </a:spcBef>
              <a:spcAft>
                <a:spcPts val="0"/>
              </a:spcAft>
              <a:buClr>
                <a:srgbClr val="3C78D8"/>
              </a:buClr>
              <a:buSzPct val="127272"/>
              <a:buFont typeface="Comfortaa"/>
              <a:buAutoNum type="arabicPeriod"/>
            </a:pPr>
            <a:r>
              <a:rPr lang="es" sz="2200">
                <a:latin typeface="Comfortaa"/>
                <a:ea typeface="Comfortaa"/>
                <a:cs typeface="Comfortaa"/>
                <a:sym typeface="Comfortaa"/>
              </a:rPr>
              <a:t>Preguntas de interés.</a:t>
            </a:r>
            <a:endParaRPr sz="2200">
              <a:latin typeface="Comfortaa"/>
              <a:ea typeface="Comfortaa"/>
              <a:cs typeface="Comfortaa"/>
              <a:sym typeface="Comfortaa"/>
            </a:endParaRPr>
          </a:p>
          <a:p>
            <a:pPr indent="0" lvl="0" marL="457200" rtl="0" algn="l">
              <a:spcBef>
                <a:spcPts val="1200"/>
              </a:spcBef>
              <a:spcAft>
                <a:spcPts val="0"/>
              </a:spcAft>
              <a:buNone/>
            </a:pPr>
            <a:r>
              <a:t/>
            </a:r>
            <a:endParaRPr sz="600">
              <a:latin typeface="Comfortaa"/>
              <a:ea typeface="Comfortaa"/>
              <a:cs typeface="Comfortaa"/>
              <a:sym typeface="Comfortaa"/>
            </a:endParaRPr>
          </a:p>
          <a:p>
            <a:pPr indent="-393065" lvl="0" marL="457200" rtl="0" algn="l">
              <a:spcBef>
                <a:spcPts val="1200"/>
              </a:spcBef>
              <a:spcAft>
                <a:spcPts val="0"/>
              </a:spcAft>
              <a:buClr>
                <a:srgbClr val="3C78D8"/>
              </a:buClr>
              <a:buSzPct val="127272"/>
              <a:buFont typeface="Comfortaa"/>
              <a:buAutoNum type="arabicPeriod"/>
            </a:pPr>
            <a:r>
              <a:rPr lang="es" sz="2200">
                <a:latin typeface="Comfortaa"/>
                <a:ea typeface="Comfortaa"/>
                <a:cs typeface="Comfortaa"/>
                <a:sym typeface="Comfortaa"/>
              </a:rPr>
              <a:t>Metadata.</a:t>
            </a:r>
            <a:endParaRPr sz="2200">
              <a:latin typeface="Comfortaa"/>
              <a:ea typeface="Comfortaa"/>
              <a:cs typeface="Comfortaa"/>
              <a:sym typeface="Comfortaa"/>
            </a:endParaRPr>
          </a:p>
          <a:p>
            <a:pPr indent="0" lvl="0" marL="0" rtl="0" algn="l">
              <a:spcBef>
                <a:spcPts val="1200"/>
              </a:spcBef>
              <a:spcAft>
                <a:spcPts val="0"/>
              </a:spcAft>
              <a:buNone/>
            </a:pPr>
            <a:r>
              <a:t/>
            </a:r>
            <a:endParaRPr sz="700">
              <a:latin typeface="Comfortaa"/>
              <a:ea typeface="Comfortaa"/>
              <a:cs typeface="Comfortaa"/>
              <a:sym typeface="Comfortaa"/>
            </a:endParaRPr>
          </a:p>
          <a:p>
            <a:pPr indent="-393065" lvl="0" marL="457200" rtl="0" algn="l">
              <a:spcBef>
                <a:spcPts val="1200"/>
              </a:spcBef>
              <a:spcAft>
                <a:spcPts val="0"/>
              </a:spcAft>
              <a:buClr>
                <a:srgbClr val="3C78D8"/>
              </a:buClr>
              <a:buSzPct val="127272"/>
              <a:buFont typeface="Comfortaa"/>
              <a:buAutoNum type="arabicPeriod"/>
            </a:pPr>
            <a:r>
              <a:rPr lang="es" sz="2200">
                <a:latin typeface="Comfortaa"/>
                <a:ea typeface="Comfortaa"/>
                <a:cs typeface="Comfortaa"/>
                <a:sym typeface="Comfortaa"/>
              </a:rPr>
              <a:t>Análisis exploratorio.</a:t>
            </a:r>
            <a:endParaRPr sz="2200">
              <a:latin typeface="Comfortaa"/>
              <a:ea typeface="Comfortaa"/>
              <a:cs typeface="Comfortaa"/>
              <a:sym typeface="Comfortaa"/>
            </a:endParaRPr>
          </a:p>
          <a:p>
            <a:pPr indent="0" lvl="0" marL="0" rtl="0" algn="l">
              <a:spcBef>
                <a:spcPts val="1200"/>
              </a:spcBef>
              <a:spcAft>
                <a:spcPts val="0"/>
              </a:spcAft>
              <a:buNone/>
            </a:pPr>
            <a:r>
              <a:t/>
            </a:r>
            <a:endParaRPr sz="850">
              <a:latin typeface="Comfortaa"/>
              <a:ea typeface="Comfortaa"/>
              <a:cs typeface="Comfortaa"/>
              <a:sym typeface="Comfortaa"/>
            </a:endParaRPr>
          </a:p>
          <a:p>
            <a:pPr indent="-393065" lvl="0" marL="457200" rtl="0" algn="l">
              <a:spcBef>
                <a:spcPts val="1200"/>
              </a:spcBef>
              <a:spcAft>
                <a:spcPts val="0"/>
              </a:spcAft>
              <a:buClr>
                <a:srgbClr val="3C78D8"/>
              </a:buClr>
              <a:buSzPct val="127272"/>
              <a:buFont typeface="Comfortaa"/>
              <a:buAutoNum type="arabicPeriod"/>
            </a:pPr>
            <a:r>
              <a:rPr lang="es" sz="2200">
                <a:latin typeface="Comfortaa"/>
                <a:ea typeface="Comfortaa"/>
                <a:cs typeface="Comfortaa"/>
                <a:sym typeface="Comfortaa"/>
              </a:rPr>
              <a:t>Insights y recomendaciones.</a:t>
            </a:r>
            <a:endParaRPr sz="22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CONTEXTO Y AUDIENCIA</a:t>
            </a:r>
            <a:endParaRPr sz="4800">
              <a:highlight>
                <a:schemeClr val="dk1"/>
              </a:highlight>
            </a:endParaRPr>
          </a:p>
        </p:txBody>
      </p:sp>
      <p:sp>
        <p:nvSpPr>
          <p:cNvPr id="70" name="Google Shape;70;p15"/>
          <p:cNvSpPr txBox="1"/>
          <p:nvPr>
            <p:ph idx="1" type="body"/>
          </p:nvPr>
        </p:nvSpPr>
        <p:spPr>
          <a:xfrm>
            <a:off x="560925" y="1152475"/>
            <a:ext cx="8271600" cy="38028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rgbClr val="000000"/>
              </a:buClr>
              <a:buFont typeface="Arial"/>
              <a:buNone/>
            </a:pPr>
            <a:r>
              <a:rPr b="1" lang="es" sz="3148">
                <a:solidFill>
                  <a:srgbClr val="3C78D8"/>
                </a:solidFill>
                <a:latin typeface="Amatic SC"/>
                <a:ea typeface="Amatic SC"/>
                <a:cs typeface="Amatic SC"/>
                <a:sym typeface="Amatic SC"/>
              </a:rPr>
              <a:t>CONTEXTO</a:t>
            </a:r>
            <a:endParaRPr b="1" sz="3148">
              <a:solidFill>
                <a:srgbClr val="3C78D8"/>
              </a:solidFill>
              <a:latin typeface="Amatic SC"/>
              <a:ea typeface="Amatic SC"/>
              <a:cs typeface="Amatic SC"/>
              <a:sym typeface="Amatic SC"/>
            </a:endParaRPr>
          </a:p>
          <a:p>
            <a:pPr indent="0" lvl="0" marL="0" rtl="0" algn="l">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En el mundo actual, el teléfono móvil ha cobrado gran protagonismo en nuestra vida cotidiana, en especial para las generaciones más jóvenes. Día a día se crean nuevas aplicaciones móviles destinadas a comunicarnos, simplificarnos tareas o simplemente entretenernos.</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Detrás de cada aplicación hay decenas o cientos de personas que se han dedicado a desarrollarla. La industria del desarrollo de aplicaciones móviles está en auge y se ha vuelto un mercado altamente competitivo. Es por esto que, antes de invertir tiempo y dinero en el desarrollo de una nueva App, resulta conveniente realizar una evaluación para predecir si la misma será exitosa.</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Durante esta presentación nos centraremos en el estudio de alrededor de 1.230.000 aplicaciones publicadas en Google Playstore para iniciar la toma de decisiones para el desarrollo de nuevas Apps.</a:t>
            </a:r>
            <a:endParaRPr sz="2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CONTEXTO Y AUDIENCIA</a:t>
            </a:r>
            <a:endParaRPr sz="4800">
              <a:highlight>
                <a:schemeClr val="dk1"/>
              </a:highlight>
            </a:endParaRPr>
          </a:p>
        </p:txBody>
      </p:sp>
      <p:sp>
        <p:nvSpPr>
          <p:cNvPr id="76" name="Google Shape;76;p16"/>
          <p:cNvSpPr txBox="1"/>
          <p:nvPr>
            <p:ph idx="1" type="body"/>
          </p:nvPr>
        </p:nvSpPr>
        <p:spPr>
          <a:xfrm>
            <a:off x="560925" y="1000075"/>
            <a:ext cx="8271600" cy="3990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s" sz="3148">
                <a:solidFill>
                  <a:srgbClr val="3C78D8"/>
                </a:solidFill>
                <a:latin typeface="Amatic SC"/>
                <a:ea typeface="Amatic SC"/>
                <a:cs typeface="Amatic SC"/>
                <a:sym typeface="Amatic SC"/>
              </a:rPr>
              <a:t>AUDIENCIA</a:t>
            </a:r>
            <a:endParaRPr b="1" sz="1600">
              <a:solidFill>
                <a:srgbClr val="000000"/>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Esta presentación está destinada a mostrar información relevante para la toma de decisiones a los directivos de una empresa que desarrolla aplicaciones gratuitas y/o con precios que no superan los 15 dólares.</a:t>
            </a:r>
            <a:endParaRPr sz="1600">
              <a:solidFill>
                <a:srgbClr val="000000"/>
              </a:solidFill>
              <a:latin typeface="Comfortaa Light"/>
              <a:ea typeface="Comfortaa Light"/>
              <a:cs typeface="Comfortaa Light"/>
              <a:sym typeface="Comfortaa Light"/>
            </a:endParaRPr>
          </a:p>
          <a:p>
            <a:pPr indent="0" lvl="0" marL="0" rtl="0" algn="l">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l">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l">
              <a:lnSpc>
                <a:spcPct val="100000"/>
              </a:lnSpc>
              <a:spcBef>
                <a:spcPts val="0"/>
              </a:spcBef>
              <a:spcAft>
                <a:spcPts val="0"/>
              </a:spcAft>
              <a:buNone/>
            </a:pPr>
            <a:r>
              <a:rPr b="1" lang="es" sz="3148">
                <a:solidFill>
                  <a:srgbClr val="3C78D8"/>
                </a:solidFill>
                <a:latin typeface="Amatic SC"/>
                <a:ea typeface="Amatic SC"/>
                <a:cs typeface="Amatic SC"/>
                <a:sym typeface="Amatic SC"/>
              </a:rPr>
              <a:t>limitaciones</a:t>
            </a:r>
            <a:endParaRPr b="1" sz="1600">
              <a:solidFill>
                <a:srgbClr val="000000"/>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sz="1600">
              <a:solidFill>
                <a:srgbClr val="000000"/>
              </a:solidFill>
              <a:latin typeface="Comfortaa Light"/>
              <a:ea typeface="Comfortaa Light"/>
              <a:cs typeface="Comfortaa Light"/>
              <a:sym typeface="Comfortaa Light"/>
            </a:endParaRPr>
          </a:p>
          <a:p>
            <a:pPr indent="0" lvl="0" marL="0" rtl="0" algn="just">
              <a:lnSpc>
                <a:spcPct val="100000"/>
              </a:lnSpc>
              <a:spcBef>
                <a:spcPts val="0"/>
              </a:spcBef>
              <a:spcAft>
                <a:spcPts val="0"/>
              </a:spcAft>
              <a:buNone/>
            </a:pPr>
            <a:r>
              <a:rPr lang="es" sz="1600">
                <a:solidFill>
                  <a:srgbClr val="000000"/>
                </a:solidFill>
                <a:latin typeface="Comfortaa Light"/>
                <a:ea typeface="Comfortaa Light"/>
                <a:cs typeface="Comfortaa Light"/>
                <a:sym typeface="Comfortaa Light"/>
              </a:rPr>
              <a:t>Existen millones de aplicaciones móviles. Muchas de ellas no se encuentran en la base de datos utilizadas, mientras que otras fueron excluidas durante el proceso de transformación de datos por no contar con la información necesaria para el análisis. Por lo tanto,</a:t>
            </a:r>
            <a:r>
              <a:rPr lang="es" sz="1600">
                <a:solidFill>
                  <a:srgbClr val="000000"/>
                </a:solidFill>
                <a:latin typeface="Comfortaa Light"/>
                <a:ea typeface="Comfortaa Light"/>
                <a:cs typeface="Comfortaa Light"/>
                <a:sym typeface="Comfortaa Light"/>
              </a:rPr>
              <a:t> este análisis está sesgado por nuestra elección personal (podemos considerarlo un “muestreo por conveniencia”).</a:t>
            </a:r>
            <a:endParaRPr sz="22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436200" y="995075"/>
            <a:ext cx="8396400" cy="3960300"/>
          </a:xfrm>
          <a:prstGeom prst="rect">
            <a:avLst/>
          </a:prstGeom>
        </p:spPr>
        <p:txBody>
          <a:bodyPr anchorCtr="0" anchor="t" bIns="91425" lIns="91425" spcFirstLastPara="1" rIns="91425" wrap="square" tIns="91425">
            <a:normAutofit fontScale="77500"/>
          </a:bodyPr>
          <a:lstStyle/>
          <a:p>
            <a:pPr indent="-336867" lvl="0" marL="457200" rtl="0" algn="l">
              <a:spcBef>
                <a:spcPts val="0"/>
              </a:spcBef>
              <a:spcAft>
                <a:spcPts val="0"/>
              </a:spcAft>
              <a:buClr>
                <a:srgbClr val="3C78D8"/>
              </a:buClr>
              <a:buSzPct val="100000"/>
              <a:buFont typeface="Comfortaa"/>
              <a:buChar char="●"/>
            </a:pPr>
            <a:r>
              <a:rPr lang="es" sz="2200">
                <a:latin typeface="Comfortaa"/>
                <a:ea typeface="Comfortaa"/>
                <a:cs typeface="Comfortaa"/>
                <a:sym typeface="Comfortaa"/>
              </a:rPr>
              <a:t>¿Influye en la puntuación de la App el hecho de incluir o no publicidades dentro de ella?</a:t>
            </a:r>
            <a:endParaRPr sz="2200">
              <a:latin typeface="Comfortaa"/>
              <a:ea typeface="Comfortaa"/>
              <a:cs typeface="Comfortaa"/>
              <a:sym typeface="Comfortaa"/>
            </a:endParaRPr>
          </a:p>
          <a:p>
            <a:pPr indent="0" lvl="0" marL="457200" rtl="0" algn="l">
              <a:spcBef>
                <a:spcPts val="1200"/>
              </a:spcBef>
              <a:spcAft>
                <a:spcPts val="0"/>
              </a:spcAft>
              <a:buNone/>
            </a:pPr>
            <a:r>
              <a:t/>
            </a:r>
            <a:endParaRPr sz="700">
              <a:latin typeface="Comfortaa"/>
              <a:ea typeface="Comfortaa"/>
              <a:cs typeface="Comfortaa"/>
              <a:sym typeface="Comfortaa"/>
            </a:endParaRPr>
          </a:p>
          <a:p>
            <a:pPr indent="-336867" lvl="0" marL="457200" rtl="0" algn="l">
              <a:spcBef>
                <a:spcPts val="1200"/>
              </a:spcBef>
              <a:spcAft>
                <a:spcPts val="0"/>
              </a:spcAft>
              <a:buClr>
                <a:srgbClr val="3C78D8"/>
              </a:buClr>
              <a:buSzPct val="100000"/>
              <a:buFont typeface="Comfortaa"/>
              <a:buChar char="●"/>
            </a:pPr>
            <a:r>
              <a:rPr lang="es" sz="2200">
                <a:latin typeface="Comfortaa"/>
                <a:ea typeface="Comfortaa"/>
                <a:cs typeface="Comfortaa"/>
                <a:sym typeface="Comfortaa"/>
              </a:rPr>
              <a:t>¿Las Apps gratuitas tienen distinta puntuación que las de pago?</a:t>
            </a:r>
            <a:endParaRPr sz="2200">
              <a:latin typeface="Comfortaa"/>
              <a:ea typeface="Comfortaa"/>
              <a:cs typeface="Comfortaa"/>
              <a:sym typeface="Comfortaa"/>
            </a:endParaRPr>
          </a:p>
          <a:p>
            <a:pPr indent="0" lvl="0" marL="457200" rtl="0" algn="l">
              <a:spcBef>
                <a:spcPts val="1200"/>
              </a:spcBef>
              <a:spcAft>
                <a:spcPts val="0"/>
              </a:spcAft>
              <a:buNone/>
            </a:pPr>
            <a:r>
              <a:t/>
            </a:r>
            <a:endParaRPr sz="700">
              <a:latin typeface="Comfortaa"/>
              <a:ea typeface="Comfortaa"/>
              <a:cs typeface="Comfortaa"/>
              <a:sym typeface="Comfortaa"/>
            </a:endParaRPr>
          </a:p>
          <a:p>
            <a:pPr indent="-336867" lvl="0" marL="457200" rtl="0" algn="l">
              <a:spcBef>
                <a:spcPts val="1200"/>
              </a:spcBef>
              <a:spcAft>
                <a:spcPts val="0"/>
              </a:spcAft>
              <a:buClr>
                <a:srgbClr val="3C78D8"/>
              </a:buClr>
              <a:buSzPct val="100000"/>
              <a:buFont typeface="Comfortaa"/>
              <a:buChar char="●"/>
            </a:pPr>
            <a:r>
              <a:rPr lang="es" sz="2200">
                <a:latin typeface="Comfortaa"/>
                <a:ea typeface="Comfortaa"/>
                <a:cs typeface="Comfortaa"/>
                <a:sym typeface="Comfortaa"/>
              </a:rPr>
              <a:t>¿Los consumidores están dispuestos a pagar por las aplicaciones?</a:t>
            </a:r>
            <a:endParaRPr sz="2200">
              <a:latin typeface="Comfortaa"/>
              <a:ea typeface="Comfortaa"/>
              <a:cs typeface="Comfortaa"/>
              <a:sym typeface="Comfortaa"/>
            </a:endParaRPr>
          </a:p>
          <a:p>
            <a:pPr indent="0" lvl="0" marL="457200" rtl="0" algn="l">
              <a:spcBef>
                <a:spcPts val="1200"/>
              </a:spcBef>
              <a:spcAft>
                <a:spcPts val="0"/>
              </a:spcAft>
              <a:buNone/>
            </a:pPr>
            <a:r>
              <a:t/>
            </a:r>
            <a:endParaRPr sz="750">
              <a:latin typeface="Comfortaa"/>
              <a:ea typeface="Comfortaa"/>
              <a:cs typeface="Comfortaa"/>
              <a:sym typeface="Comfortaa"/>
            </a:endParaRPr>
          </a:p>
          <a:p>
            <a:pPr indent="-336867" lvl="0" marL="457200" rtl="0" algn="l">
              <a:spcBef>
                <a:spcPts val="1200"/>
              </a:spcBef>
              <a:spcAft>
                <a:spcPts val="0"/>
              </a:spcAft>
              <a:buClr>
                <a:srgbClr val="3C78D8"/>
              </a:buClr>
              <a:buSzPct val="100000"/>
              <a:buFont typeface="Comfortaa"/>
              <a:buChar char="●"/>
            </a:pPr>
            <a:r>
              <a:rPr lang="es" sz="2200">
                <a:latin typeface="Comfortaa"/>
                <a:ea typeface="Comfortaa"/>
                <a:cs typeface="Comfortaa"/>
                <a:sym typeface="Comfortaa"/>
              </a:rPr>
              <a:t>¿Las aplicaciones que incluyen compras dentro de ellas están mejores puntuadas que las que no incluyen?</a:t>
            </a:r>
            <a:endParaRPr sz="2200">
              <a:latin typeface="Comfortaa"/>
              <a:ea typeface="Comfortaa"/>
              <a:cs typeface="Comfortaa"/>
              <a:sym typeface="Comfortaa"/>
            </a:endParaRPr>
          </a:p>
          <a:p>
            <a:pPr indent="0" lvl="0" marL="457200" rtl="0" algn="l">
              <a:spcBef>
                <a:spcPts val="1200"/>
              </a:spcBef>
              <a:spcAft>
                <a:spcPts val="0"/>
              </a:spcAft>
              <a:buNone/>
            </a:pPr>
            <a:r>
              <a:t/>
            </a:r>
            <a:endParaRPr sz="850">
              <a:latin typeface="Comfortaa"/>
              <a:ea typeface="Comfortaa"/>
              <a:cs typeface="Comfortaa"/>
              <a:sym typeface="Comfortaa"/>
            </a:endParaRPr>
          </a:p>
          <a:p>
            <a:pPr indent="-336867" lvl="0" marL="457200" rtl="0" algn="l">
              <a:spcBef>
                <a:spcPts val="1200"/>
              </a:spcBef>
              <a:spcAft>
                <a:spcPts val="0"/>
              </a:spcAft>
              <a:buClr>
                <a:srgbClr val="3C78D8"/>
              </a:buClr>
              <a:buSzPct val="100000"/>
              <a:buFont typeface="Comfortaa"/>
              <a:buChar char="●"/>
            </a:pPr>
            <a:r>
              <a:rPr lang="es" sz="2200">
                <a:latin typeface="Comfortaa"/>
                <a:ea typeface="Comfortaa"/>
                <a:cs typeface="Comfortaa"/>
                <a:sym typeface="Comfortaa"/>
              </a:rPr>
              <a:t>¿Las aplicaciones gratuitas son las más descargadas?</a:t>
            </a:r>
            <a:endParaRPr sz="2200">
              <a:latin typeface="Comfortaa"/>
              <a:ea typeface="Comfortaa"/>
              <a:cs typeface="Comfortaa"/>
              <a:sym typeface="Comfortaa"/>
            </a:endParaRPr>
          </a:p>
        </p:txBody>
      </p:sp>
      <p:sp>
        <p:nvSpPr>
          <p:cNvPr id="82" name="Google Shape;82;p17"/>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PREGUNTAS DE INTERÉS</a:t>
            </a:r>
            <a:endParaRPr sz="4800">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240275" y="1785100"/>
            <a:ext cx="2614200" cy="296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metadata</a:t>
            </a:r>
            <a:endParaRPr sz="4800">
              <a:highlight>
                <a:schemeClr val="dk1"/>
              </a:highlight>
            </a:endParaRPr>
          </a:p>
        </p:txBody>
      </p:sp>
      <p:pic>
        <p:nvPicPr>
          <p:cNvPr id="89" name="Google Shape;89;p18"/>
          <p:cNvPicPr preferRelativeResize="0"/>
          <p:nvPr/>
        </p:nvPicPr>
        <p:blipFill rotWithShape="1">
          <a:blip r:embed="rId3">
            <a:alphaModFix/>
          </a:blip>
          <a:srcRect b="0" l="0" r="0" t="0"/>
          <a:stretch/>
        </p:blipFill>
        <p:spPr>
          <a:xfrm>
            <a:off x="1146875" y="2287950"/>
            <a:ext cx="801001" cy="801001"/>
          </a:xfrm>
          <a:prstGeom prst="rect">
            <a:avLst/>
          </a:prstGeom>
          <a:noFill/>
          <a:ln>
            <a:noFill/>
          </a:ln>
        </p:spPr>
      </p:pic>
      <p:sp>
        <p:nvSpPr>
          <p:cNvPr id="90" name="Google Shape;90;p18"/>
          <p:cNvSpPr txBox="1"/>
          <p:nvPr>
            <p:ph idx="1" type="body"/>
          </p:nvPr>
        </p:nvSpPr>
        <p:spPr>
          <a:xfrm>
            <a:off x="240275" y="32286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MEDIA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USD 3,19</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DESVIACIÓN ESTÁNDAR</a:t>
            </a:r>
            <a:r>
              <a:rPr b="1" lang="es" sz="1400">
                <a:solidFill>
                  <a:srgbClr val="000000"/>
                </a:solidFill>
                <a:latin typeface="Comfortaa"/>
                <a:ea typeface="Comfortaa"/>
                <a:cs typeface="Comfortaa"/>
                <a:sym typeface="Comfortaa"/>
              </a:rPr>
              <a:t>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USD 2,64</a:t>
            </a:r>
            <a:endParaRPr b="1" sz="1940">
              <a:solidFill>
                <a:srgbClr val="56C7AA"/>
              </a:solidFill>
              <a:latin typeface="Comfortaa"/>
              <a:ea typeface="Comfortaa"/>
              <a:cs typeface="Comfortaa"/>
              <a:sym typeface="Comfortaa"/>
            </a:endParaRPr>
          </a:p>
        </p:txBody>
      </p:sp>
      <p:sp>
        <p:nvSpPr>
          <p:cNvPr id="91" name="Google Shape;91;p18"/>
          <p:cNvSpPr txBox="1"/>
          <p:nvPr>
            <p:ph idx="1" type="body"/>
          </p:nvPr>
        </p:nvSpPr>
        <p:spPr>
          <a:xfrm>
            <a:off x="9450" y="186130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PRECIOS</a:t>
            </a:r>
            <a:endParaRPr b="1" sz="2140">
              <a:solidFill>
                <a:srgbClr val="56C7AA"/>
              </a:solidFill>
              <a:highlight>
                <a:srgbClr val="C9F7ED"/>
              </a:highlight>
              <a:latin typeface="Comfortaa"/>
              <a:ea typeface="Comfortaa"/>
              <a:cs typeface="Comfortaa"/>
              <a:sym typeface="Comfortaa"/>
            </a:endParaRPr>
          </a:p>
        </p:txBody>
      </p:sp>
      <p:sp>
        <p:nvSpPr>
          <p:cNvPr id="92" name="Google Shape;92;p18"/>
          <p:cNvSpPr txBox="1"/>
          <p:nvPr>
            <p:ph idx="1" type="body"/>
          </p:nvPr>
        </p:nvSpPr>
        <p:spPr>
          <a:xfrm>
            <a:off x="0" y="919050"/>
            <a:ext cx="91440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rgbClr val="000000"/>
                </a:solidFill>
                <a:highlight>
                  <a:schemeClr val="dk1"/>
                </a:highlight>
                <a:latin typeface="Comfortaa"/>
                <a:ea typeface="Comfortaa"/>
                <a:cs typeface="Comfortaa"/>
                <a:sym typeface="Comfortaa"/>
              </a:rPr>
              <a:t>APLICACIONES PAGAS</a:t>
            </a:r>
            <a:endParaRPr b="1" sz="2640">
              <a:solidFill>
                <a:srgbClr val="56C7AA"/>
              </a:solidFill>
              <a:highlight>
                <a:schemeClr val="dk1"/>
              </a:highlight>
              <a:latin typeface="Comfortaa"/>
              <a:ea typeface="Comfortaa"/>
              <a:cs typeface="Comfortaa"/>
              <a:sym typeface="Comfortaa"/>
            </a:endParaRPr>
          </a:p>
        </p:txBody>
      </p:sp>
      <p:sp>
        <p:nvSpPr>
          <p:cNvPr id="93" name="Google Shape;93;p18"/>
          <p:cNvSpPr/>
          <p:nvPr/>
        </p:nvSpPr>
        <p:spPr>
          <a:xfrm>
            <a:off x="3212075" y="1785100"/>
            <a:ext cx="2614200" cy="296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212075" y="32286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MEDIA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29.600</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DESVIACIÓN ESTÁNDAR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335.000</a:t>
            </a:r>
            <a:endParaRPr b="1" sz="1940">
              <a:solidFill>
                <a:srgbClr val="56C7AA"/>
              </a:solidFill>
              <a:latin typeface="Comfortaa"/>
              <a:ea typeface="Comfortaa"/>
              <a:cs typeface="Comfortaa"/>
              <a:sym typeface="Comfortaa"/>
            </a:endParaRPr>
          </a:p>
        </p:txBody>
      </p:sp>
      <p:sp>
        <p:nvSpPr>
          <p:cNvPr id="95" name="Google Shape;95;p18"/>
          <p:cNvSpPr txBox="1"/>
          <p:nvPr>
            <p:ph idx="1" type="body"/>
          </p:nvPr>
        </p:nvSpPr>
        <p:spPr>
          <a:xfrm>
            <a:off x="2981250" y="186130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INSTALACIONES</a:t>
            </a:r>
            <a:endParaRPr b="1" sz="2140">
              <a:solidFill>
                <a:srgbClr val="56C7AA"/>
              </a:solidFill>
              <a:highlight>
                <a:srgbClr val="C9F7ED"/>
              </a:highlight>
              <a:latin typeface="Comfortaa"/>
              <a:ea typeface="Comfortaa"/>
              <a:cs typeface="Comfortaa"/>
              <a:sym typeface="Comfortaa"/>
            </a:endParaRPr>
          </a:p>
        </p:txBody>
      </p:sp>
      <p:sp>
        <p:nvSpPr>
          <p:cNvPr id="96" name="Google Shape;96;p18"/>
          <p:cNvSpPr/>
          <p:nvPr/>
        </p:nvSpPr>
        <p:spPr>
          <a:xfrm>
            <a:off x="6193325" y="1785100"/>
            <a:ext cx="2614200" cy="296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1" type="body"/>
          </p:nvPr>
        </p:nvSpPr>
        <p:spPr>
          <a:xfrm>
            <a:off x="6193325" y="32286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MEDIA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4,15 / 5</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DESVIACIÓN ESTÁNDAR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0,62</a:t>
            </a:r>
            <a:endParaRPr b="1" sz="1940">
              <a:solidFill>
                <a:srgbClr val="56C7AA"/>
              </a:solidFill>
              <a:latin typeface="Comfortaa"/>
              <a:ea typeface="Comfortaa"/>
              <a:cs typeface="Comfortaa"/>
              <a:sym typeface="Comfortaa"/>
            </a:endParaRPr>
          </a:p>
        </p:txBody>
      </p:sp>
      <p:sp>
        <p:nvSpPr>
          <p:cNvPr id="98" name="Google Shape;98;p18"/>
          <p:cNvSpPr txBox="1"/>
          <p:nvPr>
            <p:ph idx="1" type="body"/>
          </p:nvPr>
        </p:nvSpPr>
        <p:spPr>
          <a:xfrm>
            <a:off x="5962500" y="186130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PUNTUACIÓN</a:t>
            </a:r>
            <a:endParaRPr b="1" sz="2140">
              <a:solidFill>
                <a:srgbClr val="56C7AA"/>
              </a:solidFill>
              <a:highlight>
                <a:srgbClr val="C9F7ED"/>
              </a:highlight>
              <a:latin typeface="Comfortaa"/>
              <a:ea typeface="Comfortaa"/>
              <a:cs typeface="Comfortaa"/>
              <a:sym typeface="Comfortaa"/>
            </a:endParaRPr>
          </a:p>
        </p:txBody>
      </p:sp>
      <p:pic>
        <p:nvPicPr>
          <p:cNvPr id="99" name="Google Shape;99;p18"/>
          <p:cNvPicPr preferRelativeResize="0"/>
          <p:nvPr/>
        </p:nvPicPr>
        <p:blipFill>
          <a:blip r:embed="rId4">
            <a:alphaModFix/>
          </a:blip>
          <a:stretch>
            <a:fillRect/>
          </a:stretch>
        </p:blipFill>
        <p:spPr>
          <a:xfrm>
            <a:off x="4245450" y="2361900"/>
            <a:ext cx="653099" cy="653099"/>
          </a:xfrm>
          <a:prstGeom prst="rect">
            <a:avLst/>
          </a:prstGeom>
          <a:noFill/>
          <a:ln>
            <a:noFill/>
          </a:ln>
        </p:spPr>
      </p:pic>
      <p:pic>
        <p:nvPicPr>
          <p:cNvPr id="100" name="Google Shape;100;p18"/>
          <p:cNvPicPr preferRelativeResize="0"/>
          <p:nvPr/>
        </p:nvPicPr>
        <p:blipFill>
          <a:blip r:embed="rId5">
            <a:alphaModFix/>
          </a:blip>
          <a:stretch>
            <a:fillRect/>
          </a:stretch>
        </p:blipFill>
        <p:spPr>
          <a:xfrm>
            <a:off x="6464756" y="2510972"/>
            <a:ext cx="2176994" cy="500600"/>
          </a:xfrm>
          <a:prstGeom prst="rect">
            <a:avLst/>
          </a:prstGeom>
          <a:noFill/>
          <a:ln>
            <a:noFill/>
          </a:ln>
        </p:spPr>
      </p:pic>
      <p:cxnSp>
        <p:nvCxnSpPr>
          <p:cNvPr id="101" name="Google Shape;101;p18"/>
          <p:cNvCxnSpPr/>
          <p:nvPr/>
        </p:nvCxnSpPr>
        <p:spPr>
          <a:xfrm>
            <a:off x="6222650" y="1163250"/>
            <a:ext cx="518700" cy="14100"/>
          </a:xfrm>
          <a:prstGeom prst="straightConnector1">
            <a:avLst/>
          </a:prstGeom>
          <a:noFill/>
          <a:ln cap="flat" cmpd="sng" w="38100">
            <a:solidFill>
              <a:schemeClr val="accent1"/>
            </a:solidFill>
            <a:prstDash val="solid"/>
            <a:round/>
            <a:headEnd len="med" w="med" type="none"/>
            <a:tailEnd len="med" w="med" type="triangle"/>
          </a:ln>
        </p:spPr>
      </p:cxnSp>
      <p:sp>
        <p:nvSpPr>
          <p:cNvPr id="102" name="Google Shape;102;p18"/>
          <p:cNvSpPr txBox="1"/>
          <p:nvPr>
            <p:ph idx="1" type="body"/>
          </p:nvPr>
        </p:nvSpPr>
        <p:spPr>
          <a:xfrm>
            <a:off x="6551400" y="954000"/>
            <a:ext cx="26142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700">
                <a:solidFill>
                  <a:srgbClr val="000000"/>
                </a:solidFill>
                <a:highlight>
                  <a:srgbClr val="C9F7ED"/>
                </a:highlight>
                <a:latin typeface="Comfortaa"/>
                <a:ea typeface="Comfortaa"/>
                <a:cs typeface="Comfortaa"/>
                <a:sym typeface="Comfortaa"/>
              </a:rPr>
              <a:t>24.600 </a:t>
            </a:r>
            <a:r>
              <a:rPr lang="es" sz="1300">
                <a:solidFill>
                  <a:srgbClr val="000000"/>
                </a:solidFill>
                <a:highlight>
                  <a:srgbClr val="C9F7ED"/>
                </a:highlight>
                <a:latin typeface="Comfortaa"/>
                <a:ea typeface="Comfortaa"/>
                <a:cs typeface="Comfortaa"/>
                <a:sym typeface="Comfortaa"/>
              </a:rPr>
              <a:t>/ 1.229.000</a:t>
            </a:r>
            <a:endParaRPr sz="1300">
              <a:solidFill>
                <a:srgbClr val="56C7AA"/>
              </a:solidFill>
              <a:highlight>
                <a:srgbClr val="C9F7ED"/>
              </a:highlight>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240275" y="1785100"/>
            <a:ext cx="2614200" cy="296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metadata</a:t>
            </a:r>
            <a:endParaRPr sz="4800">
              <a:highlight>
                <a:schemeClr val="dk1"/>
              </a:highlight>
            </a:endParaRPr>
          </a:p>
        </p:txBody>
      </p:sp>
      <p:pic>
        <p:nvPicPr>
          <p:cNvPr id="109" name="Google Shape;109;p19"/>
          <p:cNvPicPr preferRelativeResize="0"/>
          <p:nvPr/>
        </p:nvPicPr>
        <p:blipFill rotWithShape="1">
          <a:blip r:embed="rId3">
            <a:alphaModFix/>
          </a:blip>
          <a:srcRect b="0" l="0" r="0" t="0"/>
          <a:stretch/>
        </p:blipFill>
        <p:spPr>
          <a:xfrm>
            <a:off x="1146875" y="2287950"/>
            <a:ext cx="801001" cy="801001"/>
          </a:xfrm>
          <a:prstGeom prst="rect">
            <a:avLst/>
          </a:prstGeom>
          <a:noFill/>
          <a:ln>
            <a:noFill/>
          </a:ln>
        </p:spPr>
      </p:pic>
      <p:sp>
        <p:nvSpPr>
          <p:cNvPr id="110" name="Google Shape;110;p19"/>
          <p:cNvSpPr txBox="1"/>
          <p:nvPr>
            <p:ph idx="1" type="body"/>
          </p:nvPr>
        </p:nvSpPr>
        <p:spPr>
          <a:xfrm>
            <a:off x="240275" y="32286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MEDIA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USD 0</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DESVIACIÓN ESTÁNDAR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USD 0</a:t>
            </a:r>
            <a:endParaRPr b="1" sz="1940">
              <a:solidFill>
                <a:srgbClr val="56C7AA"/>
              </a:solidFill>
              <a:latin typeface="Comfortaa"/>
              <a:ea typeface="Comfortaa"/>
              <a:cs typeface="Comfortaa"/>
              <a:sym typeface="Comfortaa"/>
            </a:endParaRPr>
          </a:p>
        </p:txBody>
      </p:sp>
      <p:sp>
        <p:nvSpPr>
          <p:cNvPr id="111" name="Google Shape;111;p19"/>
          <p:cNvSpPr txBox="1"/>
          <p:nvPr>
            <p:ph idx="1" type="body"/>
          </p:nvPr>
        </p:nvSpPr>
        <p:spPr>
          <a:xfrm>
            <a:off x="9450" y="186130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PRECIOS</a:t>
            </a:r>
            <a:endParaRPr b="1" sz="2140">
              <a:solidFill>
                <a:srgbClr val="56C7AA"/>
              </a:solidFill>
              <a:highlight>
                <a:srgbClr val="C9F7ED"/>
              </a:highlight>
              <a:latin typeface="Comfortaa"/>
              <a:ea typeface="Comfortaa"/>
              <a:cs typeface="Comfortaa"/>
              <a:sym typeface="Comfortaa"/>
            </a:endParaRPr>
          </a:p>
        </p:txBody>
      </p:sp>
      <p:sp>
        <p:nvSpPr>
          <p:cNvPr id="112" name="Google Shape;112;p19"/>
          <p:cNvSpPr txBox="1"/>
          <p:nvPr>
            <p:ph idx="1" type="body"/>
          </p:nvPr>
        </p:nvSpPr>
        <p:spPr>
          <a:xfrm>
            <a:off x="0" y="919050"/>
            <a:ext cx="91440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rgbClr val="000000"/>
                </a:solidFill>
                <a:highlight>
                  <a:schemeClr val="dk1"/>
                </a:highlight>
                <a:latin typeface="Comfortaa"/>
                <a:ea typeface="Comfortaa"/>
                <a:cs typeface="Comfortaa"/>
                <a:sym typeface="Comfortaa"/>
              </a:rPr>
              <a:t>APLICACIONES GRATUITAS</a:t>
            </a:r>
            <a:endParaRPr b="1" sz="2640">
              <a:solidFill>
                <a:srgbClr val="56C7AA"/>
              </a:solidFill>
              <a:highlight>
                <a:schemeClr val="dk1"/>
              </a:highlight>
              <a:latin typeface="Comfortaa"/>
              <a:ea typeface="Comfortaa"/>
              <a:cs typeface="Comfortaa"/>
              <a:sym typeface="Comfortaa"/>
            </a:endParaRPr>
          </a:p>
        </p:txBody>
      </p:sp>
      <p:sp>
        <p:nvSpPr>
          <p:cNvPr id="113" name="Google Shape;113;p19"/>
          <p:cNvSpPr/>
          <p:nvPr/>
        </p:nvSpPr>
        <p:spPr>
          <a:xfrm>
            <a:off x="3212075" y="1785100"/>
            <a:ext cx="2614200" cy="296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ph idx="1" type="body"/>
          </p:nvPr>
        </p:nvSpPr>
        <p:spPr>
          <a:xfrm>
            <a:off x="3212075" y="32286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MEDIA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613.000</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DESVIACIÓN ESTÁNDAR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32 millones</a:t>
            </a:r>
            <a:endParaRPr b="1" sz="1940">
              <a:solidFill>
                <a:srgbClr val="56C7AA"/>
              </a:solidFill>
              <a:latin typeface="Comfortaa"/>
              <a:ea typeface="Comfortaa"/>
              <a:cs typeface="Comfortaa"/>
              <a:sym typeface="Comfortaa"/>
            </a:endParaRPr>
          </a:p>
        </p:txBody>
      </p:sp>
      <p:sp>
        <p:nvSpPr>
          <p:cNvPr id="115" name="Google Shape;115;p19"/>
          <p:cNvSpPr txBox="1"/>
          <p:nvPr>
            <p:ph idx="1" type="body"/>
          </p:nvPr>
        </p:nvSpPr>
        <p:spPr>
          <a:xfrm>
            <a:off x="2981250" y="186130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INSTALACIONES</a:t>
            </a:r>
            <a:endParaRPr b="1" sz="2140">
              <a:solidFill>
                <a:srgbClr val="56C7AA"/>
              </a:solidFill>
              <a:highlight>
                <a:srgbClr val="C9F7ED"/>
              </a:highlight>
              <a:latin typeface="Comfortaa"/>
              <a:ea typeface="Comfortaa"/>
              <a:cs typeface="Comfortaa"/>
              <a:sym typeface="Comfortaa"/>
            </a:endParaRPr>
          </a:p>
        </p:txBody>
      </p:sp>
      <p:sp>
        <p:nvSpPr>
          <p:cNvPr id="116" name="Google Shape;116;p19"/>
          <p:cNvSpPr/>
          <p:nvPr/>
        </p:nvSpPr>
        <p:spPr>
          <a:xfrm>
            <a:off x="6193325" y="1785100"/>
            <a:ext cx="2614200" cy="296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ph idx="1" type="body"/>
          </p:nvPr>
        </p:nvSpPr>
        <p:spPr>
          <a:xfrm>
            <a:off x="6193325" y="32286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MEDIA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4,10 / 5</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DESVIACIÓN ESTÁNDAR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0,69</a:t>
            </a:r>
            <a:endParaRPr b="1" sz="1940">
              <a:solidFill>
                <a:srgbClr val="56C7AA"/>
              </a:solidFill>
              <a:latin typeface="Comfortaa"/>
              <a:ea typeface="Comfortaa"/>
              <a:cs typeface="Comfortaa"/>
              <a:sym typeface="Comfortaa"/>
            </a:endParaRPr>
          </a:p>
        </p:txBody>
      </p:sp>
      <p:sp>
        <p:nvSpPr>
          <p:cNvPr id="118" name="Google Shape;118;p19"/>
          <p:cNvSpPr txBox="1"/>
          <p:nvPr>
            <p:ph idx="1" type="body"/>
          </p:nvPr>
        </p:nvSpPr>
        <p:spPr>
          <a:xfrm>
            <a:off x="5962500" y="1861300"/>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PUNTUACIÓN</a:t>
            </a:r>
            <a:endParaRPr b="1" sz="2140">
              <a:solidFill>
                <a:srgbClr val="56C7AA"/>
              </a:solidFill>
              <a:highlight>
                <a:srgbClr val="C9F7ED"/>
              </a:highlight>
              <a:latin typeface="Comfortaa"/>
              <a:ea typeface="Comfortaa"/>
              <a:cs typeface="Comfortaa"/>
              <a:sym typeface="Comfortaa"/>
            </a:endParaRPr>
          </a:p>
        </p:txBody>
      </p:sp>
      <p:pic>
        <p:nvPicPr>
          <p:cNvPr id="119" name="Google Shape;119;p19"/>
          <p:cNvPicPr preferRelativeResize="0"/>
          <p:nvPr/>
        </p:nvPicPr>
        <p:blipFill>
          <a:blip r:embed="rId4">
            <a:alphaModFix/>
          </a:blip>
          <a:stretch>
            <a:fillRect/>
          </a:stretch>
        </p:blipFill>
        <p:spPr>
          <a:xfrm>
            <a:off x="4245450" y="2361900"/>
            <a:ext cx="653099" cy="653099"/>
          </a:xfrm>
          <a:prstGeom prst="rect">
            <a:avLst/>
          </a:prstGeom>
          <a:noFill/>
          <a:ln>
            <a:noFill/>
          </a:ln>
        </p:spPr>
      </p:pic>
      <p:pic>
        <p:nvPicPr>
          <p:cNvPr id="120" name="Google Shape;120;p19"/>
          <p:cNvPicPr preferRelativeResize="0"/>
          <p:nvPr/>
        </p:nvPicPr>
        <p:blipFill>
          <a:blip r:embed="rId5">
            <a:alphaModFix/>
          </a:blip>
          <a:stretch>
            <a:fillRect/>
          </a:stretch>
        </p:blipFill>
        <p:spPr>
          <a:xfrm>
            <a:off x="6464756" y="2510972"/>
            <a:ext cx="2176994" cy="500600"/>
          </a:xfrm>
          <a:prstGeom prst="rect">
            <a:avLst/>
          </a:prstGeom>
          <a:noFill/>
          <a:ln>
            <a:noFill/>
          </a:ln>
        </p:spPr>
      </p:pic>
      <p:cxnSp>
        <p:nvCxnSpPr>
          <p:cNvPr id="121" name="Google Shape;121;p19"/>
          <p:cNvCxnSpPr/>
          <p:nvPr/>
        </p:nvCxnSpPr>
        <p:spPr>
          <a:xfrm>
            <a:off x="6527450" y="1163250"/>
            <a:ext cx="518700" cy="14100"/>
          </a:xfrm>
          <a:prstGeom prst="straightConnector1">
            <a:avLst/>
          </a:prstGeom>
          <a:noFill/>
          <a:ln cap="flat" cmpd="sng" w="38100">
            <a:solidFill>
              <a:schemeClr val="accent1"/>
            </a:solidFill>
            <a:prstDash val="solid"/>
            <a:round/>
            <a:headEnd len="med" w="med" type="none"/>
            <a:tailEnd len="med" w="med" type="triangle"/>
          </a:ln>
        </p:spPr>
      </p:cxnSp>
      <p:sp>
        <p:nvSpPr>
          <p:cNvPr id="122" name="Google Shape;122;p19"/>
          <p:cNvSpPr txBox="1"/>
          <p:nvPr>
            <p:ph idx="1" type="body"/>
          </p:nvPr>
        </p:nvSpPr>
        <p:spPr>
          <a:xfrm>
            <a:off x="6780000" y="954000"/>
            <a:ext cx="26142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700">
                <a:solidFill>
                  <a:srgbClr val="000000"/>
                </a:solidFill>
                <a:highlight>
                  <a:srgbClr val="C9F7ED"/>
                </a:highlight>
                <a:latin typeface="Comfortaa"/>
                <a:ea typeface="Comfortaa"/>
                <a:cs typeface="Comfortaa"/>
                <a:sym typeface="Comfortaa"/>
              </a:rPr>
              <a:t>1.204</a:t>
            </a:r>
            <a:r>
              <a:rPr b="1" lang="es" sz="1700">
                <a:solidFill>
                  <a:srgbClr val="000000"/>
                </a:solidFill>
                <a:highlight>
                  <a:srgbClr val="C9F7ED"/>
                </a:highlight>
                <a:latin typeface="Comfortaa"/>
                <a:ea typeface="Comfortaa"/>
                <a:cs typeface="Comfortaa"/>
                <a:sym typeface="Comfortaa"/>
              </a:rPr>
              <a:t>.400 </a:t>
            </a:r>
            <a:r>
              <a:rPr lang="es" sz="1300">
                <a:solidFill>
                  <a:srgbClr val="000000"/>
                </a:solidFill>
                <a:highlight>
                  <a:srgbClr val="C9F7ED"/>
                </a:highlight>
                <a:latin typeface="Comfortaa"/>
                <a:ea typeface="Comfortaa"/>
                <a:cs typeface="Comfortaa"/>
                <a:sym typeface="Comfortaa"/>
              </a:rPr>
              <a:t>/ </a:t>
            </a:r>
            <a:r>
              <a:rPr lang="es" sz="1300">
                <a:solidFill>
                  <a:srgbClr val="000000"/>
                </a:solidFill>
                <a:highlight>
                  <a:srgbClr val="C9F7ED"/>
                </a:highlight>
                <a:latin typeface="Comfortaa"/>
                <a:ea typeface="Comfortaa"/>
                <a:cs typeface="Comfortaa"/>
                <a:sym typeface="Comfortaa"/>
              </a:rPr>
              <a:t>1.229.000</a:t>
            </a:r>
            <a:endParaRPr sz="1300">
              <a:solidFill>
                <a:srgbClr val="56C7AA"/>
              </a:solidFill>
              <a:highlight>
                <a:srgbClr val="C9F7ED"/>
              </a:highlight>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3890225" y="1446625"/>
            <a:ext cx="5014101" cy="3056950"/>
          </a:xfrm>
          <a:prstGeom prst="rect">
            <a:avLst/>
          </a:prstGeom>
          <a:noFill/>
          <a:ln>
            <a:noFill/>
          </a:ln>
        </p:spPr>
      </p:pic>
      <p:sp>
        <p:nvSpPr>
          <p:cNvPr id="128" name="Google Shape;128;p20"/>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ANÁLISIS EXPLORATORIO</a:t>
            </a:r>
            <a:endParaRPr sz="4800">
              <a:highlight>
                <a:schemeClr val="dk1"/>
              </a:highlight>
            </a:endParaRPr>
          </a:p>
        </p:txBody>
      </p:sp>
      <p:sp>
        <p:nvSpPr>
          <p:cNvPr id="129" name="Google Shape;129;p20"/>
          <p:cNvSpPr txBox="1"/>
          <p:nvPr>
            <p:ph idx="1" type="body"/>
          </p:nvPr>
        </p:nvSpPr>
        <p:spPr>
          <a:xfrm>
            <a:off x="84075" y="919050"/>
            <a:ext cx="91440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rgbClr val="000000"/>
                </a:solidFill>
                <a:highlight>
                  <a:schemeClr val="dk1"/>
                </a:highlight>
                <a:latin typeface="Comfortaa"/>
                <a:ea typeface="Comfortaa"/>
                <a:cs typeface="Comfortaa"/>
                <a:sym typeface="Comfortaa"/>
              </a:rPr>
              <a:t>DISTRIBUCIÓN DE APLICACIONES</a:t>
            </a:r>
            <a:endParaRPr b="1" sz="2640">
              <a:solidFill>
                <a:srgbClr val="56C7AA"/>
              </a:solidFill>
              <a:highlight>
                <a:schemeClr val="dk1"/>
              </a:highlight>
              <a:latin typeface="Comfortaa"/>
              <a:ea typeface="Comfortaa"/>
              <a:cs typeface="Comfortaa"/>
              <a:sym typeface="Comfortaa"/>
            </a:endParaRPr>
          </a:p>
        </p:txBody>
      </p:sp>
      <p:sp>
        <p:nvSpPr>
          <p:cNvPr id="130" name="Google Shape;130;p20"/>
          <p:cNvSpPr txBox="1"/>
          <p:nvPr>
            <p:ph idx="1" type="body"/>
          </p:nvPr>
        </p:nvSpPr>
        <p:spPr>
          <a:xfrm>
            <a:off x="152400" y="4265325"/>
            <a:ext cx="8901300" cy="801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2"/>
              <a:buNone/>
            </a:pPr>
            <a:r>
              <a:rPr lang="es" sz="1440">
                <a:solidFill>
                  <a:srgbClr val="000000"/>
                </a:solidFill>
                <a:latin typeface="Comfortaa Light"/>
                <a:ea typeface="Comfortaa Light"/>
                <a:cs typeface="Comfortaa Light"/>
                <a:sym typeface="Comfortaa Light"/>
              </a:rPr>
              <a:t>El 98% de las Apps listadas en el dataframe son gratuitas. Sin embargo, las Apps gratuitas y de pago no tienen puntuaciones significativamente distintas entre sí. Por lo tanto la gratuidad de una App no deriva en una mala puntuación. </a:t>
            </a:r>
            <a:endParaRPr sz="1904">
              <a:latin typeface="Comfortaa"/>
              <a:ea typeface="Comfortaa"/>
              <a:cs typeface="Comfortaa"/>
              <a:sym typeface="Comfortaa"/>
            </a:endParaRPr>
          </a:p>
        </p:txBody>
      </p:sp>
      <p:sp>
        <p:nvSpPr>
          <p:cNvPr id="131" name="Google Shape;131;p20"/>
          <p:cNvSpPr txBox="1"/>
          <p:nvPr>
            <p:ph idx="1" type="body"/>
          </p:nvPr>
        </p:nvSpPr>
        <p:spPr>
          <a:xfrm>
            <a:off x="1171800" y="2372550"/>
            <a:ext cx="2614200" cy="1454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APPS GRATUITAS</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4,10 / 5</a:t>
            </a:r>
            <a:endParaRPr b="1" sz="1940">
              <a:solidFill>
                <a:srgbClr val="56C7AA"/>
              </a:solidFill>
              <a:latin typeface="Comfortaa"/>
              <a:ea typeface="Comfortaa"/>
              <a:cs typeface="Comfortaa"/>
              <a:sym typeface="Comfortaa"/>
            </a:endParaRPr>
          </a:p>
          <a:p>
            <a:pPr indent="0" lvl="0" marL="0" rtl="0" algn="ctr">
              <a:lnSpc>
                <a:spcPct val="100000"/>
              </a:lnSpc>
              <a:spcBef>
                <a:spcPts val="0"/>
              </a:spcBef>
              <a:spcAft>
                <a:spcPts val="0"/>
              </a:spcAft>
              <a:buNone/>
            </a:pPr>
            <a:r>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400">
                <a:solidFill>
                  <a:srgbClr val="000000"/>
                </a:solidFill>
                <a:latin typeface="Comfortaa"/>
                <a:ea typeface="Comfortaa"/>
                <a:cs typeface="Comfortaa"/>
                <a:sym typeface="Comfortaa"/>
              </a:rPr>
              <a:t>APPS PAGAS</a:t>
            </a:r>
            <a:r>
              <a:rPr b="1" lang="es" sz="1400">
                <a:solidFill>
                  <a:srgbClr val="000000"/>
                </a:solidFill>
                <a:latin typeface="Comfortaa"/>
                <a:ea typeface="Comfortaa"/>
                <a:cs typeface="Comfortaa"/>
                <a:sym typeface="Comfortaa"/>
              </a:rPr>
              <a:t> </a:t>
            </a:r>
            <a:endParaRPr b="1" sz="1400">
              <a:solidFill>
                <a:srgbClr val="000000"/>
              </a:solidFill>
              <a:latin typeface="Comfortaa"/>
              <a:ea typeface="Comfortaa"/>
              <a:cs typeface="Comfortaa"/>
              <a:sym typeface="Comfortaa"/>
            </a:endParaRPr>
          </a:p>
          <a:p>
            <a:pPr indent="0" lvl="0" marL="0" rtl="0" algn="ctr">
              <a:lnSpc>
                <a:spcPct val="100000"/>
              </a:lnSpc>
              <a:spcBef>
                <a:spcPts val="0"/>
              </a:spcBef>
              <a:spcAft>
                <a:spcPts val="0"/>
              </a:spcAft>
              <a:buNone/>
            </a:pPr>
            <a:r>
              <a:rPr b="1" lang="es" sz="1940">
                <a:solidFill>
                  <a:srgbClr val="56C7AA"/>
                </a:solidFill>
                <a:latin typeface="Comfortaa"/>
                <a:ea typeface="Comfortaa"/>
                <a:cs typeface="Comfortaa"/>
                <a:sym typeface="Comfortaa"/>
              </a:rPr>
              <a:t>4,15 / 5</a:t>
            </a:r>
            <a:endParaRPr b="1" sz="1940">
              <a:solidFill>
                <a:srgbClr val="56C7AA"/>
              </a:solidFill>
              <a:latin typeface="Comfortaa"/>
              <a:ea typeface="Comfortaa"/>
              <a:cs typeface="Comfortaa"/>
              <a:sym typeface="Comfortaa"/>
            </a:endParaRPr>
          </a:p>
        </p:txBody>
      </p:sp>
      <p:sp>
        <p:nvSpPr>
          <p:cNvPr id="132" name="Google Shape;132;p20"/>
          <p:cNvSpPr txBox="1"/>
          <p:nvPr>
            <p:ph idx="1" type="body"/>
          </p:nvPr>
        </p:nvSpPr>
        <p:spPr>
          <a:xfrm>
            <a:off x="888150" y="1806063"/>
            <a:ext cx="31815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600">
                <a:solidFill>
                  <a:srgbClr val="000000"/>
                </a:solidFill>
                <a:highlight>
                  <a:srgbClr val="C9F7ED"/>
                </a:highlight>
                <a:latin typeface="Comfortaa"/>
                <a:ea typeface="Comfortaa"/>
                <a:cs typeface="Comfortaa"/>
                <a:sym typeface="Comfortaa"/>
              </a:rPr>
              <a:t>PUNTUACIÓN MEDIA</a:t>
            </a:r>
            <a:endParaRPr b="1" sz="2140">
              <a:solidFill>
                <a:srgbClr val="56C7AA"/>
              </a:solidFill>
              <a:highlight>
                <a:srgbClr val="C9F7ED"/>
              </a:highlight>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36200" y="118050"/>
            <a:ext cx="82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800">
                <a:highlight>
                  <a:schemeClr val="dk1"/>
                </a:highlight>
              </a:rPr>
              <a:t>ANÁLISIS EXPLORATORIO</a:t>
            </a:r>
            <a:endParaRPr sz="4800">
              <a:highlight>
                <a:schemeClr val="dk1"/>
              </a:highlight>
            </a:endParaRPr>
          </a:p>
        </p:txBody>
      </p:sp>
      <p:sp>
        <p:nvSpPr>
          <p:cNvPr id="138" name="Google Shape;138;p21"/>
          <p:cNvSpPr txBox="1"/>
          <p:nvPr>
            <p:ph idx="1" type="body"/>
          </p:nvPr>
        </p:nvSpPr>
        <p:spPr>
          <a:xfrm>
            <a:off x="84075" y="919050"/>
            <a:ext cx="9144000" cy="4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rgbClr val="000000"/>
                </a:solidFill>
                <a:highlight>
                  <a:schemeClr val="dk1"/>
                </a:highlight>
                <a:latin typeface="Comfortaa"/>
                <a:ea typeface="Comfortaa"/>
                <a:cs typeface="Comfortaa"/>
                <a:sym typeface="Comfortaa"/>
              </a:rPr>
              <a:t>RELACIÓN PRECIO-PUNTUACIÓN</a:t>
            </a:r>
            <a:endParaRPr b="1" sz="2640">
              <a:solidFill>
                <a:srgbClr val="56C7AA"/>
              </a:solidFill>
              <a:highlight>
                <a:schemeClr val="dk1"/>
              </a:highlight>
              <a:latin typeface="Comfortaa"/>
              <a:ea typeface="Comfortaa"/>
              <a:cs typeface="Comfortaa"/>
              <a:sym typeface="Comfortaa"/>
            </a:endParaRPr>
          </a:p>
        </p:txBody>
      </p:sp>
      <p:sp>
        <p:nvSpPr>
          <p:cNvPr id="139" name="Google Shape;139;p21"/>
          <p:cNvSpPr txBox="1"/>
          <p:nvPr>
            <p:ph idx="1" type="body"/>
          </p:nvPr>
        </p:nvSpPr>
        <p:spPr>
          <a:xfrm>
            <a:off x="152400" y="4417725"/>
            <a:ext cx="8901300" cy="612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440">
                <a:solidFill>
                  <a:srgbClr val="000000"/>
                </a:solidFill>
                <a:latin typeface="Comfortaa Light"/>
                <a:ea typeface="Comfortaa Light"/>
                <a:cs typeface="Comfortaa Light"/>
                <a:sym typeface="Comfortaa Light"/>
              </a:rPr>
              <a:t>Las Apps más caras tienen buenas puntuaciones, mientras que las más baratas presentan una mayor dispersión en su rating. </a:t>
            </a:r>
            <a:endParaRPr sz="1440">
              <a:solidFill>
                <a:srgbClr val="000000"/>
              </a:solidFill>
              <a:latin typeface="Comfortaa Light"/>
              <a:ea typeface="Comfortaa Light"/>
              <a:cs typeface="Comfortaa Light"/>
              <a:sym typeface="Comfortaa Light"/>
            </a:endParaRPr>
          </a:p>
        </p:txBody>
      </p:sp>
      <p:pic>
        <p:nvPicPr>
          <p:cNvPr id="140" name="Google Shape;140;p21"/>
          <p:cNvPicPr preferRelativeResize="0"/>
          <p:nvPr/>
        </p:nvPicPr>
        <p:blipFill>
          <a:blip r:embed="rId3">
            <a:alphaModFix/>
          </a:blip>
          <a:stretch>
            <a:fillRect/>
          </a:stretch>
        </p:blipFill>
        <p:spPr>
          <a:xfrm>
            <a:off x="1277775" y="1419975"/>
            <a:ext cx="6898674" cy="3134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