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1"/>
  </p:notesMasterIdLst>
  <p:sldIdLst>
    <p:sldId id="302" r:id="rId2"/>
    <p:sldId id="279" r:id="rId3"/>
    <p:sldId id="303" r:id="rId4"/>
    <p:sldId id="331" r:id="rId5"/>
    <p:sldId id="332" r:id="rId6"/>
    <p:sldId id="335" r:id="rId7"/>
    <p:sldId id="333" r:id="rId8"/>
    <p:sldId id="334" r:id="rId9"/>
    <p:sldId id="33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8" d="100"/>
          <a:sy n="78" d="100"/>
        </p:scale>
        <p:origin x="-84" y="-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E7E6D-8030-4E2A-BC01-E3D22059138A}" type="datetimeFigureOut">
              <a:rPr lang="fr-FR"/>
              <a:t>03/11/2015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117A6-9821-4242-8CDA-7F2113AEBD81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768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17A6-9821-4242-8CDA-7F2113AEBD81}" type="slidenum">
              <a:rPr lang="fr-F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30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17A6-9821-4242-8CDA-7F2113AEBD81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99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522D-D31F-4183-804D-3083A3C3396E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9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D088-8A27-4F08-B1DC-F3AF889E7CA5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98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DA4F-D784-4F30-84DF-FAC9C1E3E7C2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1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5E75-09B0-4CF3-B29D-FA3154961405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61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7F09-1C0A-40DB-A388-B93C1204D6E0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5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21A-3066-4377-AE46-34451A42DB55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320D-6610-40B6-943C-2DFE0232E084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23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4AB-37C7-40CC-82D3-4F78CA1E0A6A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6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C7DC-41E5-43D2-8A30-37B11E328699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7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D232-DB26-4972-811B-56E4F5C34BD5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4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50E2-02F1-4A1A-97FF-C3AB7460C2F8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8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24BF-7D43-49F3-A455-B267CFDBB957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2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8305-C573-4E09-8C35-EB81A1C8C870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79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4D2C-14F0-4454-BC0A-199F41561A83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3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C588-8271-44D7-962D-01FA3F2DCA5A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8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451C-A70E-4957-9B26-768FD7A7E217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8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79B6-1BCE-47D6-91EB-00107561BC92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6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49B937-AFD1-40FB-BE02-4616F0CA4D40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7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2"/>
          <p:cNvSpPr txBox="1">
            <a:spLocks/>
          </p:cNvSpPr>
          <p:nvPr/>
        </p:nvSpPr>
        <p:spPr>
          <a:xfrm>
            <a:off x="4394840" y="4169022"/>
            <a:ext cx="6987645" cy="138853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fr-FR" sz="2800" dirty="0"/>
          </a:p>
        </p:txBody>
      </p:sp>
      <p:sp>
        <p:nvSpPr>
          <p:cNvPr id="4" name="Rectangle 3"/>
          <p:cNvSpPr/>
          <p:nvPr/>
        </p:nvSpPr>
        <p:spPr>
          <a:xfrm>
            <a:off x="4499412" y="4385752"/>
            <a:ext cx="59754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BERRYSTORM</a:t>
            </a:r>
            <a:endParaRPr lang="fr-FR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6253803" y="5557556"/>
            <a:ext cx="6987645" cy="138853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 smtClean="0"/>
              <a:t>Présenté par nous </a:t>
            </a:r>
            <a:endParaRPr lang="fr-FR" sz="2800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58" y="343754"/>
            <a:ext cx="2877561" cy="40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0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0895" y="2072279"/>
            <a:ext cx="80666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 smtClean="0">
                <a:ln w="0"/>
                <a:solidFill>
                  <a:schemeClr val="accent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   – Présentation générale</a:t>
            </a:r>
            <a:endParaRPr lang="fr-FR" sz="5400" b="1" spc="50" dirty="0">
              <a:ln w="0"/>
              <a:solidFill>
                <a:schemeClr val="accent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90895" y="3672648"/>
            <a:ext cx="51773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 smtClean="0">
                <a:ln w="0"/>
                <a:solidFill>
                  <a:schemeClr val="accent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II  – Avancement</a:t>
            </a:r>
            <a:endParaRPr lang="fr-FR" sz="5400" b="1" spc="50" dirty="0">
              <a:ln w="0"/>
              <a:solidFill>
                <a:schemeClr val="accent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86" y="1780166"/>
            <a:ext cx="1215443" cy="121544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57117">
            <a:off x="1836641" y="3447056"/>
            <a:ext cx="978808" cy="1374513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-449943" y="5979885"/>
            <a:ext cx="1132114" cy="776515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2</a:t>
            </a:fld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697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1600" y="5938203"/>
            <a:ext cx="551167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3</a:t>
            </a:fld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2476495" y="5014873"/>
            <a:ext cx="80666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 smtClean="0">
                <a:ln w="0"/>
                <a:solidFill>
                  <a:schemeClr val="accent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   – Présentation générale</a:t>
            </a:r>
            <a:endParaRPr lang="fr-FR" sz="5400" b="1" spc="50" dirty="0">
              <a:ln w="0"/>
              <a:solidFill>
                <a:schemeClr val="accent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971" y="862011"/>
            <a:ext cx="3323771" cy="332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779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5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1600" y="5938203"/>
            <a:ext cx="551167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4</a:t>
            </a:fld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2351314" y="751066"/>
            <a:ext cx="82634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Objectif</a:t>
            </a:r>
            <a:endParaRPr lang="fr-FR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1960795" y="2189551"/>
            <a:ext cx="9044508" cy="2937283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b="1" dirty="0"/>
              <a:t>Remplacer le bloc de commande LEGO NXT par une carte </a:t>
            </a:r>
            <a:r>
              <a:rPr lang="fr-FR" sz="2800" b="1" dirty="0" smtClean="0"/>
              <a:t>programmable </a:t>
            </a:r>
            <a:r>
              <a:rPr lang="fr-FR" sz="2800" b="1" dirty="0"/>
              <a:t>en Python  fait à base d’une Raspberry PI</a:t>
            </a:r>
            <a:r>
              <a:rPr lang="fr-FR" sz="2800" b="1" dirty="0" smtClean="0"/>
              <a:t>.</a:t>
            </a:r>
          </a:p>
          <a:p>
            <a:pPr marL="0" indent="0">
              <a:buNone/>
            </a:pPr>
            <a:r>
              <a:rPr lang="fr-FR" sz="2800" dirty="0" smtClean="0"/>
              <a:t>+ Création </a:t>
            </a:r>
            <a:r>
              <a:rPr lang="fr-FR" sz="2800" dirty="0"/>
              <a:t>d’une bibliothèque </a:t>
            </a:r>
            <a:r>
              <a:rPr lang="fr-FR" sz="2800" dirty="0" smtClean="0"/>
              <a:t>Python.</a:t>
            </a:r>
          </a:p>
          <a:p>
            <a:pPr marL="0" indent="0">
              <a:buNone/>
            </a:pPr>
            <a:r>
              <a:rPr lang="fr-FR" sz="2800" dirty="0" smtClean="0"/>
              <a:t>+ Faire </a:t>
            </a:r>
            <a:r>
              <a:rPr lang="fr-FR" sz="2800" dirty="0"/>
              <a:t>un petit programme de démonstration</a:t>
            </a:r>
            <a:r>
              <a:rPr lang="fr-FR" sz="2800" dirty="0" smtClean="0"/>
              <a:t>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7784475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5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1600" y="5938203"/>
            <a:ext cx="551167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5</a:t>
            </a:fld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2509631" y="5014873"/>
            <a:ext cx="82634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Outils utilisés</a:t>
            </a:r>
            <a:endParaRPr lang="fr-FR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27" y="850238"/>
            <a:ext cx="1640174" cy="143022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477" y="850238"/>
            <a:ext cx="1430223" cy="143022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477" y="3064327"/>
            <a:ext cx="1430223" cy="191614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27" y="3314698"/>
            <a:ext cx="1640174" cy="1575657"/>
          </a:xfrm>
          <a:prstGeom prst="rect">
            <a:avLst/>
          </a:prstGeom>
        </p:spPr>
      </p:pic>
      <p:cxnSp>
        <p:nvCxnSpPr>
          <p:cNvPr id="12" name="Connecteur droit 11"/>
          <p:cNvCxnSpPr/>
          <p:nvPr/>
        </p:nvCxnSpPr>
        <p:spPr>
          <a:xfrm>
            <a:off x="2895600" y="2666999"/>
            <a:ext cx="252000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4165600" y="1460498"/>
            <a:ext cx="0" cy="256540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6445250" y="2350313"/>
            <a:ext cx="1016000" cy="317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6445250" y="3061152"/>
            <a:ext cx="1016000" cy="317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160" y="850238"/>
            <a:ext cx="2877941" cy="404011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298" y="3966856"/>
            <a:ext cx="532384" cy="511442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705" y="2528278"/>
            <a:ext cx="532384" cy="51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611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5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1600" y="5938203"/>
            <a:ext cx="551167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6</a:t>
            </a:fld>
            <a:endParaRPr lang="en-US" sz="4000" dirty="0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2743401" y="6503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2421429" y="1061811"/>
            <a:ext cx="2459865" cy="162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Raspberry</a:t>
            </a:r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6849614" y="4714014"/>
            <a:ext cx="2459865" cy="162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Capteur digital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5112914" y="1770149"/>
            <a:ext cx="3451537" cy="2943865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H="1" flipV="1">
            <a:off x="5112914" y="2253803"/>
            <a:ext cx="2472742" cy="2163651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4559323" y="2625461"/>
            <a:ext cx="2434105" cy="22291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4518576" y="3128912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5V</a:t>
            </a:r>
            <a:endParaRPr lang="fr-FR" sz="20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3900580" y="5222887"/>
            <a:ext cx="403425" cy="3725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846431" y="5712127"/>
            <a:ext cx="16098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Filtre</a:t>
            </a:r>
            <a:endParaRPr lang="fr-FR" dirty="0"/>
          </a:p>
        </p:txBody>
      </p:sp>
      <p:sp>
        <p:nvSpPr>
          <p:cNvPr id="52" name="Rectangle 51"/>
          <p:cNvSpPr/>
          <p:nvPr/>
        </p:nvSpPr>
        <p:spPr>
          <a:xfrm>
            <a:off x="1438342" y="3740050"/>
            <a:ext cx="16098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CAN</a:t>
            </a:r>
            <a:endParaRPr lang="fr-FR" dirty="0"/>
          </a:p>
        </p:txBody>
      </p:sp>
      <p:cxnSp>
        <p:nvCxnSpPr>
          <p:cNvPr id="53" name="Connecteur droit avec flèche 52"/>
          <p:cNvCxnSpPr/>
          <p:nvPr/>
        </p:nvCxnSpPr>
        <p:spPr>
          <a:xfrm flipH="1" flipV="1">
            <a:off x="2189809" y="4854641"/>
            <a:ext cx="1172365" cy="7407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V="1">
            <a:off x="2243272" y="2690767"/>
            <a:ext cx="532720" cy="8490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846431" y="245698"/>
            <a:ext cx="909380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Synoptique </a:t>
            </a:r>
          </a:p>
          <a:p>
            <a:pPr algn="ctr"/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							capteurs </a:t>
            </a:r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digitaux</a:t>
            </a:r>
            <a:endParaRPr lang="fr-FR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043093" y="4138252"/>
            <a:ext cx="16098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Pont </a:t>
            </a:r>
            <a:r>
              <a:rPr lang="fr-FR" dirty="0" smtClean="0"/>
              <a:t>diviseur de tension</a:t>
            </a:r>
            <a:endParaRPr lang="fr-FR" dirty="0"/>
          </a:p>
        </p:txBody>
      </p:sp>
      <p:cxnSp>
        <p:nvCxnSpPr>
          <p:cNvPr id="64" name="Connecteur droit avec flèche 63"/>
          <p:cNvCxnSpPr/>
          <p:nvPr/>
        </p:nvCxnSpPr>
        <p:spPr>
          <a:xfrm>
            <a:off x="3900580" y="2910687"/>
            <a:ext cx="806851" cy="10573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H="1" flipV="1">
            <a:off x="5876544" y="4854639"/>
            <a:ext cx="962138" cy="3682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6993428" y="2841971"/>
            <a:ext cx="2344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776375" y="3239297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5V</a:t>
            </a:r>
            <a:endParaRPr lang="fr-FR" sz="20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318721" y="5171440"/>
            <a:ext cx="1539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Réponse</a:t>
            </a:r>
          </a:p>
          <a:p>
            <a:r>
              <a:rPr lang="fr-F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analogique</a:t>
            </a:r>
            <a:endParaRPr lang="fr-FR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846431" y="4729486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Réponse</a:t>
            </a:r>
          </a:p>
          <a:p>
            <a:r>
              <a:rPr lang="fr-F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analogique</a:t>
            </a:r>
            <a:endParaRPr lang="fr-F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077156" y="2598729"/>
            <a:ext cx="1495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Réponse</a:t>
            </a:r>
          </a:p>
          <a:p>
            <a:r>
              <a:rPr lang="fr-F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numérique</a:t>
            </a:r>
            <a:endParaRPr lang="fr-FR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5280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5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1600" y="5938203"/>
            <a:ext cx="551167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7</a:t>
            </a:fld>
            <a:endParaRPr lang="en-US" sz="4000" dirty="0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2743401" y="6503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2421429" y="1061811"/>
            <a:ext cx="2459865" cy="162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Raspberry</a:t>
            </a:r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6849614" y="4714014"/>
            <a:ext cx="2459865" cy="162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Capteur </a:t>
            </a:r>
            <a:r>
              <a:rPr lang="fr-FR" dirty="0" smtClean="0"/>
              <a:t>I²C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7472094" y="1480374"/>
            <a:ext cx="16098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3,3 V &lt;-&gt; 5V </a:t>
            </a:r>
          </a:p>
          <a:p>
            <a:pPr algn="ctr"/>
            <a:r>
              <a:rPr lang="fr-FR" dirty="0" smtClean="0"/>
              <a:t>I²C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5112914" y="1763709"/>
            <a:ext cx="2189607" cy="6440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8652657" y="2684548"/>
            <a:ext cx="0" cy="1835240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8079546" y="2684549"/>
            <a:ext cx="0" cy="1719329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H="1">
            <a:off x="5081890" y="2087768"/>
            <a:ext cx="2189607" cy="4295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4559323" y="2625461"/>
            <a:ext cx="2434105" cy="22291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4518576" y="3128912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5V</a:t>
            </a:r>
            <a:endParaRPr lang="fr-FR" sz="20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4043093" y="5222887"/>
            <a:ext cx="226689" cy="3725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846431" y="5712127"/>
            <a:ext cx="16098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Filtre</a:t>
            </a:r>
            <a:endParaRPr lang="fr-FR" dirty="0"/>
          </a:p>
        </p:txBody>
      </p:sp>
      <p:sp>
        <p:nvSpPr>
          <p:cNvPr id="52" name="Rectangle 51"/>
          <p:cNvSpPr/>
          <p:nvPr/>
        </p:nvSpPr>
        <p:spPr>
          <a:xfrm>
            <a:off x="1438342" y="3740050"/>
            <a:ext cx="16098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CAN</a:t>
            </a:r>
            <a:endParaRPr lang="fr-FR" dirty="0"/>
          </a:p>
        </p:txBody>
      </p:sp>
      <p:cxnSp>
        <p:nvCxnSpPr>
          <p:cNvPr id="53" name="Connecteur droit avec flèche 52"/>
          <p:cNvCxnSpPr/>
          <p:nvPr/>
        </p:nvCxnSpPr>
        <p:spPr>
          <a:xfrm flipH="1" flipV="1">
            <a:off x="2328673" y="4854639"/>
            <a:ext cx="719529" cy="74075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V="1">
            <a:off x="2243272" y="2690767"/>
            <a:ext cx="532720" cy="8490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269782" y="238956"/>
            <a:ext cx="82634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Synoptique capteurs I²C</a:t>
            </a:r>
            <a:endParaRPr lang="fr-FR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043093" y="4138252"/>
            <a:ext cx="16098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Pont diviseur de tension</a:t>
            </a:r>
            <a:endParaRPr lang="fr-FR" dirty="0"/>
          </a:p>
        </p:txBody>
      </p:sp>
      <p:cxnSp>
        <p:nvCxnSpPr>
          <p:cNvPr id="64" name="Connecteur droit avec flèche 63"/>
          <p:cNvCxnSpPr/>
          <p:nvPr/>
        </p:nvCxnSpPr>
        <p:spPr>
          <a:xfrm>
            <a:off x="3900580" y="2910687"/>
            <a:ext cx="806851" cy="10573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H="1" flipV="1">
            <a:off x="5864352" y="4854639"/>
            <a:ext cx="985262" cy="1980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5960127" y="2225351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rnard MT Condensed" panose="02050806060905020404" pitchFamily="18" charset="0"/>
              </a:rPr>
              <a:t>I²C</a:t>
            </a: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8854167" y="3239297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rnard MT Condensed" panose="02050806060905020404" pitchFamily="18" charset="0"/>
              </a:rPr>
              <a:t>I²C</a:t>
            </a: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5778977" y="322333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5V</a:t>
            </a:r>
            <a:endParaRPr lang="fr-FR" sz="20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925507" y="2598729"/>
            <a:ext cx="1495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Réponse</a:t>
            </a:r>
          </a:p>
          <a:p>
            <a:r>
              <a:rPr lang="fr-F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numérique</a:t>
            </a:r>
            <a:endParaRPr lang="fr-FR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2806329" y="4762811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Réponse</a:t>
            </a:r>
          </a:p>
          <a:p>
            <a:r>
              <a:rPr lang="fr-F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analogique</a:t>
            </a:r>
            <a:endParaRPr lang="fr-F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5318721" y="5055199"/>
            <a:ext cx="1539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Réponse</a:t>
            </a:r>
          </a:p>
          <a:p>
            <a:r>
              <a:rPr lang="fr-F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analogique</a:t>
            </a:r>
            <a:endParaRPr lang="fr-FR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9653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5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1600" y="5938203"/>
            <a:ext cx="551167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8</a:t>
            </a:fld>
            <a:endParaRPr lang="en-US" sz="4000" dirty="0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2743401" y="6503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2421429" y="1061811"/>
            <a:ext cx="2459865" cy="162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Raspberry</a:t>
            </a:r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6821177" y="4554705"/>
            <a:ext cx="2459865" cy="162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Moteur + </a:t>
            </a:r>
            <a:r>
              <a:rPr lang="fr-FR" dirty="0" smtClean="0"/>
              <a:t>Tachymètre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7472094" y="1480374"/>
            <a:ext cx="16098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Pont en H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5112914" y="1763709"/>
            <a:ext cx="2189607" cy="64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H="1">
            <a:off x="8135155" y="2632560"/>
            <a:ext cx="12879" cy="16979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 flipV="1">
            <a:off x="9281042" y="1909870"/>
            <a:ext cx="1006630" cy="277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9527476" y="1410655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  <a:latin typeface="Bernard MT Condensed" panose="02050806060905020404" pitchFamily="18" charset="0"/>
              </a:rPr>
              <a:t>9</a:t>
            </a:r>
            <a:r>
              <a:rPr lang="fr-FR" sz="20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V</a:t>
            </a:r>
            <a:endParaRPr lang="fr-FR" sz="20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4587761" y="5595397"/>
            <a:ext cx="2101946" cy="5739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846431" y="5712127"/>
            <a:ext cx="16098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Protection</a:t>
            </a:r>
            <a:endParaRPr lang="fr-FR" dirty="0"/>
          </a:p>
        </p:txBody>
      </p:sp>
      <p:sp>
        <p:nvSpPr>
          <p:cNvPr id="52" name="Rectangle 51"/>
          <p:cNvSpPr/>
          <p:nvPr/>
        </p:nvSpPr>
        <p:spPr>
          <a:xfrm>
            <a:off x="1438342" y="3740050"/>
            <a:ext cx="16098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Trigger</a:t>
            </a:r>
            <a:endParaRPr lang="fr-FR" dirty="0"/>
          </a:p>
        </p:txBody>
      </p:sp>
      <p:cxnSp>
        <p:nvCxnSpPr>
          <p:cNvPr id="53" name="Connecteur droit avec flèche 52"/>
          <p:cNvCxnSpPr/>
          <p:nvPr/>
        </p:nvCxnSpPr>
        <p:spPr>
          <a:xfrm flipH="1" flipV="1">
            <a:off x="2189809" y="4854641"/>
            <a:ext cx="1172365" cy="7407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V="1">
            <a:off x="2243272" y="2690767"/>
            <a:ext cx="532720" cy="8490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269782" y="238956"/>
            <a:ext cx="82634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Synoptique moteur</a:t>
            </a:r>
            <a:endParaRPr lang="fr-FR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10406130" y="1340441"/>
            <a:ext cx="1695718" cy="12547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Batterie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5465312" y="5312017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5V</a:t>
            </a:r>
            <a:endParaRPr lang="fr-FR" sz="20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980816" y="4854641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5V</a:t>
            </a:r>
            <a:endParaRPr lang="fr-FR" sz="20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2745654" y="3070725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3,3V</a:t>
            </a:r>
            <a:endParaRPr lang="fr-FR" sz="20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772338" y="1953183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3,3V</a:t>
            </a:r>
            <a:endParaRPr lang="fr-FR" sz="20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217742" y="3139749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9V</a:t>
            </a:r>
            <a:endParaRPr lang="fr-FR" sz="20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811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5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1600" y="5938203"/>
            <a:ext cx="551167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9</a:t>
            </a:fld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3616198" y="5014873"/>
            <a:ext cx="51773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 smtClean="0">
                <a:ln w="0"/>
                <a:solidFill>
                  <a:schemeClr val="accent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II  – Avancement</a:t>
            </a:r>
            <a:endParaRPr lang="fr-FR" sz="5400" b="1" spc="50" dirty="0">
              <a:ln w="0"/>
              <a:solidFill>
                <a:schemeClr val="accent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57117">
            <a:off x="4888460" y="919189"/>
            <a:ext cx="2632789" cy="369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493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5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TC103457496[[fn=Parallaxe]]</Template>
  <TotalTime>2012</TotalTime>
  <Words>130</Words>
  <Application>Microsoft Office PowerPoint</Application>
  <PresentationFormat>Personnalisé</PresentationFormat>
  <Paragraphs>69</Paragraphs>
  <Slides>9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Parallaxe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</dc:title>
  <dc:creator>françois bourree</dc:creator>
  <cp:lastModifiedBy>IUT LYON 1</cp:lastModifiedBy>
  <cp:revision>121</cp:revision>
  <dcterms:created xsi:type="dcterms:W3CDTF">2014-05-24T15:32:48Z</dcterms:created>
  <dcterms:modified xsi:type="dcterms:W3CDTF">2015-11-03T07:31:25Z</dcterms:modified>
</cp:coreProperties>
</file>