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ukhari Script" charset="1" panose="00000500000000000000"/>
      <p:regular r:id="rId12"/>
    </p:embeddedFont>
    <p:embeddedFont>
      <p:font typeface="Montserrat" charset="1" panose="00000500000000000000"/>
      <p:regular r:id="rId13"/>
    </p:embeddedFont>
    <p:embeddedFont>
      <p:font typeface="Montserrat Bold" charset="1" panose="00000600000000000000"/>
      <p:regular r:id="rId14"/>
    </p:embeddedFont>
    <p:embeddedFont>
      <p:font typeface="Montserrat Italics" charset="1" panose="00000500000000000000"/>
      <p:regular r:id="rId15"/>
    </p:embeddedFont>
    <p:embeddedFont>
      <p:font typeface="Montserrat Bold Italics" charset="1" panose="00000600000000000000"/>
      <p:regular r:id="rId16"/>
    </p:embeddedFont>
    <p:embeddedFont>
      <p:font typeface="Cocomat Pro Heavy" charset="1" panose="00000A00000000000000"/>
      <p:regular r:id="rId17"/>
    </p:embeddedFont>
    <p:embeddedFont>
      <p:font typeface="Cocomat Pro Heavy Italics" charset="1" panose="00000A00000000000000"/>
      <p:regular r:id="rId18"/>
    </p:embeddedFont>
    <p:embeddedFont>
      <p:font typeface="Michegar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219" y="1832792"/>
            <a:ext cx="5787743" cy="4919582"/>
          </a:xfrm>
          <a:custGeom>
            <a:avLst/>
            <a:gdLst/>
            <a:ahLst/>
            <a:cxnLst/>
            <a:rect r="r" b="b" t="t" l="l"/>
            <a:pathLst>
              <a:path h="4919582" w="5787743">
                <a:moveTo>
                  <a:pt x="0" y="0"/>
                </a:moveTo>
                <a:lnTo>
                  <a:pt x="5787744" y="0"/>
                </a:lnTo>
                <a:lnTo>
                  <a:pt x="5787744" y="4919582"/>
                </a:lnTo>
                <a:lnTo>
                  <a:pt x="0" y="4919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60914" y="2141273"/>
            <a:ext cx="942784" cy="982067"/>
          </a:xfrm>
          <a:custGeom>
            <a:avLst/>
            <a:gdLst/>
            <a:ahLst/>
            <a:cxnLst/>
            <a:rect r="r" b="b" t="t" l="l"/>
            <a:pathLst>
              <a:path h="982067" w="942784">
                <a:moveTo>
                  <a:pt x="0" y="0"/>
                </a:moveTo>
                <a:lnTo>
                  <a:pt x="942784" y="0"/>
                </a:lnTo>
                <a:lnTo>
                  <a:pt x="942784" y="982067"/>
                </a:lnTo>
                <a:lnTo>
                  <a:pt x="0" y="9820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53369" y="8212609"/>
            <a:ext cx="976414" cy="1045691"/>
          </a:xfrm>
          <a:custGeom>
            <a:avLst/>
            <a:gdLst/>
            <a:ahLst/>
            <a:cxnLst/>
            <a:rect r="r" b="b" t="t" l="l"/>
            <a:pathLst>
              <a:path h="1045691" w="976414">
                <a:moveTo>
                  <a:pt x="0" y="0"/>
                </a:moveTo>
                <a:lnTo>
                  <a:pt x="976414" y="0"/>
                </a:lnTo>
                <a:lnTo>
                  <a:pt x="976414" y="1045691"/>
                </a:lnTo>
                <a:lnTo>
                  <a:pt x="0" y="1045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20337" y="4862857"/>
            <a:ext cx="4568047" cy="5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2972">
                <a:solidFill>
                  <a:srgbClr val="05066D"/>
                </a:solidFill>
                <a:latin typeface="Montserrat Bold Italics"/>
              </a:rPr>
              <a:t>VISUAL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3698" y="2122223"/>
            <a:ext cx="8555602" cy="2720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CANADIAN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HOUSING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071" y="8145934"/>
            <a:ext cx="3050217" cy="107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06"/>
              </a:lnSpc>
            </a:pPr>
            <a:r>
              <a:rPr lang="en-US" sz="3076">
                <a:solidFill>
                  <a:srgbClr val="FFFFFF"/>
                </a:solidFill>
                <a:latin typeface="Montserrat Italics"/>
              </a:rPr>
              <a:t>By Clinton Boyda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5877" y="1028700"/>
            <a:ext cx="10466288" cy="9241697"/>
          </a:xfrm>
          <a:custGeom>
            <a:avLst/>
            <a:gdLst/>
            <a:ahLst/>
            <a:cxnLst/>
            <a:rect r="r" b="b" t="t" l="l"/>
            <a:pathLst>
              <a:path h="9241697" w="10466288">
                <a:moveTo>
                  <a:pt x="0" y="0"/>
                </a:moveTo>
                <a:lnTo>
                  <a:pt x="10466288" y="0"/>
                </a:lnTo>
                <a:lnTo>
                  <a:pt x="10466288" y="9241697"/>
                </a:lnTo>
                <a:lnTo>
                  <a:pt x="0" y="924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13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18"/>
              </a:lnSpc>
              <a:spcBef>
                <a:spcPct val="0"/>
              </a:spcBef>
            </a:pPr>
            <a:r>
              <a:rPr lang="en-US" sz="6584">
                <a:solidFill>
                  <a:srgbClr val="05066D"/>
                </a:solidFill>
                <a:latin typeface="Cocomat Pro Heavy"/>
              </a:rPr>
              <a:t>CONSTRUCTION VS ECONOMY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240863" y="9258300"/>
            <a:ext cx="3544228" cy="653292"/>
            <a:chOff x="0" y="0"/>
            <a:chExt cx="780800" cy="143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VS PROVINCES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71036"/>
            <a:ext cx="15971097" cy="9396914"/>
          </a:xfrm>
          <a:custGeom>
            <a:avLst/>
            <a:gdLst/>
            <a:ahLst/>
            <a:cxnLst/>
            <a:rect r="r" b="b" t="t" l="l"/>
            <a:pathLst>
              <a:path h="9396914" w="15971097">
                <a:moveTo>
                  <a:pt x="0" y="0"/>
                </a:moveTo>
                <a:lnTo>
                  <a:pt x="15971097" y="0"/>
                </a:lnTo>
                <a:lnTo>
                  <a:pt x="15971097" y="9396914"/>
                </a:lnTo>
                <a:lnTo>
                  <a:pt x="0" y="93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20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78"/>
              </a:lnSpc>
              <a:spcBef>
                <a:spcPct val="0"/>
              </a:spcBef>
            </a:pPr>
            <a:r>
              <a:rPr lang="en-US" sz="6984">
                <a:solidFill>
                  <a:srgbClr val="05066D"/>
                </a:solidFill>
                <a:latin typeface="Cocomat Pro Heavy"/>
              </a:rPr>
              <a:t>COMPLETED CONSTRUCTION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90086"/>
            <a:ext cx="15971097" cy="9367663"/>
          </a:xfrm>
          <a:custGeom>
            <a:avLst/>
            <a:gdLst/>
            <a:ahLst/>
            <a:cxnLst/>
            <a:rect r="r" b="b" t="t" l="l"/>
            <a:pathLst>
              <a:path h="9367663" w="15971097">
                <a:moveTo>
                  <a:pt x="0" y="0"/>
                </a:moveTo>
                <a:lnTo>
                  <a:pt x="15971097" y="0"/>
                </a:lnTo>
                <a:lnTo>
                  <a:pt x="15971097" y="9367663"/>
                </a:lnTo>
                <a:lnTo>
                  <a:pt x="0" y="936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14300"/>
            <a:ext cx="1403212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5066D"/>
                </a:solidFill>
                <a:latin typeface="Cocomat Pro Heavy"/>
              </a:rPr>
              <a:t> CONSTRUCTION VS ECONOMIC CRISIS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90086"/>
            <a:ext cx="15971097" cy="9367663"/>
          </a:xfrm>
          <a:custGeom>
            <a:avLst/>
            <a:gdLst/>
            <a:ahLst/>
            <a:cxnLst/>
            <a:rect r="r" b="b" t="t" l="l"/>
            <a:pathLst>
              <a:path h="9367663" w="15971097">
                <a:moveTo>
                  <a:pt x="0" y="0"/>
                </a:moveTo>
                <a:lnTo>
                  <a:pt x="15971097" y="0"/>
                </a:lnTo>
                <a:lnTo>
                  <a:pt x="15971097" y="9367663"/>
                </a:lnTo>
                <a:lnTo>
                  <a:pt x="0" y="936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6906173">
            <a:off x="14169020" y="3512585"/>
            <a:ext cx="1700642" cy="480431"/>
          </a:xfrm>
          <a:custGeom>
            <a:avLst/>
            <a:gdLst/>
            <a:ahLst/>
            <a:cxnLst/>
            <a:rect r="r" b="b" t="t" l="l"/>
            <a:pathLst>
              <a:path h="480431" w="1700642">
                <a:moveTo>
                  <a:pt x="1700642" y="0"/>
                </a:moveTo>
                <a:lnTo>
                  <a:pt x="0" y="0"/>
                </a:lnTo>
                <a:lnTo>
                  <a:pt x="0" y="480431"/>
                </a:lnTo>
                <a:lnTo>
                  <a:pt x="1700642" y="480431"/>
                </a:lnTo>
                <a:lnTo>
                  <a:pt x="170064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727705" y="7112386"/>
            <a:ext cx="8147674" cy="1613887"/>
            <a:chOff x="0" y="0"/>
            <a:chExt cx="1125145" cy="2228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5145" cy="222868"/>
            </a:xfrm>
            <a:custGeom>
              <a:avLst/>
              <a:gdLst/>
              <a:ahLst/>
              <a:cxnLst/>
              <a:rect r="r" b="b" t="t" l="l"/>
              <a:pathLst>
                <a:path h="222868" w="1125145">
                  <a:moveTo>
                    <a:pt x="16153" y="0"/>
                  </a:moveTo>
                  <a:lnTo>
                    <a:pt x="1108992" y="0"/>
                  </a:lnTo>
                  <a:cubicBezTo>
                    <a:pt x="1113276" y="0"/>
                    <a:pt x="1117385" y="1702"/>
                    <a:pt x="1120414" y="4731"/>
                  </a:cubicBezTo>
                  <a:cubicBezTo>
                    <a:pt x="1123443" y="7761"/>
                    <a:pt x="1125145" y="11869"/>
                    <a:pt x="1125145" y="16153"/>
                  </a:cubicBezTo>
                  <a:lnTo>
                    <a:pt x="1125145" y="206715"/>
                  </a:lnTo>
                  <a:cubicBezTo>
                    <a:pt x="1125145" y="215636"/>
                    <a:pt x="1117913" y="222868"/>
                    <a:pt x="1108992" y="222868"/>
                  </a:cubicBezTo>
                  <a:lnTo>
                    <a:pt x="16153" y="222868"/>
                  </a:lnTo>
                  <a:cubicBezTo>
                    <a:pt x="11869" y="222868"/>
                    <a:pt x="7761" y="221166"/>
                    <a:pt x="4731" y="218137"/>
                  </a:cubicBezTo>
                  <a:cubicBezTo>
                    <a:pt x="1702" y="215108"/>
                    <a:pt x="0" y="210999"/>
                    <a:pt x="0" y="206715"/>
                  </a:cubicBezTo>
                  <a:lnTo>
                    <a:pt x="0" y="16153"/>
                  </a:lnTo>
                  <a:cubicBezTo>
                    <a:pt x="0" y="11869"/>
                    <a:pt x="1702" y="7761"/>
                    <a:pt x="4731" y="4731"/>
                  </a:cubicBezTo>
                  <a:cubicBezTo>
                    <a:pt x="7761" y="1702"/>
                    <a:pt x="11869" y="0"/>
                    <a:pt x="16153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>
              <a:noFill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75910" y="7705890"/>
            <a:ext cx="7547341" cy="78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>
                <a:solidFill>
                  <a:srgbClr val="000000"/>
                </a:solidFill>
                <a:latin typeface="Montserrat"/>
              </a:rPr>
              <a:t>Originated in the USA with the collapse of the subprime mortgage market.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75910" y="7246792"/>
            <a:ext cx="7347171" cy="50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  <a:spcBef>
                <a:spcPct val="0"/>
              </a:spcBef>
            </a:pPr>
            <a:r>
              <a:rPr lang="en-US" sz="2946">
                <a:solidFill>
                  <a:srgbClr val="1F2B5B"/>
                </a:solidFill>
                <a:latin typeface="Montserrat Classic Bold"/>
              </a:rPr>
              <a:t>GLOBAL FINANCIAL CRISIS 2007-2009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5877" y="-114300"/>
            <a:ext cx="14032123" cy="913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05066D"/>
                </a:solidFill>
                <a:latin typeface="Cocomat Pro Heavy"/>
              </a:rPr>
              <a:t> CONSTRUCTION VS ECONOMIC CRISIS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6903" y="890086"/>
            <a:ext cx="15971097" cy="9393902"/>
          </a:xfrm>
          <a:custGeom>
            <a:avLst/>
            <a:gdLst/>
            <a:ahLst/>
            <a:cxnLst/>
            <a:rect r="r" b="b" t="t" l="l"/>
            <a:pathLst>
              <a:path h="9393902" w="15971097">
                <a:moveTo>
                  <a:pt x="0" y="0"/>
                </a:moveTo>
                <a:lnTo>
                  <a:pt x="15971097" y="0"/>
                </a:lnTo>
                <a:lnTo>
                  <a:pt x="15971097" y="9393902"/>
                </a:lnTo>
                <a:lnTo>
                  <a:pt x="0" y="9393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23825"/>
            <a:ext cx="14032123" cy="101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238"/>
              </a:lnSpc>
              <a:spcBef>
                <a:spcPct val="0"/>
              </a:spcBef>
            </a:pPr>
            <a:r>
              <a:rPr lang="en-US" sz="5884">
                <a:solidFill>
                  <a:srgbClr val="05066D"/>
                </a:solidFill>
                <a:latin typeface="Cocomat Pro Heavy"/>
              </a:rPr>
              <a:t>CONSTRUCTION TOP 3 PROVINCES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743772" y="5587037"/>
            <a:ext cx="3544228" cy="653292"/>
            <a:chOff x="0" y="0"/>
            <a:chExt cx="780800" cy="143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PER CAPTIA?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743772" y="6624748"/>
            <a:ext cx="3544228" cy="653292"/>
            <a:chOff x="0" y="0"/>
            <a:chExt cx="780800" cy="1439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VS EARNINGS?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92460">
            <a:off x="4929708" y="2214994"/>
            <a:ext cx="8343858" cy="243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22"/>
              </a:lnSpc>
              <a:spcBef>
                <a:spcPct val="0"/>
              </a:spcBef>
            </a:pPr>
            <a:r>
              <a:rPr lang="en-US" sz="18322">
                <a:solidFill>
                  <a:srgbClr val="05066D"/>
                </a:solidFill>
                <a:latin typeface="Bukhari Script Bold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-515361">
            <a:off x="5829322" y="4407123"/>
            <a:ext cx="7609456" cy="219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90"/>
              </a:lnSpc>
              <a:spcBef>
                <a:spcPct val="0"/>
              </a:spcBef>
            </a:pPr>
            <a:r>
              <a:rPr lang="en-US" sz="16490">
                <a:solidFill>
                  <a:srgbClr val="05066D"/>
                </a:solidFill>
                <a:latin typeface="Bukhari Script Bold"/>
              </a:rPr>
              <a:t>you!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17532" y="-161925"/>
            <a:ext cx="14618068" cy="130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 Bold"/>
              </a:rPr>
              <a:t>ALBERTA IN CANADA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73435" y="1028700"/>
            <a:ext cx="10601267" cy="9423348"/>
          </a:xfrm>
          <a:custGeom>
            <a:avLst/>
            <a:gdLst/>
            <a:ahLst/>
            <a:cxnLst/>
            <a:rect r="r" b="b" t="t" l="l"/>
            <a:pathLst>
              <a:path h="9423348" w="10601267">
                <a:moveTo>
                  <a:pt x="0" y="0"/>
                </a:moveTo>
                <a:lnTo>
                  <a:pt x="10601266" y="0"/>
                </a:lnTo>
                <a:lnTo>
                  <a:pt x="10601266" y="9423348"/>
                </a:lnTo>
                <a:lnTo>
                  <a:pt x="0" y="9423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161925"/>
            <a:ext cx="15207272" cy="130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 Bold"/>
              </a:rPr>
              <a:t>HOUSING PRICES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5676" y="2583770"/>
            <a:ext cx="11003235" cy="6836106"/>
          </a:xfrm>
          <a:custGeom>
            <a:avLst/>
            <a:gdLst/>
            <a:ahLst/>
            <a:cxnLst/>
            <a:rect r="r" b="b" t="t" l="l"/>
            <a:pathLst>
              <a:path h="6836106" w="11003235">
                <a:moveTo>
                  <a:pt x="0" y="0"/>
                </a:moveTo>
                <a:lnTo>
                  <a:pt x="11003234" y="0"/>
                </a:lnTo>
                <a:lnTo>
                  <a:pt x="11003234" y="6836106"/>
                </a:lnTo>
                <a:lnTo>
                  <a:pt x="0" y="6836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413776" y="9227278"/>
            <a:ext cx="8978145" cy="910576"/>
            <a:chOff x="0" y="0"/>
            <a:chExt cx="2364614" cy="2398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4614" cy="239822"/>
            </a:xfrm>
            <a:custGeom>
              <a:avLst/>
              <a:gdLst/>
              <a:ahLst/>
              <a:cxnLst/>
              <a:rect r="r" b="b" t="t" l="l"/>
              <a:pathLst>
                <a:path h="239822" w="2364614">
                  <a:moveTo>
                    <a:pt x="0" y="0"/>
                  </a:moveTo>
                  <a:lnTo>
                    <a:pt x="2364614" y="0"/>
                  </a:lnTo>
                  <a:lnTo>
                    <a:pt x="2364614" y="239822"/>
                  </a:lnTo>
                  <a:lnTo>
                    <a:pt x="0" y="2398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58540" y="8964368"/>
            <a:ext cx="8316272" cy="911016"/>
          </a:xfrm>
          <a:custGeom>
            <a:avLst/>
            <a:gdLst/>
            <a:ahLst/>
            <a:cxnLst/>
            <a:rect r="r" b="b" t="t" l="l"/>
            <a:pathLst>
              <a:path h="911016" w="8316272">
                <a:moveTo>
                  <a:pt x="0" y="0"/>
                </a:moveTo>
                <a:lnTo>
                  <a:pt x="8316272" y="0"/>
                </a:lnTo>
                <a:lnTo>
                  <a:pt x="8316272" y="911015"/>
                </a:lnTo>
                <a:lnTo>
                  <a:pt x="0" y="911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118647" y="5482630"/>
            <a:ext cx="3025353" cy="2676919"/>
            <a:chOff x="0" y="0"/>
            <a:chExt cx="4033804" cy="3569225"/>
          </a:xfrm>
        </p:grpSpPr>
        <p:sp>
          <p:nvSpPr>
            <p:cNvPr name="Freeform 11" id="11"/>
            <p:cNvSpPr/>
            <p:nvPr/>
          </p:nvSpPr>
          <p:spPr>
            <a:xfrm flipH="false" flipV="false" rot="-1500000">
              <a:off x="346484" y="594439"/>
              <a:ext cx="3340837" cy="2380346"/>
            </a:xfrm>
            <a:custGeom>
              <a:avLst/>
              <a:gdLst/>
              <a:ahLst/>
              <a:cxnLst/>
              <a:rect r="r" b="b" t="t" l="l"/>
              <a:pathLst>
                <a:path h="2380346" w="3340837">
                  <a:moveTo>
                    <a:pt x="0" y="0"/>
                  </a:moveTo>
                  <a:lnTo>
                    <a:pt x="3340837" y="0"/>
                  </a:lnTo>
                  <a:lnTo>
                    <a:pt x="3340837" y="2380347"/>
                  </a:lnTo>
                  <a:lnTo>
                    <a:pt x="0" y="2380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-1592724">
              <a:off x="1112430" y="1821135"/>
              <a:ext cx="1319014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Michegar"/>
                </a:rPr>
                <a:t>Trend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8895" y="-161925"/>
            <a:ext cx="15235922" cy="263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1F4A7A"/>
                </a:solidFill>
                <a:latin typeface="Cocomat Pro Heavy Bold"/>
              </a:rPr>
              <a:t>HOUSING PRICES VS BENCHMARK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309001" y="2430526"/>
            <a:ext cx="13225735" cy="11436683"/>
          </a:xfrm>
          <a:custGeom>
            <a:avLst/>
            <a:gdLst/>
            <a:ahLst/>
            <a:cxnLst/>
            <a:rect r="r" b="b" t="t" l="l"/>
            <a:pathLst>
              <a:path h="11436683" w="13225735">
                <a:moveTo>
                  <a:pt x="0" y="0"/>
                </a:moveTo>
                <a:lnTo>
                  <a:pt x="13225735" y="0"/>
                </a:lnTo>
                <a:lnTo>
                  <a:pt x="13225735" y="11436683"/>
                </a:lnTo>
                <a:lnTo>
                  <a:pt x="0" y="1143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78091" y="9301427"/>
            <a:ext cx="9048926" cy="985573"/>
          </a:xfrm>
          <a:custGeom>
            <a:avLst/>
            <a:gdLst/>
            <a:ahLst/>
            <a:cxnLst/>
            <a:rect r="r" b="b" t="t" l="l"/>
            <a:pathLst>
              <a:path h="985573" w="9048926">
                <a:moveTo>
                  <a:pt x="0" y="0"/>
                </a:moveTo>
                <a:lnTo>
                  <a:pt x="9048926" y="0"/>
                </a:lnTo>
                <a:lnTo>
                  <a:pt x="9048926" y="985573"/>
                </a:lnTo>
                <a:lnTo>
                  <a:pt x="0" y="98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52" r="0" b="-85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174277" y="2931434"/>
            <a:ext cx="547988" cy="6598665"/>
            <a:chOff x="0" y="0"/>
            <a:chExt cx="144326" cy="17379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326" cy="1737920"/>
            </a:xfrm>
            <a:custGeom>
              <a:avLst/>
              <a:gdLst/>
              <a:ahLst/>
              <a:cxnLst/>
              <a:rect r="r" b="b" t="t" l="l"/>
              <a:pathLst>
                <a:path h="1737920" w="144326">
                  <a:moveTo>
                    <a:pt x="0" y="0"/>
                  </a:moveTo>
                  <a:lnTo>
                    <a:pt x="144326" y="0"/>
                  </a:lnTo>
                  <a:lnTo>
                    <a:pt x="144326" y="1737920"/>
                  </a:lnTo>
                  <a:lnTo>
                    <a:pt x="0" y="1737920"/>
                  </a:lnTo>
                  <a:close/>
                </a:path>
              </a:pathLst>
            </a:custGeom>
            <a:solidFill>
              <a:srgbClr val="F3F3F3">
                <a:alpha val="8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9355920"/>
            <a:ext cx="3544228" cy="653292"/>
            <a:chOff x="0" y="0"/>
            <a:chExt cx="780800" cy="1439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AVG. INDEX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52298" y="882303"/>
            <a:ext cx="12058984" cy="9404697"/>
          </a:xfrm>
          <a:custGeom>
            <a:avLst/>
            <a:gdLst/>
            <a:ahLst/>
            <a:cxnLst/>
            <a:rect r="r" b="b" t="t" l="l"/>
            <a:pathLst>
              <a:path h="9404697" w="12058984">
                <a:moveTo>
                  <a:pt x="0" y="0"/>
                </a:moveTo>
                <a:lnTo>
                  <a:pt x="12058984" y="0"/>
                </a:lnTo>
                <a:lnTo>
                  <a:pt x="12058984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4854" y="-161925"/>
            <a:ext cx="16536654" cy="13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05066D"/>
                </a:solidFill>
                <a:latin typeface="Cocomat Pro Heavy"/>
              </a:rPr>
              <a:t>HOUSING PRICE VARIANCE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52298" y="882303"/>
            <a:ext cx="11998345" cy="9404697"/>
          </a:xfrm>
          <a:custGeom>
            <a:avLst/>
            <a:gdLst/>
            <a:ahLst/>
            <a:cxnLst/>
            <a:rect r="r" b="b" t="t" l="l"/>
            <a:pathLst>
              <a:path h="9404697" w="11998345">
                <a:moveTo>
                  <a:pt x="0" y="0"/>
                </a:moveTo>
                <a:lnTo>
                  <a:pt x="11998345" y="0"/>
                </a:lnTo>
                <a:lnTo>
                  <a:pt x="11998345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9679" y="-114300"/>
            <a:ext cx="17118321" cy="99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HOUSING PRICE VARIANCE TOP DISTRICTS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67748" y="882303"/>
            <a:ext cx="7714716" cy="9404697"/>
          </a:xfrm>
          <a:custGeom>
            <a:avLst/>
            <a:gdLst/>
            <a:ahLst/>
            <a:cxnLst/>
            <a:rect r="r" b="b" t="t" l="l"/>
            <a:pathLst>
              <a:path h="9404697" w="7714716">
                <a:moveTo>
                  <a:pt x="0" y="0"/>
                </a:moveTo>
                <a:lnTo>
                  <a:pt x="7714716" y="0"/>
                </a:lnTo>
                <a:lnTo>
                  <a:pt x="7714716" y="9404697"/>
                </a:lnTo>
                <a:lnTo>
                  <a:pt x="0" y="9404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9679" y="-114300"/>
            <a:ext cx="17118321" cy="99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HOUSING PRICE AGGREGATE VARIANCE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02716" y="623148"/>
            <a:ext cx="6985284" cy="9663852"/>
          </a:xfrm>
          <a:custGeom>
            <a:avLst/>
            <a:gdLst/>
            <a:ahLst/>
            <a:cxnLst/>
            <a:rect r="r" b="b" t="t" l="l"/>
            <a:pathLst>
              <a:path h="9663852" w="6985284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69609" y="2715618"/>
            <a:ext cx="7956059" cy="1868396"/>
            <a:chOff x="0" y="0"/>
            <a:chExt cx="1268996" cy="2980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6322" y="28723"/>
            <a:ext cx="11066394" cy="244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770"/>
              </a:lnSpc>
              <a:spcBef>
                <a:spcPct val="0"/>
              </a:spcBef>
            </a:pPr>
            <a:r>
              <a:rPr lang="en-US" sz="6978">
                <a:solidFill>
                  <a:srgbClr val="05066D"/>
                </a:solidFill>
                <a:latin typeface="Cocomat Pro Heavy"/>
              </a:rPr>
              <a:t>WHY DID HOUSING PRICES JUMP IN 2016?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9165" y="3375581"/>
            <a:ext cx="7641703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Influenced by strong economic growth,</a:t>
            </a:r>
          </a:p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low interest rates, and favourable employment.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3590" y="2833803"/>
            <a:ext cx="4283072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ECONOMIC FACTORS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7696" y="2650198"/>
            <a:ext cx="1421591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4170057" y="5170832"/>
            <a:ext cx="7956059" cy="1868396"/>
            <a:chOff x="0" y="0"/>
            <a:chExt cx="1268996" cy="2980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948069" y="5864223"/>
            <a:ext cx="6838971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Potentially influenced by speculation and investors interested in the housing sector.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2495" y="5255588"/>
            <a:ext cx="6231979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SPECULATION &amp; INVESTMENT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7247" y="5105411"/>
            <a:ext cx="2088755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5167173" y="7626046"/>
            <a:ext cx="7956059" cy="1868396"/>
            <a:chOff x="0" y="0"/>
            <a:chExt cx="1268996" cy="298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978741" y="8409844"/>
            <a:ext cx="8833201" cy="84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Mortgage regulations, buyer taxes and first-time homebuyer can all impact housing prices.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23167" y="7801209"/>
            <a:ext cx="6231979" cy="52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GOVERNMENT POLICIES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0132" y="7560625"/>
            <a:ext cx="2088755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2046" y="5630727"/>
            <a:ext cx="3867912" cy="4114800"/>
          </a:xfrm>
          <a:custGeom>
            <a:avLst/>
            <a:gdLst/>
            <a:ahLst/>
            <a:cxnLst/>
            <a:rect r="r" b="b" t="t" l="l"/>
            <a:pathLst>
              <a:path h="4114800" w="3867912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3043" y="1397149"/>
            <a:ext cx="11739003" cy="556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59"/>
              </a:lnSpc>
            </a:pPr>
            <a:r>
              <a:rPr lang="en-US" sz="7899">
                <a:solidFill>
                  <a:srgbClr val="05066D"/>
                </a:solidFill>
                <a:latin typeface="Cocomat Pro Heavy Bold"/>
              </a:rPr>
              <a:t>HOW DOES OUR ECONOMY</a:t>
            </a:r>
          </a:p>
          <a:p>
            <a:pPr marL="0" indent="0" lvl="0">
              <a:lnSpc>
                <a:spcPts val="11059"/>
              </a:lnSpc>
              <a:spcBef>
                <a:spcPct val="0"/>
              </a:spcBef>
            </a:pPr>
            <a:r>
              <a:rPr lang="en-US" sz="7899">
                <a:solidFill>
                  <a:srgbClr val="05066D"/>
                </a:solidFill>
                <a:latin typeface="Cocomat Pro Heavy Bold"/>
              </a:rPr>
              <a:t>AFFECT CONSTRUCTION?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55877" y="1028700"/>
            <a:ext cx="10466288" cy="9258300"/>
          </a:xfrm>
          <a:custGeom>
            <a:avLst/>
            <a:gdLst/>
            <a:ahLst/>
            <a:cxnLst/>
            <a:rect r="r" b="b" t="t" l="l"/>
            <a:pathLst>
              <a:path h="9258300" w="10466288">
                <a:moveTo>
                  <a:pt x="0" y="0"/>
                </a:moveTo>
                <a:lnTo>
                  <a:pt x="10466288" y="0"/>
                </a:lnTo>
                <a:lnTo>
                  <a:pt x="1046628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5877" y="-142875"/>
            <a:ext cx="14032123" cy="1137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218"/>
              </a:lnSpc>
              <a:spcBef>
                <a:spcPct val="0"/>
              </a:spcBef>
            </a:pPr>
            <a:r>
              <a:rPr lang="en-US" sz="6584">
                <a:solidFill>
                  <a:srgbClr val="05066D"/>
                </a:solidFill>
                <a:latin typeface="Cocomat Pro Heavy"/>
              </a:rPr>
              <a:t>CONSTRUCTION STARTS/DONE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DAFlj5e1Jns</dc:identifier>
  <dcterms:modified xsi:type="dcterms:W3CDTF">2011-08-01T06:04:30Z</dcterms:modified>
  <cp:revision>1</cp:revision>
  <dc:title>Presentation Canadian Housing</dc:title>
</cp:coreProperties>
</file>