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60" r:id="rId5"/>
    <p:sldId id="264" r:id="rId6"/>
    <p:sldId id="270" r:id="rId7"/>
    <p:sldId id="261" r:id="rId8"/>
    <p:sldId id="263" r:id="rId9"/>
    <p:sldId id="265" r:id="rId10"/>
    <p:sldId id="266" r:id="rId11"/>
    <p:sldId id="267" r:id="rId12"/>
    <p:sldId id="269" r:id="rId13"/>
    <p:sldId id="271" r:id="rId14"/>
    <p:sldId id="262" r:id="rId15"/>
    <p:sldId id="26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CFC47-44B6-5D39-7B7F-C6DF58EE44BB}" v="40" dt="2019-09-30T00:17:34.196"/>
    <p1510:client id="{83B55F9B-1871-B01D-A2D2-F2876F713B33}" v="30" dt="2019-09-28T20:36:22.004"/>
    <p1510:client id="{96A6FAA1-1D64-C8E6-C20C-02E37FF33415}" v="276" dt="2019-09-30T23:19:30.775"/>
    <p1510:client id="{99339A71-3DE8-F284-4DD8-ABDF7EDE4A9E}" v="81" dt="2019-09-25T02:02:52.589"/>
    <p1510:client id="{A278A188-F292-4866-8033-AFA3D8EC293B}" v="1000" dt="2019-10-01T01:38:43.661"/>
    <p1510:client id="{B054DBEF-4DFE-2EA4-26CD-E736CCB3D12E}" v="529" dt="2019-10-01T03:19:26.143"/>
    <p1510:client id="{B097BEE4-0541-9E06-4D71-64504B0E3723}" v="4929" dt="2019-10-01T03:13:59.282"/>
    <p1510:client id="{B49E323E-D360-4AAC-BA90-EDB42E33E214}" v="501" dt="2019-09-24T02:51:11.382"/>
    <p1510:client id="{B73EEE18-DA72-4BB8-A74D-651A50755CCB}" v="1" dt="2019-09-29T20:00:40.238"/>
    <p1510:client id="{E25BCBE7-D1F1-3F6A-389B-0440F823E71A}" v="912" dt="2019-09-27T02:22:5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3" r:id="rId3"/>
    <p:sldLayoutId id="2147483722" r:id="rId4"/>
    <p:sldLayoutId id="2147483720" r:id="rId5"/>
    <p:sldLayoutId id="2147483714" r:id="rId6"/>
    <p:sldLayoutId id="2147483715" r:id="rId7"/>
    <p:sldLayoutId id="2147483716" r:id="rId8"/>
    <p:sldLayoutId id="2147483719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itage.org/index/abo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934A6-9B62-4B6A-AB5D-CFCD1203B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105" r="-2" b="20893"/>
          <a:stretch/>
        </p:blipFill>
        <p:spPr>
          <a:xfrm>
            <a:off x="49428" y="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Analyzing the Index of Economic Freedom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787269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ANALYTICAL METHODS I </a:t>
            </a:r>
          </a:p>
          <a:p>
            <a:r>
              <a:rPr lang="en-US" sz="200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CORY BOYKO, SANA CHOPRA, OCTAVIO MEDINA PEDREIRA AND NHAT DUY PHAM</a:t>
            </a:r>
            <a:r>
              <a:rPr lang="en-US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2299"/>
    </mc:Choice>
    <mc:Fallback xmlns="">
      <p:transition spd="slow" advTm="122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0AEC-B413-42E3-87FA-C13E49AE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E8F5-2786-4352-9BB0-D54A7554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614704" cy="52962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Next, was to check that nothing was collinear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F411F-A989-47FA-BCC4-8B447970D452}"/>
              </a:ext>
            </a:extLst>
          </p:cNvPr>
          <p:cNvSpPr txBox="1"/>
          <p:nvPr/>
        </p:nvSpPr>
        <p:spPr>
          <a:xfrm>
            <a:off x="8067796" y="3592250"/>
            <a:ext cx="42479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Consolas"/>
              </a:rPr>
              <a:t>                                2019 Score Tariff Rate
2019 Score                       1.00000000 -0.56939471
Tariff Rate                     -0.56939471  1.00000000
Tax Burden Percent of GDP        0.34432114 -0.34159595
Govt Expenditure Percent of GDP  0.06538966 -0.20176665
GDP                              0.11485117 -0.12707608
5 Year GDP Growth Rate          -0.03465399  0.01192987
GDP per Capita                   0.66454051 -0.46776392
Inflation                       -0.36565633  0.26249495
FDI Inflow                       0.29525784 -0.20068463</a:t>
            </a:r>
            <a:endParaRPr lang="en-US" sz="9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9E2B7-B604-42EF-9B7F-5416FAB34706}"/>
              </a:ext>
            </a:extLst>
          </p:cNvPr>
          <p:cNvSpPr txBox="1"/>
          <p:nvPr/>
        </p:nvSpPr>
        <p:spPr>
          <a:xfrm>
            <a:off x="2291" y="4207758"/>
            <a:ext cx="47205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Consolas"/>
              </a:rPr>
              <a:t>                              Tax Burden Percent of GDP
2019 Score                                     0.34432114
Tariff Rate                                   -0.34159595
Tax Burden Percent of GDP                      1.00000000
Govt Expenditure Percent of GDP                0.56872764
GDP                                            0.01282354
5 Year GDP Growth Rate                        -0.29635983
GDP per Capita                                 0.28674898
Inflation                                     -0.23605508
FDI Inflow                                     0.06984917</a:t>
            </a:r>
            <a:endParaRPr lang="en-US" sz="9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2D4AA-EA1F-4E3F-A0E1-E414B935C671}"/>
              </a:ext>
            </a:extLst>
          </p:cNvPr>
          <p:cNvSpPr txBox="1"/>
          <p:nvPr/>
        </p:nvSpPr>
        <p:spPr>
          <a:xfrm>
            <a:off x="6385850" y="2112861"/>
            <a:ext cx="52703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Consolas"/>
              </a:rPr>
              <a:t>                               Govt Expenditure Percent of GDP         </a:t>
            </a:r>
            <a:r>
              <a:rPr lang="en-US" sz="900" err="1">
                <a:latin typeface="Consolas"/>
              </a:rPr>
              <a:t>GDP</a:t>
            </a:r>
            <a:r>
              <a:rPr lang="en-US" sz="900">
                <a:latin typeface="Consolas"/>
              </a:rPr>
              <a:t>
2019 Score                                           0.06538966  0.11485117
Tariff Rate                                         -0.20176665 -0.12707608
Tax Burden Percent of GDP                            0.56872764  0.01282354
Govt Expenditure Percent of GDP                      1.00000000  0.03214993
GDP                                                  0.03214993  1.00000000
5 Year GDP Growth Rate                              -0.28883772  0.05807081
GDP per Capita                                       0.23924055  0.13743915
Inflation                                           -0.25085922 -0.06057261
FDI Inflow                                           0.02873193  0.81301899</a:t>
            </a:r>
            <a:endParaRPr lang="en-US" sz="9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21A70-A167-41A2-9367-982602281B2D}"/>
              </a:ext>
            </a:extLst>
          </p:cNvPr>
          <p:cNvSpPr txBox="1"/>
          <p:nvPr/>
        </p:nvSpPr>
        <p:spPr>
          <a:xfrm>
            <a:off x="95130" y="2487230"/>
            <a:ext cx="50677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Consolas"/>
              </a:rPr>
              <a:t>                               5 Year GDP Growth Rate GDP per Capita
2019 Score                                -0.034653985      0.6645405
Tariff Rate                                0.011929873     -0.4677639
Tax Burden Percent of GDP                 -0.296359833      0.2867490
Govt Expenditure Percent of GDP           -0.288837720      0.2392405
GDP                                        0.058070813      0.1374392
5 Year GDP Growth Rate                     1.000000000     -0.2560151
GDP per Capita                            -0.256015141      1.0000000
Inflation                                  0.064764401     -0.2930899
FDI Inflow                                -0.007565641      0.2861870</a:t>
            </a:r>
            <a:endParaRPr lang="en-US" sz="9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1514D-60EE-43F3-9B7F-3074E73483AB}"/>
              </a:ext>
            </a:extLst>
          </p:cNvPr>
          <p:cNvSpPr txBox="1"/>
          <p:nvPr/>
        </p:nvSpPr>
        <p:spPr>
          <a:xfrm>
            <a:off x="4183042" y="4154105"/>
            <a:ext cx="404535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Consolas"/>
              </a:rPr>
              <a:t>                                 Inflation   FDI Inflow
2019 Score                      -0.36565633  0.295257837
Tariff Rate                      0.26249495 -0.200684627
Tax Burden Percent of GDP       -0.23605508  0.069849168
Govt Expenditure Percent of GDP -0.25085922  0.028731928
GDP                             -0.06057261  0.813018995
5 Year GDP Growth Rate           0.06476440 -0.007565641
GDP per Capita                  -0.29308986  0.286187009
Inflation                        1.00000000 -0.097861192
FDI Inflow                      -0.09786119  1.000000000</a:t>
            </a:r>
            <a:endParaRPr lang="en-US" sz="9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86522-8D73-48CA-94C1-9E3B828A4B29}"/>
              </a:ext>
            </a:extLst>
          </p:cNvPr>
          <p:cNvSpPr txBox="1"/>
          <p:nvPr/>
        </p:nvSpPr>
        <p:spPr>
          <a:xfrm>
            <a:off x="4721386" y="59560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Nothing was collinear!</a:t>
            </a:r>
          </a:p>
        </p:txBody>
      </p:sp>
    </p:spTree>
    <p:extLst>
      <p:ext uri="{BB962C8B-B14F-4D97-AF65-F5344CB8AC3E}">
        <p14:creationId xmlns:p14="http://schemas.microsoft.com/office/powerpoint/2010/main" val="106377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3EF0-0137-4DAD-A4AC-6F0EF290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5A62-783B-4F81-89E0-99D68D68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- Next we consider whether the assumptions for the linear model hold in our case. For this we have to check whether: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>
                <a:ea typeface="+mn-lt"/>
                <a:cs typeface="+mn-lt"/>
              </a:rPr>
              <a:t>The residuals of the model are normal</a:t>
            </a:r>
            <a:endParaRPr lang="en-US">
              <a:cs typeface="Calibri"/>
            </a:endParaRPr>
          </a:p>
          <a:p>
            <a:pPr marL="383540" lvl="1"/>
            <a:r>
              <a:rPr lang="en-US">
                <a:ea typeface="+mn-lt"/>
                <a:cs typeface="+mn-lt"/>
              </a:rPr>
              <a:t>The variance of the residuals does not change too much</a:t>
            </a:r>
            <a:endParaRPr lang="en-US"/>
          </a:p>
          <a:p>
            <a:pPr marL="383540" lvl="1"/>
            <a:r>
              <a:rPr lang="en-US">
                <a:ea typeface="+mn-lt"/>
                <a:cs typeface="+mn-lt"/>
              </a:rPr>
              <a:t>The residuals are independent</a:t>
            </a:r>
            <a:endParaRPr lang="en-US"/>
          </a:p>
          <a:p>
            <a:pPr marL="383540" lvl="1"/>
            <a:r>
              <a:rPr lang="en-US">
                <a:ea typeface="+mn-lt"/>
                <a:cs typeface="+mn-lt"/>
              </a:rPr>
              <a:t>Each predictor variable in the model is linearly related to the response variable</a:t>
            </a:r>
            <a:endParaRPr lang="en-US"/>
          </a:p>
          <a:p>
            <a:pPr marL="383540"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91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D513-2BAE-4853-8339-04D829ED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Residuals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64BC0B3-EFE4-4E27-9A29-A1DD0A967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73" y="1995200"/>
            <a:ext cx="4345214" cy="3642178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4EDD55F-99FE-4545-B1EC-22E951B9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71" y="1996077"/>
            <a:ext cx="4557485" cy="3645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3EBC7-FCC5-45FE-A3FD-792CF0FCB4E9}"/>
              </a:ext>
            </a:extLst>
          </p:cNvPr>
          <p:cNvSpPr txBox="1"/>
          <p:nvPr/>
        </p:nvSpPr>
        <p:spPr>
          <a:xfrm>
            <a:off x="669770" y="5933006"/>
            <a:ext cx="4689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Normality of Residuals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0DC37-7A7B-41FB-9FED-C10DB8C37B51}"/>
              </a:ext>
            </a:extLst>
          </p:cNvPr>
          <p:cNvSpPr txBox="1"/>
          <p:nvPr/>
        </p:nvSpPr>
        <p:spPr>
          <a:xfrm>
            <a:off x="6380843" y="5933006"/>
            <a:ext cx="4689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Variability of Residuals</a:t>
            </a:r>
          </a:p>
        </p:txBody>
      </p:sp>
    </p:spTree>
    <p:extLst>
      <p:ext uri="{BB962C8B-B14F-4D97-AF65-F5344CB8AC3E}">
        <p14:creationId xmlns:p14="http://schemas.microsoft.com/office/powerpoint/2010/main" val="7682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D513-2BAE-4853-8339-04D829ED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Residuals</a:t>
            </a:r>
            <a:endParaRPr lang="en-US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6DBB32-9E4C-4CD6-8DD5-3F2AD57F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510" y="140916"/>
            <a:ext cx="4593771" cy="6134099"/>
          </a:xfrm>
          <a:prstGeom prst="rect">
            <a:avLst/>
          </a:prstGeom>
        </p:spPr>
      </p:pic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3557CD02-E43F-4947-ABA1-79C43077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875" y="1946521"/>
            <a:ext cx="4553857" cy="3653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1DDE23-9A10-481F-A683-970C824E877F}"/>
              </a:ext>
            </a:extLst>
          </p:cNvPr>
          <p:cNvSpPr txBox="1"/>
          <p:nvPr/>
        </p:nvSpPr>
        <p:spPr>
          <a:xfrm>
            <a:off x="1581028" y="5760182"/>
            <a:ext cx="46898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Linearity of Residuals (in general and for all predictor variables)</a:t>
            </a:r>
          </a:p>
        </p:txBody>
      </p:sp>
    </p:spTree>
    <p:extLst>
      <p:ext uri="{BB962C8B-B14F-4D97-AF65-F5344CB8AC3E}">
        <p14:creationId xmlns:p14="http://schemas.microsoft.com/office/powerpoint/2010/main" val="378609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861-DAD4-4D8E-87EC-36BB77D5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0DCE-2DB3-4281-9C06-586650ED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The final model has a strong R-Squared of 0.6272 with 8 variables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Each of the values appear to be practically significant as well as statistically significant, based off of the magnitudes of each variable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A country's government can actively increase/decrease the predictive variables (as opposed to other ones such as their Region, population, etc.)</a:t>
            </a:r>
          </a:p>
          <a:p>
            <a:pPr>
              <a:buFont typeface="Wingdings" panose="020F0502020204030204" pitchFamily="34" charset="0"/>
              <a:buChar char="Ø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493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F691-2A66-4AAC-9D64-45B484FC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Further Research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D106-A059-4519-9882-979151EF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Our data only included 2019 data, so the results should try to be reproduced with other years' data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If it cannot be reproduced, it would be interesting to see which models are best for other years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Is there more advanced economic statistics that can also be used to predict the score?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Now that we have a model, we can use it to 2020 scores to see how well it predicts overall score when their data changes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Is the model similar for the individual scores?</a:t>
            </a:r>
          </a:p>
        </p:txBody>
      </p:sp>
    </p:spTree>
    <p:extLst>
      <p:ext uri="{BB962C8B-B14F-4D97-AF65-F5344CB8AC3E}">
        <p14:creationId xmlns:p14="http://schemas.microsoft.com/office/powerpoint/2010/main" val="333483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DF0D-E2C0-4D4C-84A2-DA041666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4E64-467A-4E52-8152-443841B2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About The Index. (</a:t>
            </a:r>
            <a:r>
              <a:rPr lang="en-US" err="1">
                <a:ea typeface="+mn-lt"/>
                <a:cs typeface="+mn-lt"/>
              </a:rPr>
              <a:t>n.d</a:t>
            </a:r>
            <a:r>
              <a:rPr lang="en-US">
                <a:ea typeface="+mn-lt"/>
                <a:cs typeface="+mn-lt"/>
              </a:rPr>
              <a:t>). Retrieved from </a:t>
            </a:r>
            <a:r>
              <a:rPr lang="en-US">
                <a:ea typeface="+mn-lt"/>
                <a:cs typeface="+mn-lt"/>
                <a:hlinkClick r:id="rId2"/>
              </a:rPr>
              <a:t>https://www.heritage.org/index/about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5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CDF7-353F-47EE-ABDD-98593D2F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Economic Freedom Index?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0044-9DAC-4A84-A874-5E5BD742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List of scores given annually by the Heritage Foundation to measure how "free" a country is economically</a:t>
            </a: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The Heritage Foundation describes economic freedom as "the fundamental right of every human to control his or her own labor and property." ("About the Index", </a:t>
            </a:r>
            <a:r>
              <a:rPr lang="en-US" dirty="0" err="1">
                <a:cs typeface="Calibri" panose="020F0502020204030204"/>
              </a:rPr>
              <a:t>n.d</a:t>
            </a:r>
            <a:r>
              <a:rPr lang="en-US" dirty="0">
                <a:cs typeface="Calibri" panose="020F0502020204030204"/>
              </a:rPr>
              <a:t>)</a:t>
            </a: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Covers four main topics: Rule of Law, Government Size, Regulatory Efficiency, and Open Markets ("About the Index", </a:t>
            </a:r>
            <a:r>
              <a:rPr lang="en-US" dirty="0" err="1">
                <a:cs typeface="Calibri" panose="020F0502020204030204"/>
              </a:rPr>
              <a:t>n.d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33 variables (12 scores) with 179 observations (countries)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Each score is given equal weight </a:t>
            </a:r>
            <a:r>
              <a:rPr lang="en-US" dirty="0">
                <a:ea typeface="+mn-lt"/>
                <a:cs typeface="+mn-lt"/>
              </a:rPr>
              <a:t>("About the Index", </a:t>
            </a:r>
            <a:r>
              <a:rPr lang="en-US" dirty="0" err="1">
                <a:ea typeface="+mn-lt"/>
                <a:cs typeface="+mn-lt"/>
              </a:rPr>
              <a:t>n.d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39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02"/>
    </mc:Choice>
    <mc:Fallback xmlns="">
      <p:transition spd="slow" advTm="547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5B3-B644-4E0B-8069-8DD41796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 Variables  - Scores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EA453-DC1E-446D-82B6-B85A24C4BC04}"/>
              </a:ext>
            </a:extLst>
          </p:cNvPr>
          <p:cNvSpPr txBox="1"/>
          <p:nvPr/>
        </p:nvSpPr>
        <p:spPr>
          <a:xfrm>
            <a:off x="4724400" y="3200399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F0000"/>
                </a:solidFill>
                <a:cs typeface="Calibri"/>
              </a:rPr>
              <a:t>2019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A0AD9-0D15-460B-81F1-B49652C08810}"/>
              </a:ext>
            </a:extLst>
          </p:cNvPr>
          <p:cNvSpPr txBox="1"/>
          <p:nvPr/>
        </p:nvSpPr>
        <p:spPr>
          <a:xfrm>
            <a:off x="861627" y="225176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Property Rights</a:t>
            </a:r>
            <a:endParaRPr lang="en-US" sz="2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27E77-CABE-439B-9D28-91187EA67839}"/>
              </a:ext>
            </a:extLst>
          </p:cNvPr>
          <p:cNvSpPr txBox="1"/>
          <p:nvPr/>
        </p:nvSpPr>
        <p:spPr>
          <a:xfrm>
            <a:off x="860339" y="4134879"/>
            <a:ext cx="30830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Judicial Effectiveness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D4F7A-9C15-4028-9BF2-DDF9497D888F}"/>
              </a:ext>
            </a:extLst>
          </p:cNvPr>
          <p:cNvSpPr txBox="1"/>
          <p:nvPr/>
        </p:nvSpPr>
        <p:spPr>
          <a:xfrm>
            <a:off x="3124457" y="5719375"/>
            <a:ext cx="3330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Government Integrity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2EC26-625F-4AA0-930C-9DC40D403B1D}"/>
              </a:ext>
            </a:extLst>
          </p:cNvPr>
          <p:cNvSpPr txBox="1"/>
          <p:nvPr/>
        </p:nvSpPr>
        <p:spPr>
          <a:xfrm>
            <a:off x="8065873" y="491489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Tax Burden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81494-F713-49A2-BD69-5FAD1334617D}"/>
              </a:ext>
            </a:extLst>
          </p:cNvPr>
          <p:cNvSpPr txBox="1"/>
          <p:nvPr/>
        </p:nvSpPr>
        <p:spPr>
          <a:xfrm>
            <a:off x="8249937" y="2246612"/>
            <a:ext cx="33198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Government Spending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1C7EF-C506-435D-B9BD-99E45DB24C14}"/>
              </a:ext>
            </a:extLst>
          </p:cNvPr>
          <p:cNvSpPr txBox="1"/>
          <p:nvPr/>
        </p:nvSpPr>
        <p:spPr>
          <a:xfrm>
            <a:off x="8166273" y="308970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Fiscal Health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DF90E-C2E3-4D6F-9C54-B5DF50C69D0D}"/>
              </a:ext>
            </a:extLst>
          </p:cNvPr>
          <p:cNvSpPr txBox="1"/>
          <p:nvPr/>
        </p:nvSpPr>
        <p:spPr>
          <a:xfrm>
            <a:off x="4190228" y="225433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Business Freedom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717C1-6B88-4540-8772-BDDF34232C24}"/>
              </a:ext>
            </a:extLst>
          </p:cNvPr>
          <p:cNvSpPr txBox="1"/>
          <p:nvPr/>
        </p:nvSpPr>
        <p:spPr>
          <a:xfrm>
            <a:off x="790832" y="525985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Labor Freedom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1C762-B12E-47CC-ACD3-26B5DC055638}"/>
              </a:ext>
            </a:extLst>
          </p:cNvPr>
          <p:cNvSpPr txBox="1"/>
          <p:nvPr/>
        </p:nvSpPr>
        <p:spPr>
          <a:xfrm>
            <a:off x="4187654" y="468192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Monetary Freedom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5DF76-DC01-406A-8FF8-0E954F7D8B61}"/>
              </a:ext>
            </a:extLst>
          </p:cNvPr>
          <p:cNvSpPr txBox="1"/>
          <p:nvPr/>
        </p:nvSpPr>
        <p:spPr>
          <a:xfrm>
            <a:off x="1673826" y="310514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Trade Freedom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5E702-23CB-492D-979A-E537FEA9BD0A}"/>
              </a:ext>
            </a:extLst>
          </p:cNvPr>
          <p:cNvSpPr txBox="1"/>
          <p:nvPr/>
        </p:nvSpPr>
        <p:spPr>
          <a:xfrm>
            <a:off x="7830322" y="4030619"/>
            <a:ext cx="30933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Investment Freedom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7CCE5-70F5-4166-9192-9075CE9C8DD3}"/>
              </a:ext>
            </a:extLst>
          </p:cNvPr>
          <p:cNvSpPr txBox="1"/>
          <p:nvPr/>
        </p:nvSpPr>
        <p:spPr>
          <a:xfrm>
            <a:off x="6459495" y="571808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Financial Freedom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90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0"/>
    </mc:Choice>
    <mc:Fallback xmlns="">
      <p:transition spd="slow" advTm="8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6060-3CC3-48D3-8CEE-75B091D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 Variables  - Financial &amp; Country Info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F7F1-1FD6-4E76-B33A-40954A36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algn="ctr"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Region          World Rank          Region Rank          Tariff Rate          Income Tax Rate</a:t>
            </a:r>
            <a:endParaRPr lang="en-US" dirty="0"/>
          </a:p>
          <a:p>
            <a:pPr algn="ctr"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Corporate Tax Rate          Tax Burden(% of GDP)          Govt Expenditure(% of GDP)</a:t>
            </a:r>
          </a:p>
          <a:p>
            <a:pPr algn="ctr"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Population          GDP          </a:t>
            </a:r>
            <a:r>
              <a:rPr lang="en-US" dirty="0" err="1">
                <a:cs typeface="Calibri" panose="020F0502020204030204"/>
              </a:rPr>
              <a:t>GDP</a:t>
            </a:r>
            <a:r>
              <a:rPr lang="en-US" dirty="0">
                <a:cs typeface="Calibri" panose="020F0502020204030204"/>
              </a:rPr>
              <a:t> Growth Rate          5 Year GDP Growth Rate</a:t>
            </a:r>
          </a:p>
          <a:p>
            <a:pPr algn="ctr"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GDP per Capita          Unemployment          Inflation         FDI Inflow  </a:t>
            </a:r>
          </a:p>
          <a:p>
            <a:pPr algn="ctr"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Public Debt(% of GDP)</a:t>
            </a:r>
          </a:p>
        </p:txBody>
      </p:sp>
    </p:spTree>
    <p:extLst>
      <p:ext uri="{BB962C8B-B14F-4D97-AF65-F5344CB8AC3E}">
        <p14:creationId xmlns:p14="http://schemas.microsoft.com/office/powerpoint/2010/main" val="24341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1"/>
    </mc:Choice>
    <mc:Fallback xmlns="">
      <p:transition spd="slow" advTm="818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BEF6-3FBB-499A-9AD3-7D48B844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Descriptive Analysis</a:t>
            </a:r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75C1A4-DA6F-4AA0-95F7-2DFD35A4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" y="2129230"/>
            <a:ext cx="5516380" cy="3307329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8E5AFE-9A36-4E0E-ACF6-24D318F1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99" y="2130600"/>
            <a:ext cx="5460520" cy="3302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D4FBF0-DAB1-46AF-AF14-8078EDEA262C}"/>
              </a:ext>
            </a:extLst>
          </p:cNvPr>
          <p:cNvSpPr txBox="1"/>
          <p:nvPr/>
        </p:nvSpPr>
        <p:spPr>
          <a:xfrm>
            <a:off x="374070" y="5610786"/>
            <a:ext cx="11440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Americas and Europe contribute to almost 50% of world GDP although they account for only 24% of world population. </a:t>
            </a:r>
          </a:p>
        </p:txBody>
      </p:sp>
    </p:spTree>
    <p:extLst>
      <p:ext uri="{BB962C8B-B14F-4D97-AF65-F5344CB8AC3E}">
        <p14:creationId xmlns:p14="http://schemas.microsoft.com/office/powerpoint/2010/main" val="156457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A6C4-B0C3-4D98-99FE-C5B1687B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Descriptive Analysis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9944FE-1947-4AF4-BBCA-0EAEAD68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18" y="2170326"/>
            <a:ext cx="4666059" cy="251734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43AF57-369A-4E65-826C-AFAF6906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02" y="2170697"/>
            <a:ext cx="3573904" cy="2526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BE2E-99B6-4D66-B1D8-6E6BB737A830}"/>
              </a:ext>
            </a:extLst>
          </p:cNvPr>
          <p:cNvSpPr txBox="1"/>
          <p:nvPr/>
        </p:nvSpPr>
        <p:spPr>
          <a:xfrm>
            <a:off x="6790134" y="4801789"/>
            <a:ext cx="36480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Europe has a far better average rank while Sub-Saharan Africa has a far worse rank.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94DC-B850-4719-8333-43605EE01565}"/>
              </a:ext>
            </a:extLst>
          </p:cNvPr>
          <p:cNvSpPr txBox="1"/>
          <p:nvPr/>
        </p:nvSpPr>
        <p:spPr>
          <a:xfrm>
            <a:off x="1188244" y="4801790"/>
            <a:ext cx="46898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Asia-Pacific and Sub-Saharan Africa have higher 5-year GDP growth rates than the rest of the world.</a:t>
            </a:r>
          </a:p>
        </p:txBody>
      </p:sp>
    </p:spTree>
    <p:extLst>
      <p:ext uri="{BB962C8B-B14F-4D97-AF65-F5344CB8AC3E}">
        <p14:creationId xmlns:p14="http://schemas.microsoft.com/office/powerpoint/2010/main" val="165981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8118-EA28-46CA-A3E5-5B027E1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Research Question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8D9-53ED-4B5D-B642-037EE9F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Can we predict the 2019 Score, which is an average of the other scores, from the more general economic data?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The overall score is created from other "made up" scores, but is it related to economic data that businesses and countries use more commonly?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Can a country affect its score by changing other economic data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Variables Used: Region, Tariff Rate, Income Tax Rate, Corporate Tax Rate, Tax Burden (% of GDP), Govt Expenditure (% of GDP), Population, GDP, GDP Growth Rate, 5 Year GDP Growth Rate, GDP per capita, Unemployment, Inflation, FDI Inflow, Public Debt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Variables Not Used: Individual category scores – 2019 Score is an average of them, so naturally they would be able to predict the 2019 score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25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8118-EA28-46CA-A3E5-5B027E1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Can we predict the 2019 Score from general economic data?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8D9-53ED-4B5D-B642-037EE9F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We used the p-value method of Linear Regression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First, we started with all the variables and they were removed in the following order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1.) Population         2.) Region                   3.)GDP Growth Rate         4.)Unemployment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5.) Public Debt        6.)Income Tax Rate   7.) Corporate Tax Rate      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cs typeface="Calibri"/>
              </a:rPr>
              <a:t>Final variables we are left with: Tariff Rate, Tax Burden (% of GDP), Govt Expenditure (% of GDP), GDP, 5 Year GDP Growth Rate, GDP per Capita, Inflation, FDI Inflow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49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A38C-9B18-4EB7-939E-13A46078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25FC-F03A-494A-9DF9-869ADFFF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r>
              <a:rPr lang="en-US">
                <a:cs typeface="Calibri"/>
              </a:rPr>
              <a:t>Y = 60.77 - 0.56(Tariff Rate) + 0.24(Tax Burden % of GDP) - 0.20(Govt Expenditure % of GDP)</a:t>
            </a:r>
          </a:p>
          <a:p>
            <a:r>
              <a:rPr lang="en-US">
                <a:cs typeface="Calibri"/>
              </a:rPr>
              <a:t>       - 0.00073(GDP) + 0.49(5 Year GDP Growth Rate) + 0.00021(GDP per Capita)</a:t>
            </a:r>
          </a:p>
          <a:p>
            <a:r>
              <a:rPr lang="en-US">
                <a:cs typeface="Calibri"/>
              </a:rPr>
              <a:t>       - 0.26(Inflation) + 0.000087(FDI Inflow)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R-squared: 0.6272</a:t>
            </a:r>
          </a:p>
        </p:txBody>
      </p:sp>
    </p:spTree>
    <p:extLst>
      <p:ext uri="{BB962C8B-B14F-4D97-AF65-F5344CB8AC3E}">
        <p14:creationId xmlns:p14="http://schemas.microsoft.com/office/powerpoint/2010/main" val="3701969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741"/>
      </a:dk2>
      <a:lt2>
        <a:srgbClr val="E2E8E6"/>
      </a:lt2>
      <a:accent1>
        <a:srgbClr val="D93773"/>
      </a:accent1>
      <a:accent2>
        <a:srgbClr val="C725A4"/>
      </a:accent2>
      <a:accent3>
        <a:srgbClr val="B837D9"/>
      </a:accent3>
      <a:accent4>
        <a:srgbClr val="6C32CA"/>
      </a:accent4>
      <a:accent5>
        <a:srgbClr val="3A40D9"/>
      </a:accent5>
      <a:accent6>
        <a:srgbClr val="256FC7"/>
      </a:accent6>
      <a:hlink>
        <a:srgbClr val="7366C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Wingdings</vt:lpstr>
      <vt:lpstr>RetrospectVTI</vt:lpstr>
      <vt:lpstr>Analyzing the Index of Economic Freedom</vt:lpstr>
      <vt:lpstr>What is the Economic Freedom Index?</vt:lpstr>
      <vt:lpstr>Set Variables  - Scores</vt:lpstr>
      <vt:lpstr>Set Variables  - Financial &amp; Country Info</vt:lpstr>
      <vt:lpstr>Descriptive Analysis</vt:lpstr>
      <vt:lpstr>Descriptive Analysis</vt:lpstr>
      <vt:lpstr>Research Question</vt:lpstr>
      <vt:lpstr>Can we predict the 2019 Score from general economic data?</vt:lpstr>
      <vt:lpstr>Final Model</vt:lpstr>
      <vt:lpstr>Correlations</vt:lpstr>
      <vt:lpstr>Residuals</vt:lpstr>
      <vt:lpstr>Residuals</vt:lpstr>
      <vt:lpstr>Residuals</vt:lpstr>
      <vt:lpstr>Conclusions</vt:lpstr>
      <vt:lpstr>Further Research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Boyko</dc:creator>
  <cp:lastModifiedBy>Cory Boyko</cp:lastModifiedBy>
  <cp:revision>5</cp:revision>
  <dcterms:created xsi:type="dcterms:W3CDTF">2013-07-15T20:26:40Z</dcterms:created>
  <dcterms:modified xsi:type="dcterms:W3CDTF">2021-09-29T00:33:34Z</dcterms:modified>
</cp:coreProperties>
</file>