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021922-429E-4FD9-AF28-F18616455558}">
  <a:tblStyle styleId="{23021922-429E-4FD9-AF28-F186164555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b70745f5_0_2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b70745f5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44902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44902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6b70745f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6b70745f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449027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449027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b70745f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b70745f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b70745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b70745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6b70745f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6b70745f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b70745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b70745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b70745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b70745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b70745f5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b70745f5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e262a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e262a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b70745f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6b70745f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b70745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b70745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b70745f5_0_2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b70745f5_0_2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6b70745f5_0_2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6b70745f5_0_2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41850" y="1279250"/>
            <a:ext cx="7599000" cy="14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177"/>
              <a:t>Using Deep Learning to Predict Clickbait: The Results will SHOCK You</a:t>
            </a:r>
            <a:endParaRPr sz="4177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18075" y="2671325"/>
            <a:ext cx="4870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1 </a:t>
            </a:r>
            <a:endParaRPr sz="5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Anupama Warkhandkar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Cory Boyko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Shubham Sharma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Ouloide Yannick Goue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Embedding were used; 50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Added LSTM layer with 32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‘adam’ optimizer with batch size of 128 units and 50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Accuracy: 97.23%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401" y="2771915"/>
            <a:ext cx="3277874" cy="224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80825"/>
            <a:ext cx="3603650" cy="213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CNN+LSTM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embeddings used with 50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 of CNN and LSTM was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layer with 32 units and 1-D Convolutional layer with relu activation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‘adam’ optimizer used with 50 epochs and </a:t>
            </a:r>
            <a:br>
              <a:rPr lang="en"/>
            </a:br>
            <a:r>
              <a:rPr lang="en"/>
              <a:t>batch size of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93.91%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750" y="2594820"/>
            <a:ext cx="3265450" cy="231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8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+ GRU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5137125" y="29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{23021922-429E-4FD9-AF28-F18616455558}</a:tableStyleId>
              </a:tblPr>
              <a:tblGrid>
                <a:gridCol w="990850"/>
                <a:gridCol w="990850"/>
                <a:gridCol w="802700"/>
                <a:gridCol w="974250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 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 Negative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97.80%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97.28%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97.19%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97.39%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0" y="2917025"/>
            <a:ext cx="4556500" cy="20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60825" y="1045925"/>
            <a:ext cx="9069300" cy="18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Bidirectional: Allows network to get information from past and future </a:t>
            </a:r>
            <a:r>
              <a:rPr lang="en"/>
              <a:t>steps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GRU: similar to LSTM, but less complex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embeddings were used; 50 dimensions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GRU layers with dropout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70-30 train-test split, 100 epochs, adam optimizer, batch size of 1000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90100" y="18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Comparison</a:t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693688" y="12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{23021922-429E-4FD9-AF28-F18616455558}</a:tableStyleId>
              </a:tblPr>
              <a:tblGrid>
                <a:gridCol w="823850"/>
                <a:gridCol w="1374200"/>
                <a:gridCol w="1469025"/>
                <a:gridCol w="1823725"/>
                <a:gridCol w="1270250"/>
                <a:gridCol w="12119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Simple DNN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LSTM</a:t>
                      </a:r>
                      <a:endParaRPr b="1" sz="1800">
                        <a:solidFill>
                          <a:schemeClr val="accent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Bidirectional + GRU</a:t>
                      </a:r>
                      <a:endParaRPr sz="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Simple </a:t>
                      </a:r>
                      <a:r>
                        <a:rPr b="1" lang="en" sz="1800">
                          <a:solidFill>
                            <a:schemeClr val="accent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RNN</a:t>
                      </a:r>
                      <a:endParaRPr b="1" sz="1800">
                        <a:solidFill>
                          <a:schemeClr val="accent1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CNN+LSTM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52.39%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97.23</a:t>
                      </a: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97.3%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97.14%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93.91%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4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Loss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0.6692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0.1420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0.0584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</a:t>
                      </a:r>
                      <a:r>
                        <a:rPr lang="en" sz="1100"/>
                        <a:t>1417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</a:t>
                      </a:r>
                      <a:r>
                        <a:rPr lang="en" sz="1100"/>
                        <a:t>3019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9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Pros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Simple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accuracy, Great for NLP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Accuracy, Less complex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accuracy low level of complexity, 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Combines advantages of CNN and LSTM, Helps extracting best features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9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 Accuracy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Long train time, Easy to overfit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Longest train time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Long train time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Long train time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models except for DNN </a:t>
            </a:r>
            <a:r>
              <a:rPr lang="en"/>
              <a:t>performed</a:t>
            </a:r>
            <a:r>
              <a:rPr lang="en"/>
              <a:t> better than the SVM from the paper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Bidirectional + GRU was the best model with an accuracy of 97.3%, but all types of RNNs had similar accuracies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Neural Networks can </a:t>
            </a:r>
            <a:r>
              <a:rPr lang="en"/>
              <a:t>perform</a:t>
            </a:r>
            <a:r>
              <a:rPr lang="en"/>
              <a:t> at equal or better accuracy without having to do any processing like in the previous paper, saving a lot of time and effort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Observation of overfit for CNN+LSTM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Chakraborty, B. Paranjape, S. Kakarla and N. Ganguly, "Stop Clickbait: Detecting and preventing clickbaits in online news media," 2016 IEEE/ACM International Conference on Advances in Social Networks Analysis and Mining (ASONAM), 2016, pp. 9-16, doi: 10.1109/ASONAM.2016.7752207.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https://nlp.stanford.edu/projects/glove/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08150" y="1811725"/>
            <a:ext cx="31743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Clickbait?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eye catching thumbnail or appealing headline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Teases curiosity and attracts users to click and view the online content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600" y="2407388"/>
            <a:ext cx="46672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878325" y="4307425"/>
            <a:ext cx="249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"/>
                <a:ea typeface="Open Sans"/>
                <a:cs typeface="Open Sans"/>
                <a:sym typeface="Open Sans"/>
              </a:rPr>
              <a:t>Source: wikipedia.org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63150" y="1258975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Useful</a:t>
            </a:r>
            <a:r>
              <a:rPr lang="en" sz="6800"/>
              <a:t> to target users in content marketing</a:t>
            </a:r>
            <a:endParaRPr sz="6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Maximizes click through rate and generate revenue through page views</a:t>
            </a:r>
            <a:endParaRPr sz="6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May help to increase brand awareness</a:t>
            </a:r>
            <a:endParaRPr sz="6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56750" y="2456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</a:t>
            </a:r>
            <a:r>
              <a:rPr lang="en"/>
              <a:t>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12675" y="3226300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Misleading content disappoints users</a:t>
            </a:r>
            <a:endParaRPr sz="6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May </a:t>
            </a:r>
            <a:r>
              <a:rPr lang="en" sz="6800"/>
              <a:t>hurt a company’s image</a:t>
            </a:r>
            <a:endParaRPr sz="68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800"/>
              <a:t>Users’ disappointment may lead to blocking clickbaits</a:t>
            </a:r>
            <a:endParaRPr sz="6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63125" y="141327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Correct classification of clickbaits from non-clickbaits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Accurately predict clickbait to avoid  blocking non-clickbait links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Preventing or blocking clickbaits is subjective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Research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Stop Clickbait: Detecting and Preventing Clickbaits in Online News Media</a:t>
            </a:r>
            <a:r>
              <a:rPr lang="en" sz="1400"/>
              <a:t> by Abhijnan Chakraborty, Bhargavi Paranjape, Sourya Kakarla, Niloy Ganguly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Published: 2016 IEEE/ACM International Conference on Advances in Social Networks Analysis and Mining (ASONAM)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lexical features such as title length, use of slang, high polarity words, parts of speech, etc.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SVM (radial kernel), decision trees, and random forests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 work that was used as a baseline had an accuracy of  73%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SVM had the best accuracy overall correctly predicting 93%,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00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34850"/>
            <a:ext cx="87336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is sourced from paper  “Stop Clickbait: Detecting and Preventing Clickbaits in Online News Media (2016)”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Extensive list of headlines from various sources such as  ‘</a:t>
            </a:r>
            <a:r>
              <a:rPr lang="en" sz="1400">
                <a:highlight>
                  <a:srgbClr val="FFFFFF"/>
                </a:highlight>
              </a:rPr>
              <a:t>Wikinews’, ‘BuzzFeed’, ‘Upworthy’, ‘ViralNova’, ‘Scoopwhoop’,  ‘ViralStories’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Variables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itle: Headlines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Clickbait: </a:t>
            </a:r>
            <a:r>
              <a:rPr lang="en"/>
              <a:t>dummy-coded as 0 (i.e. not a clickbait) and 1 (i.e. clickbait 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#Observations: 32,000 article titles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16,001 not clickbait article titles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15,999 clickbait article titles</a:t>
            </a:r>
            <a:endParaRPr sz="14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3243300"/>
            <a:ext cx="3310474" cy="15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528600" y="1117225"/>
            <a:ext cx="852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Detect clickbaits using fixed set of common clickbait phrases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Not scalable, needs constant tuning with emergence of new clickbaits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Possibility of blocking non-clickbait link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Utilize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deep learning models for classification of clickbaits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Improved performance on large datasets compared to traditional machine learning techniques and regression analyses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feature extraction availability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need for intermediary step of specifying a problem statement for the model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Affords better accuracy of output, particularly for complex problem like Natural Language Processing.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420150" y="409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Technical Approaches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DNN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embeddings were used; 50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hidden layers with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epochs, adam optimizer, batch size of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52.39%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25" y="2812700"/>
            <a:ext cx="3724799" cy="21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600" y="2722825"/>
            <a:ext cx="3648524" cy="23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RNN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embeddings were used; 50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simple RNN layer with 32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 epochs, adam optimizer, batch size of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97.14%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88" y="2495550"/>
            <a:ext cx="50577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350" y="2371713"/>
            <a:ext cx="3524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