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65" r:id="rId5"/>
    <p:sldId id="266" r:id="rId6"/>
    <p:sldId id="268" r:id="rId7"/>
    <p:sldId id="269" r:id="rId8"/>
    <p:sldId id="270" r:id="rId9"/>
    <p:sldId id="271" r:id="rId10"/>
    <p:sldId id="272" r:id="rId11"/>
    <p:sldId id="273" r:id="rId12"/>
    <p:sldId id="274" r:id="rId13"/>
    <p:sldId id="275" r:id="rId14"/>
    <p:sldId id="276" r:id="rId15"/>
    <p:sldId id="277" r:id="rId16"/>
    <p:sldId id="278" r:id="rId17"/>
    <p:sldId id="289" r:id="rId18"/>
    <p:sldId id="283" r:id="rId19"/>
    <p:sldId id="284" r:id="rId20"/>
    <p:sldId id="287" r:id="rId21"/>
    <p:sldId id="288" r:id="rId22"/>
    <p:sldId id="285" r:id="rId23"/>
  </p:sldIdLst>
  <p:sldSz cx="12188825"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261" autoAdjust="0"/>
  </p:normalViewPr>
  <p:slideViewPr>
    <p:cSldViewPr showGuides="1">
      <p:cViewPr varScale="1">
        <p:scale>
          <a:sx n="83" d="100"/>
          <a:sy n="83" d="100"/>
        </p:scale>
        <p:origin x="840" y="67"/>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6/9/2021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6/9/2021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2</a:t>
            </a:fld>
            <a:endParaRPr lang="en-US"/>
          </a:p>
        </p:txBody>
      </p:sp>
    </p:spTree>
    <p:extLst>
      <p:ext uri="{BB962C8B-B14F-4D97-AF65-F5344CB8AC3E}">
        <p14:creationId xmlns:p14="http://schemas.microsoft.com/office/powerpoint/2010/main" val="3938187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11</a:t>
            </a:fld>
            <a:endParaRPr lang="en-US"/>
          </a:p>
        </p:txBody>
      </p:sp>
    </p:spTree>
    <p:extLst>
      <p:ext uri="{BB962C8B-B14F-4D97-AF65-F5344CB8AC3E}">
        <p14:creationId xmlns:p14="http://schemas.microsoft.com/office/powerpoint/2010/main" val="1021294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12</a:t>
            </a:fld>
            <a:endParaRPr lang="en-US"/>
          </a:p>
        </p:txBody>
      </p:sp>
    </p:spTree>
    <p:extLst>
      <p:ext uri="{BB962C8B-B14F-4D97-AF65-F5344CB8AC3E}">
        <p14:creationId xmlns:p14="http://schemas.microsoft.com/office/powerpoint/2010/main" val="402542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13</a:t>
            </a:fld>
            <a:endParaRPr lang="en-US"/>
          </a:p>
        </p:txBody>
      </p:sp>
    </p:spTree>
    <p:extLst>
      <p:ext uri="{BB962C8B-B14F-4D97-AF65-F5344CB8AC3E}">
        <p14:creationId xmlns:p14="http://schemas.microsoft.com/office/powerpoint/2010/main" val="163113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14</a:t>
            </a:fld>
            <a:endParaRPr lang="en-US"/>
          </a:p>
        </p:txBody>
      </p:sp>
    </p:spTree>
    <p:extLst>
      <p:ext uri="{BB962C8B-B14F-4D97-AF65-F5344CB8AC3E}">
        <p14:creationId xmlns:p14="http://schemas.microsoft.com/office/powerpoint/2010/main" val="346043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15</a:t>
            </a:fld>
            <a:endParaRPr lang="en-US"/>
          </a:p>
        </p:txBody>
      </p:sp>
    </p:spTree>
    <p:extLst>
      <p:ext uri="{BB962C8B-B14F-4D97-AF65-F5344CB8AC3E}">
        <p14:creationId xmlns:p14="http://schemas.microsoft.com/office/powerpoint/2010/main" val="3123646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16</a:t>
            </a:fld>
            <a:endParaRPr lang="en-US"/>
          </a:p>
        </p:txBody>
      </p:sp>
    </p:spTree>
    <p:extLst>
      <p:ext uri="{BB962C8B-B14F-4D97-AF65-F5344CB8AC3E}">
        <p14:creationId xmlns:p14="http://schemas.microsoft.com/office/powerpoint/2010/main" val="1074184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17</a:t>
            </a:fld>
            <a:endParaRPr lang="en-US"/>
          </a:p>
        </p:txBody>
      </p:sp>
    </p:spTree>
    <p:extLst>
      <p:ext uri="{BB962C8B-B14F-4D97-AF65-F5344CB8AC3E}">
        <p14:creationId xmlns:p14="http://schemas.microsoft.com/office/powerpoint/2010/main" val="3235878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18</a:t>
            </a:fld>
            <a:endParaRPr lang="en-US"/>
          </a:p>
        </p:txBody>
      </p:sp>
    </p:spTree>
    <p:extLst>
      <p:ext uri="{BB962C8B-B14F-4D97-AF65-F5344CB8AC3E}">
        <p14:creationId xmlns:p14="http://schemas.microsoft.com/office/powerpoint/2010/main" val="1738269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19</a:t>
            </a:fld>
            <a:endParaRPr lang="en-US"/>
          </a:p>
        </p:txBody>
      </p:sp>
    </p:spTree>
    <p:extLst>
      <p:ext uri="{BB962C8B-B14F-4D97-AF65-F5344CB8AC3E}">
        <p14:creationId xmlns:p14="http://schemas.microsoft.com/office/powerpoint/2010/main" val="246944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1698770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4</a:t>
            </a:fld>
            <a:endParaRPr lang="en-US"/>
          </a:p>
        </p:txBody>
      </p:sp>
    </p:spTree>
    <p:extLst>
      <p:ext uri="{BB962C8B-B14F-4D97-AF65-F5344CB8AC3E}">
        <p14:creationId xmlns:p14="http://schemas.microsoft.com/office/powerpoint/2010/main" val="1306974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40347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6</a:t>
            </a:fld>
            <a:endParaRPr lang="en-US"/>
          </a:p>
        </p:txBody>
      </p:sp>
    </p:spTree>
    <p:extLst>
      <p:ext uri="{BB962C8B-B14F-4D97-AF65-F5344CB8AC3E}">
        <p14:creationId xmlns:p14="http://schemas.microsoft.com/office/powerpoint/2010/main" val="3644162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7</a:t>
            </a:fld>
            <a:endParaRPr lang="en-US"/>
          </a:p>
        </p:txBody>
      </p:sp>
    </p:spTree>
    <p:extLst>
      <p:ext uri="{BB962C8B-B14F-4D97-AF65-F5344CB8AC3E}">
        <p14:creationId xmlns:p14="http://schemas.microsoft.com/office/powerpoint/2010/main" val="373978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8</a:t>
            </a:fld>
            <a:endParaRPr lang="en-US"/>
          </a:p>
        </p:txBody>
      </p:sp>
    </p:spTree>
    <p:extLst>
      <p:ext uri="{BB962C8B-B14F-4D97-AF65-F5344CB8AC3E}">
        <p14:creationId xmlns:p14="http://schemas.microsoft.com/office/powerpoint/2010/main" val="3395906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9</a:t>
            </a:fld>
            <a:endParaRPr lang="en-US"/>
          </a:p>
        </p:txBody>
      </p:sp>
    </p:spTree>
    <p:extLst>
      <p:ext uri="{BB962C8B-B14F-4D97-AF65-F5344CB8AC3E}">
        <p14:creationId xmlns:p14="http://schemas.microsoft.com/office/powerpoint/2010/main" val="197008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t>10</a:t>
            </a:fld>
            <a:endParaRPr lang="en-US"/>
          </a:p>
        </p:txBody>
      </p:sp>
    </p:spTree>
    <p:extLst>
      <p:ext uri="{BB962C8B-B14F-4D97-AF65-F5344CB8AC3E}">
        <p14:creationId xmlns:p14="http://schemas.microsoft.com/office/powerpoint/2010/main" val="82532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6/9/2021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6/9/2021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6/9/2021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6/9/2021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6/9/2021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6/9/2021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6/9/2021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6/9/2021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6/9/2021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6/9/2021</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6/9/2021</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commons.wikimedia.org/wiki/File:Baseball.sv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7012" y="762000"/>
            <a:ext cx="6553200" cy="2895600"/>
          </a:xfrm>
        </p:spPr>
        <p:txBody>
          <a:bodyPr>
            <a:noAutofit/>
          </a:bodyPr>
          <a:lstStyle/>
          <a:p>
            <a:r>
              <a:rPr lang="en-US" sz="3600" dirty="0"/>
              <a:t>Using Gaussian Mixture Models to Segment Starting Pitchers Based on Performance in Different Temperatures and Humidity</a:t>
            </a:r>
          </a:p>
        </p:txBody>
      </p:sp>
      <p:sp>
        <p:nvSpPr>
          <p:cNvPr id="4" name="Subtitle 3"/>
          <p:cNvSpPr>
            <a:spLocks noGrp="1"/>
          </p:cNvSpPr>
          <p:nvPr>
            <p:ph type="subTitle" idx="1"/>
          </p:nvPr>
        </p:nvSpPr>
        <p:spPr>
          <a:xfrm>
            <a:off x="227012" y="3886200"/>
            <a:ext cx="8229600" cy="1219200"/>
          </a:xfrm>
        </p:spPr>
        <p:txBody>
          <a:bodyPr>
            <a:normAutofit/>
          </a:bodyPr>
          <a:lstStyle/>
          <a:p>
            <a:r>
              <a:rPr lang="it-IT" dirty="0"/>
              <a:t>Cory Boyko</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12342812" cy="914400"/>
          </a:xfrm>
        </p:spPr>
        <p:txBody>
          <a:bodyPr>
            <a:normAutofit fontScale="90000"/>
          </a:bodyPr>
          <a:lstStyle/>
          <a:p>
            <a:r>
              <a:rPr lang="en-US" sz="5400" dirty="0"/>
              <a:t>Results &amp; Discussion – Humidity: Offensive</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7696200" cy="3429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4, 5, and 6 cluster solutions were checked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Most pitchers see little to no change</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Era</a:t>
            </a:r>
            <a:r>
              <a:rPr lang="en-US" cap="none" dirty="0">
                <a:solidFill>
                  <a:schemeClr val="tx1"/>
                </a:solidFill>
              </a:rPr>
              <a:t>d</a:t>
            </a:r>
            <a:r>
              <a:rPr lang="en-US" dirty="0">
                <a:solidFill>
                  <a:schemeClr val="tx1"/>
                </a:solidFill>
              </a:rPr>
              <a:t> has the largest changes among the statistics and would have the largest effect on the game</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Whip has the smallest changes</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Humidity affects pitchers differently</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endParaRPr lang="en-US" dirty="0"/>
          </a:p>
        </p:txBody>
      </p:sp>
      <p:pic>
        <p:nvPicPr>
          <p:cNvPr id="8" name="Picture 7">
            <a:extLst>
              <a:ext uri="{FF2B5EF4-FFF2-40B4-BE49-F238E27FC236}">
                <a16:creationId xmlns:a16="http://schemas.microsoft.com/office/drawing/2014/main" id="{9C497F47-6667-4482-A830-00DDE1FBE26A}"/>
              </a:ext>
            </a:extLst>
          </p:cNvPr>
          <p:cNvPicPr>
            <a:picLocks noChangeAspect="1"/>
          </p:cNvPicPr>
          <p:nvPr/>
        </p:nvPicPr>
        <p:blipFill>
          <a:blip r:embed="rId4"/>
          <a:stretch>
            <a:fillRect/>
          </a:stretch>
        </p:blipFill>
        <p:spPr>
          <a:xfrm>
            <a:off x="8837612" y="1214855"/>
            <a:ext cx="3147273" cy="2786750"/>
          </a:xfrm>
          <a:prstGeom prst="rect">
            <a:avLst/>
          </a:prstGeom>
        </p:spPr>
      </p:pic>
      <p:graphicFrame>
        <p:nvGraphicFramePr>
          <p:cNvPr id="9" name="Table 8">
            <a:extLst>
              <a:ext uri="{FF2B5EF4-FFF2-40B4-BE49-F238E27FC236}">
                <a16:creationId xmlns:a16="http://schemas.microsoft.com/office/drawing/2014/main" id="{E8BBA09F-D8D4-480F-AF36-8CA77B43E9F5}"/>
              </a:ext>
            </a:extLst>
          </p:cNvPr>
          <p:cNvGraphicFramePr>
            <a:graphicFrameLocks noGrp="1"/>
          </p:cNvGraphicFramePr>
          <p:nvPr>
            <p:extLst>
              <p:ext uri="{D42A27DB-BD31-4B8C-83A1-F6EECF244321}">
                <p14:modId xmlns:p14="http://schemas.microsoft.com/office/powerpoint/2010/main" val="1653585466"/>
              </p:ext>
            </p:extLst>
          </p:nvPr>
        </p:nvGraphicFramePr>
        <p:xfrm>
          <a:off x="303212" y="4833074"/>
          <a:ext cx="9134472" cy="1881762"/>
        </p:xfrm>
        <a:graphic>
          <a:graphicData uri="http://schemas.openxmlformats.org/drawingml/2006/table">
            <a:tbl>
              <a:tblPr firstRow="1" firstCol="1" bandRow="1">
                <a:tableStyleId>{21E4AEA4-8DFA-4A89-87EB-49C32662AFE0}</a:tableStyleId>
              </a:tblPr>
              <a:tblGrid>
                <a:gridCol w="1141809">
                  <a:extLst>
                    <a:ext uri="{9D8B030D-6E8A-4147-A177-3AD203B41FA5}">
                      <a16:colId xmlns:a16="http://schemas.microsoft.com/office/drawing/2014/main" val="3987446649"/>
                    </a:ext>
                  </a:extLst>
                </a:gridCol>
                <a:gridCol w="1141809">
                  <a:extLst>
                    <a:ext uri="{9D8B030D-6E8A-4147-A177-3AD203B41FA5}">
                      <a16:colId xmlns:a16="http://schemas.microsoft.com/office/drawing/2014/main" val="3067260754"/>
                    </a:ext>
                  </a:extLst>
                </a:gridCol>
                <a:gridCol w="1141809">
                  <a:extLst>
                    <a:ext uri="{9D8B030D-6E8A-4147-A177-3AD203B41FA5}">
                      <a16:colId xmlns:a16="http://schemas.microsoft.com/office/drawing/2014/main" val="3720019363"/>
                    </a:ext>
                  </a:extLst>
                </a:gridCol>
                <a:gridCol w="1141809">
                  <a:extLst>
                    <a:ext uri="{9D8B030D-6E8A-4147-A177-3AD203B41FA5}">
                      <a16:colId xmlns:a16="http://schemas.microsoft.com/office/drawing/2014/main" val="56542999"/>
                    </a:ext>
                  </a:extLst>
                </a:gridCol>
                <a:gridCol w="1141809">
                  <a:extLst>
                    <a:ext uri="{9D8B030D-6E8A-4147-A177-3AD203B41FA5}">
                      <a16:colId xmlns:a16="http://schemas.microsoft.com/office/drawing/2014/main" val="2216817018"/>
                    </a:ext>
                  </a:extLst>
                </a:gridCol>
                <a:gridCol w="1141809">
                  <a:extLst>
                    <a:ext uri="{9D8B030D-6E8A-4147-A177-3AD203B41FA5}">
                      <a16:colId xmlns:a16="http://schemas.microsoft.com/office/drawing/2014/main" val="3013944685"/>
                    </a:ext>
                  </a:extLst>
                </a:gridCol>
                <a:gridCol w="1141809">
                  <a:extLst>
                    <a:ext uri="{9D8B030D-6E8A-4147-A177-3AD203B41FA5}">
                      <a16:colId xmlns:a16="http://schemas.microsoft.com/office/drawing/2014/main" val="690999654"/>
                    </a:ext>
                  </a:extLst>
                </a:gridCol>
                <a:gridCol w="1141809">
                  <a:extLst>
                    <a:ext uri="{9D8B030D-6E8A-4147-A177-3AD203B41FA5}">
                      <a16:colId xmlns:a16="http://schemas.microsoft.com/office/drawing/2014/main" val="2038358378"/>
                    </a:ext>
                  </a:extLst>
                </a:gridCol>
              </a:tblGrid>
              <a:tr h="0">
                <a:tc gridSpan="8">
                  <a:txBody>
                    <a:bodyPr/>
                    <a:lstStyle/>
                    <a:p>
                      <a:pPr marL="0" marR="0" indent="0">
                        <a:lnSpc>
                          <a:spcPct val="200000"/>
                        </a:lnSpc>
                        <a:spcBef>
                          <a:spcPts val="0"/>
                        </a:spcBef>
                        <a:spcAft>
                          <a:spcPts val="0"/>
                        </a:spcAft>
                      </a:pPr>
                      <a:r>
                        <a:rPr lang="en-US" sz="1200" kern="1200" dirty="0">
                          <a:effectLst/>
                        </a:rPr>
                        <a:t>Table 18. 4 Cluster Solution for Humidity – </a:t>
                      </a:r>
                      <a:r>
                        <a:rPr lang="en-US" sz="1200" kern="1200" dirty="0" err="1">
                          <a:effectLst/>
                        </a:rPr>
                        <a:t>ERAd</a:t>
                      </a:r>
                      <a:r>
                        <a:rPr lang="en-US" sz="1200" kern="1200" dirty="0">
                          <a:effectLst/>
                        </a:rPr>
                        <a:t>, WHIP, and XBH</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6525942"/>
                  </a:ext>
                </a:extLst>
              </a:tr>
              <a:tr h="0">
                <a:tc>
                  <a:txBody>
                    <a:bodyPr/>
                    <a:lstStyle/>
                    <a:p>
                      <a:pPr marL="0" marR="0" indent="0">
                        <a:lnSpc>
                          <a:spcPct val="200000"/>
                        </a:lnSpc>
                        <a:spcBef>
                          <a:spcPts val="0"/>
                        </a:spcBef>
                        <a:spcAft>
                          <a:spcPts val="0"/>
                        </a:spcAft>
                      </a:pPr>
                      <a:r>
                        <a:rPr lang="en-US" sz="1200" kern="1200">
                          <a:effectLst/>
                        </a:rPr>
                        <a:t>Cluster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Size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err="1">
                          <a:effectLst/>
                        </a:rPr>
                        <a:t>ERAd</a:t>
                      </a:r>
                      <a:r>
                        <a:rPr lang="en-US" sz="1200" kern="1200" dirty="0">
                          <a:effectLst/>
                        </a:rPr>
                        <a:t> high</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err="1">
                          <a:effectLst/>
                        </a:rPr>
                        <a:t>ERAd</a:t>
                      </a:r>
                      <a:r>
                        <a:rPr lang="en-US" sz="1200" kern="1200" dirty="0">
                          <a:effectLst/>
                        </a:rPr>
                        <a:t> low</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WHIP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WHIP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XBH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XBH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0019410"/>
                  </a:ext>
                </a:extLst>
              </a:tr>
              <a:tr h="0">
                <a:tc>
                  <a:txBody>
                    <a:bodyPr/>
                    <a:lstStyle/>
                    <a:p>
                      <a:pPr marL="0" marR="0" indent="0">
                        <a:lnSpc>
                          <a:spcPct val="200000"/>
                        </a:lnSpc>
                        <a:spcBef>
                          <a:spcPts val="0"/>
                        </a:spcBef>
                        <a:spcAft>
                          <a:spcPts val="0"/>
                        </a:spcAft>
                      </a:pPr>
                      <a:r>
                        <a:rPr lang="en-US" sz="1200" kern="1200">
                          <a:effectLst/>
                        </a:rPr>
                        <a:t>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350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8730109"/>
                  </a:ext>
                </a:extLst>
              </a:tr>
              <a:tr h="0">
                <a:tc>
                  <a:txBody>
                    <a:bodyPr/>
                    <a:lstStyle/>
                    <a:p>
                      <a:pPr marL="0" marR="0" indent="0">
                        <a:lnSpc>
                          <a:spcPct val="200000"/>
                        </a:lnSpc>
                        <a:spcBef>
                          <a:spcPts val="0"/>
                        </a:spcBef>
                        <a:spcAft>
                          <a:spcPts val="0"/>
                        </a:spcAft>
                      </a:pPr>
                      <a:r>
                        <a:rPr lang="en-US" sz="1200" kern="1200">
                          <a:effectLst/>
                        </a:rPr>
                        <a:t>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110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-1.10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-1.38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-0.62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-0.76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03182066"/>
                  </a:ext>
                </a:extLst>
              </a:tr>
              <a:tr h="0">
                <a:tc>
                  <a:txBody>
                    <a:bodyPr/>
                    <a:lstStyle/>
                    <a:p>
                      <a:pPr marL="0" marR="0" indent="0">
                        <a:lnSpc>
                          <a:spcPct val="200000"/>
                        </a:lnSpc>
                        <a:spcBef>
                          <a:spcPts val="0"/>
                        </a:spcBef>
                        <a:spcAft>
                          <a:spcPts val="0"/>
                        </a:spcAft>
                      </a:pPr>
                      <a:r>
                        <a:rPr lang="en-US" sz="1200" kern="1200">
                          <a:effectLst/>
                        </a:rPr>
                        <a:t>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87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2.10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0.71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0.32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1.07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0.42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125112954"/>
                  </a:ext>
                </a:extLst>
              </a:tr>
              <a:tr h="0">
                <a:tc>
                  <a:txBody>
                    <a:bodyPr/>
                    <a:lstStyle/>
                    <a:p>
                      <a:pPr marL="0" marR="0" indent="0">
                        <a:lnSpc>
                          <a:spcPct val="200000"/>
                        </a:lnSpc>
                        <a:spcBef>
                          <a:spcPts val="0"/>
                        </a:spcBef>
                        <a:spcAft>
                          <a:spcPts val="0"/>
                        </a:spcAft>
                      </a:pPr>
                      <a:r>
                        <a:rPr lang="en-US" sz="1200" kern="1200">
                          <a:effectLst/>
                        </a:rPr>
                        <a:t>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67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-0.53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2.52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0.39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-0.48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 1.52</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27973035"/>
                  </a:ext>
                </a:extLst>
              </a:tr>
            </a:tbl>
          </a:graphicData>
        </a:graphic>
      </p:graphicFrame>
    </p:spTree>
    <p:extLst>
      <p:ext uri="{BB962C8B-B14F-4D97-AF65-F5344CB8AC3E}">
        <p14:creationId xmlns:p14="http://schemas.microsoft.com/office/powerpoint/2010/main" val="211723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12342812" cy="914400"/>
          </a:xfrm>
        </p:spPr>
        <p:txBody>
          <a:bodyPr>
            <a:noAutofit/>
          </a:bodyPr>
          <a:lstStyle/>
          <a:p>
            <a:r>
              <a:rPr lang="en-US" sz="4000" dirty="0"/>
              <a:t>Results &amp; Discussion – Humidity: Style of Batted Balls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7696200" cy="3429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4, 5, and 6 cluster solutions were checked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Generally, if fly balls increased, ground balls and line drives changed the opposite direction, but not universally true</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No other clear patterns and changes were very small</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Humidity does not affect pitchers differently</a:t>
            </a: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endParaRPr lang="en-US" dirty="0"/>
          </a:p>
        </p:txBody>
      </p:sp>
      <p:pic>
        <p:nvPicPr>
          <p:cNvPr id="5" name="Picture 4">
            <a:extLst>
              <a:ext uri="{FF2B5EF4-FFF2-40B4-BE49-F238E27FC236}">
                <a16:creationId xmlns:a16="http://schemas.microsoft.com/office/drawing/2014/main" id="{ED4F8E7D-247E-4FC8-909E-8509289602BD}"/>
              </a:ext>
            </a:extLst>
          </p:cNvPr>
          <p:cNvPicPr>
            <a:picLocks noChangeAspect="1"/>
          </p:cNvPicPr>
          <p:nvPr/>
        </p:nvPicPr>
        <p:blipFill>
          <a:blip r:embed="rId4"/>
          <a:stretch>
            <a:fillRect/>
          </a:stretch>
        </p:blipFill>
        <p:spPr>
          <a:xfrm>
            <a:off x="8609012" y="1066800"/>
            <a:ext cx="3261610" cy="3071780"/>
          </a:xfrm>
          <a:prstGeom prst="rect">
            <a:avLst/>
          </a:prstGeom>
        </p:spPr>
      </p:pic>
      <p:graphicFrame>
        <p:nvGraphicFramePr>
          <p:cNvPr id="6" name="Table 5">
            <a:extLst>
              <a:ext uri="{FF2B5EF4-FFF2-40B4-BE49-F238E27FC236}">
                <a16:creationId xmlns:a16="http://schemas.microsoft.com/office/drawing/2014/main" id="{077CE41C-4417-4FBB-B507-4723E8098B45}"/>
              </a:ext>
            </a:extLst>
          </p:cNvPr>
          <p:cNvGraphicFramePr>
            <a:graphicFrameLocks noGrp="1"/>
          </p:cNvGraphicFramePr>
          <p:nvPr>
            <p:extLst>
              <p:ext uri="{D42A27DB-BD31-4B8C-83A1-F6EECF244321}">
                <p14:modId xmlns:p14="http://schemas.microsoft.com/office/powerpoint/2010/main" val="336632580"/>
              </p:ext>
            </p:extLst>
          </p:nvPr>
        </p:nvGraphicFramePr>
        <p:xfrm>
          <a:off x="531812" y="4675909"/>
          <a:ext cx="9134472" cy="1881762"/>
        </p:xfrm>
        <a:graphic>
          <a:graphicData uri="http://schemas.openxmlformats.org/drawingml/2006/table">
            <a:tbl>
              <a:tblPr firstRow="1" firstCol="1" bandRow="1">
                <a:tableStyleId>{21E4AEA4-8DFA-4A89-87EB-49C32662AFE0}</a:tableStyleId>
              </a:tblPr>
              <a:tblGrid>
                <a:gridCol w="1141809">
                  <a:extLst>
                    <a:ext uri="{9D8B030D-6E8A-4147-A177-3AD203B41FA5}">
                      <a16:colId xmlns:a16="http://schemas.microsoft.com/office/drawing/2014/main" val="2088874506"/>
                    </a:ext>
                  </a:extLst>
                </a:gridCol>
                <a:gridCol w="1141809">
                  <a:extLst>
                    <a:ext uri="{9D8B030D-6E8A-4147-A177-3AD203B41FA5}">
                      <a16:colId xmlns:a16="http://schemas.microsoft.com/office/drawing/2014/main" val="3334930644"/>
                    </a:ext>
                  </a:extLst>
                </a:gridCol>
                <a:gridCol w="1141809">
                  <a:extLst>
                    <a:ext uri="{9D8B030D-6E8A-4147-A177-3AD203B41FA5}">
                      <a16:colId xmlns:a16="http://schemas.microsoft.com/office/drawing/2014/main" val="3800090334"/>
                    </a:ext>
                  </a:extLst>
                </a:gridCol>
                <a:gridCol w="1141809">
                  <a:extLst>
                    <a:ext uri="{9D8B030D-6E8A-4147-A177-3AD203B41FA5}">
                      <a16:colId xmlns:a16="http://schemas.microsoft.com/office/drawing/2014/main" val="2630753527"/>
                    </a:ext>
                  </a:extLst>
                </a:gridCol>
                <a:gridCol w="1141809">
                  <a:extLst>
                    <a:ext uri="{9D8B030D-6E8A-4147-A177-3AD203B41FA5}">
                      <a16:colId xmlns:a16="http://schemas.microsoft.com/office/drawing/2014/main" val="544697674"/>
                    </a:ext>
                  </a:extLst>
                </a:gridCol>
                <a:gridCol w="1141809">
                  <a:extLst>
                    <a:ext uri="{9D8B030D-6E8A-4147-A177-3AD203B41FA5}">
                      <a16:colId xmlns:a16="http://schemas.microsoft.com/office/drawing/2014/main" val="3352204432"/>
                    </a:ext>
                  </a:extLst>
                </a:gridCol>
                <a:gridCol w="1141809">
                  <a:extLst>
                    <a:ext uri="{9D8B030D-6E8A-4147-A177-3AD203B41FA5}">
                      <a16:colId xmlns:a16="http://schemas.microsoft.com/office/drawing/2014/main" val="2103095270"/>
                    </a:ext>
                  </a:extLst>
                </a:gridCol>
                <a:gridCol w="1141809">
                  <a:extLst>
                    <a:ext uri="{9D8B030D-6E8A-4147-A177-3AD203B41FA5}">
                      <a16:colId xmlns:a16="http://schemas.microsoft.com/office/drawing/2014/main" val="250501590"/>
                    </a:ext>
                  </a:extLst>
                </a:gridCol>
              </a:tblGrid>
              <a:tr h="0">
                <a:tc gridSpan="8">
                  <a:txBody>
                    <a:bodyPr/>
                    <a:lstStyle/>
                    <a:p>
                      <a:pPr marL="0" marR="0" indent="0">
                        <a:lnSpc>
                          <a:spcPct val="200000"/>
                        </a:lnSpc>
                        <a:spcBef>
                          <a:spcPts val="0"/>
                        </a:spcBef>
                        <a:spcAft>
                          <a:spcPts val="0"/>
                        </a:spcAft>
                      </a:pPr>
                      <a:r>
                        <a:rPr lang="en-US" sz="1200" kern="1200">
                          <a:effectLst/>
                        </a:rPr>
                        <a:t>Table 21. 4 Cluster Solution for Humidity – Ground Ball, Fly Ball, and Line Drive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24264055"/>
                  </a:ext>
                </a:extLst>
              </a:tr>
              <a:tr h="0">
                <a:tc>
                  <a:txBody>
                    <a:bodyPr/>
                    <a:lstStyle/>
                    <a:p>
                      <a:pPr marL="0" marR="0" indent="0">
                        <a:lnSpc>
                          <a:spcPct val="200000"/>
                        </a:lnSpc>
                        <a:spcBef>
                          <a:spcPts val="0"/>
                        </a:spcBef>
                        <a:spcAft>
                          <a:spcPts val="0"/>
                        </a:spcAft>
                      </a:pPr>
                      <a:r>
                        <a:rPr lang="en-US" sz="1200" kern="1200">
                          <a:effectLst/>
                        </a:rPr>
                        <a:t>Cluster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Size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Grnd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Grnd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Fly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Fly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Line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Line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4815348"/>
                  </a:ext>
                </a:extLst>
              </a:tr>
              <a:tr h="0">
                <a:tc>
                  <a:txBody>
                    <a:bodyPr/>
                    <a:lstStyle/>
                    <a:p>
                      <a:pPr marL="0" marR="0" indent="0">
                        <a:lnSpc>
                          <a:spcPct val="200000"/>
                        </a:lnSpc>
                        <a:spcBef>
                          <a:spcPts val="0"/>
                        </a:spcBef>
                        <a:spcAft>
                          <a:spcPts val="0"/>
                        </a:spcAft>
                      </a:pPr>
                      <a:r>
                        <a:rPr lang="en-US" sz="1200" kern="1200">
                          <a:effectLst/>
                        </a:rPr>
                        <a:t>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99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-0.77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-1.06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0.57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0.90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39920642"/>
                  </a:ext>
                </a:extLst>
              </a:tr>
              <a:tr h="0">
                <a:tc>
                  <a:txBody>
                    <a:bodyPr/>
                    <a:lstStyle/>
                    <a:p>
                      <a:pPr marL="0" marR="0" indent="0">
                        <a:lnSpc>
                          <a:spcPct val="200000"/>
                        </a:lnSpc>
                        <a:spcBef>
                          <a:spcPts val="0"/>
                        </a:spcBef>
                        <a:spcAft>
                          <a:spcPts val="0"/>
                        </a:spcAft>
                      </a:pPr>
                      <a:r>
                        <a:rPr lang="en-US" sz="1200" kern="1200">
                          <a:effectLst/>
                        </a:rPr>
                        <a:t>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181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0.72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0.58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-0.69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-0.51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73292902"/>
                  </a:ext>
                </a:extLst>
              </a:tr>
              <a:tr h="0">
                <a:tc>
                  <a:txBody>
                    <a:bodyPr/>
                    <a:lstStyle/>
                    <a:p>
                      <a:pPr marL="0" marR="0" indent="0">
                        <a:lnSpc>
                          <a:spcPct val="200000"/>
                        </a:lnSpc>
                        <a:spcBef>
                          <a:spcPts val="0"/>
                        </a:spcBef>
                        <a:spcAft>
                          <a:spcPts val="0"/>
                        </a:spcAft>
                      </a:pPr>
                      <a:r>
                        <a:rPr lang="en-US" sz="1200" kern="1200">
                          <a:effectLst/>
                        </a:rPr>
                        <a:t>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59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-1.34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-0.47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1.02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0.68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-0.33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1805625"/>
                  </a:ext>
                </a:extLst>
              </a:tr>
              <a:tr h="0">
                <a:tc>
                  <a:txBody>
                    <a:bodyPr/>
                    <a:lstStyle/>
                    <a:p>
                      <a:pPr marL="0" marR="0" indent="0">
                        <a:lnSpc>
                          <a:spcPct val="200000"/>
                        </a:lnSpc>
                        <a:spcBef>
                          <a:spcPts val="0"/>
                        </a:spcBef>
                        <a:spcAft>
                          <a:spcPts val="0"/>
                        </a:spcAft>
                      </a:pPr>
                      <a:r>
                        <a:rPr lang="en-US" sz="1200" kern="1200">
                          <a:effectLst/>
                        </a:rPr>
                        <a:t>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275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 0.03</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61068222"/>
                  </a:ext>
                </a:extLst>
              </a:tr>
            </a:tbl>
          </a:graphicData>
        </a:graphic>
      </p:graphicFrame>
    </p:spTree>
    <p:extLst>
      <p:ext uri="{BB962C8B-B14F-4D97-AF65-F5344CB8AC3E}">
        <p14:creationId xmlns:p14="http://schemas.microsoft.com/office/powerpoint/2010/main" val="21632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12342812" cy="914400"/>
          </a:xfrm>
        </p:spPr>
        <p:txBody>
          <a:bodyPr>
            <a:noAutofit/>
          </a:bodyPr>
          <a:lstStyle/>
          <a:p>
            <a:r>
              <a:rPr lang="en-US" sz="4400" dirty="0"/>
              <a:t>Results &amp; Discussion – Humidity: 3 True Outcomes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7696200" cy="3429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3, 4, and 5 cluster solutions were checked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Most pitchers had little to no change</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Cluster 0 had preferable changes while cluster 2 had less preferable changes</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The changes aren’t that large, but could affect the game</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Humidity affects pitchers differently</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endParaRPr lang="en-US" dirty="0"/>
          </a:p>
        </p:txBody>
      </p:sp>
      <p:pic>
        <p:nvPicPr>
          <p:cNvPr id="8" name="Picture 7">
            <a:extLst>
              <a:ext uri="{FF2B5EF4-FFF2-40B4-BE49-F238E27FC236}">
                <a16:creationId xmlns:a16="http://schemas.microsoft.com/office/drawing/2014/main" id="{091850D3-9C45-4FBF-9D4A-F1BE6CC2B2D3}"/>
              </a:ext>
            </a:extLst>
          </p:cNvPr>
          <p:cNvPicPr>
            <a:picLocks noChangeAspect="1"/>
          </p:cNvPicPr>
          <p:nvPr/>
        </p:nvPicPr>
        <p:blipFill>
          <a:blip r:embed="rId4"/>
          <a:stretch>
            <a:fillRect/>
          </a:stretch>
        </p:blipFill>
        <p:spPr>
          <a:xfrm>
            <a:off x="8913812" y="1066799"/>
            <a:ext cx="3200400" cy="2597971"/>
          </a:xfrm>
          <a:prstGeom prst="rect">
            <a:avLst/>
          </a:prstGeom>
        </p:spPr>
      </p:pic>
      <p:graphicFrame>
        <p:nvGraphicFramePr>
          <p:cNvPr id="9" name="Table 8">
            <a:extLst>
              <a:ext uri="{FF2B5EF4-FFF2-40B4-BE49-F238E27FC236}">
                <a16:creationId xmlns:a16="http://schemas.microsoft.com/office/drawing/2014/main" id="{E6FD637E-5C0B-4F54-BD54-2997A585CC5E}"/>
              </a:ext>
            </a:extLst>
          </p:cNvPr>
          <p:cNvGraphicFramePr>
            <a:graphicFrameLocks noGrp="1"/>
          </p:cNvGraphicFramePr>
          <p:nvPr>
            <p:extLst>
              <p:ext uri="{D42A27DB-BD31-4B8C-83A1-F6EECF244321}">
                <p14:modId xmlns:p14="http://schemas.microsoft.com/office/powerpoint/2010/main" val="892831407"/>
              </p:ext>
            </p:extLst>
          </p:nvPr>
        </p:nvGraphicFramePr>
        <p:xfrm>
          <a:off x="455612" y="4881418"/>
          <a:ext cx="9134472" cy="1568135"/>
        </p:xfrm>
        <a:graphic>
          <a:graphicData uri="http://schemas.openxmlformats.org/drawingml/2006/table">
            <a:tbl>
              <a:tblPr firstRow="1" firstCol="1" bandRow="1">
                <a:tableStyleId>{21E4AEA4-8DFA-4A89-87EB-49C32662AFE0}</a:tableStyleId>
              </a:tblPr>
              <a:tblGrid>
                <a:gridCol w="1141809">
                  <a:extLst>
                    <a:ext uri="{9D8B030D-6E8A-4147-A177-3AD203B41FA5}">
                      <a16:colId xmlns:a16="http://schemas.microsoft.com/office/drawing/2014/main" val="255997797"/>
                    </a:ext>
                  </a:extLst>
                </a:gridCol>
                <a:gridCol w="1141809">
                  <a:extLst>
                    <a:ext uri="{9D8B030D-6E8A-4147-A177-3AD203B41FA5}">
                      <a16:colId xmlns:a16="http://schemas.microsoft.com/office/drawing/2014/main" val="2514774066"/>
                    </a:ext>
                  </a:extLst>
                </a:gridCol>
                <a:gridCol w="1141809">
                  <a:extLst>
                    <a:ext uri="{9D8B030D-6E8A-4147-A177-3AD203B41FA5}">
                      <a16:colId xmlns:a16="http://schemas.microsoft.com/office/drawing/2014/main" val="3230337486"/>
                    </a:ext>
                  </a:extLst>
                </a:gridCol>
                <a:gridCol w="1141809">
                  <a:extLst>
                    <a:ext uri="{9D8B030D-6E8A-4147-A177-3AD203B41FA5}">
                      <a16:colId xmlns:a16="http://schemas.microsoft.com/office/drawing/2014/main" val="1389893585"/>
                    </a:ext>
                  </a:extLst>
                </a:gridCol>
                <a:gridCol w="1141809">
                  <a:extLst>
                    <a:ext uri="{9D8B030D-6E8A-4147-A177-3AD203B41FA5}">
                      <a16:colId xmlns:a16="http://schemas.microsoft.com/office/drawing/2014/main" val="3054514454"/>
                    </a:ext>
                  </a:extLst>
                </a:gridCol>
                <a:gridCol w="1141809">
                  <a:extLst>
                    <a:ext uri="{9D8B030D-6E8A-4147-A177-3AD203B41FA5}">
                      <a16:colId xmlns:a16="http://schemas.microsoft.com/office/drawing/2014/main" val="1817214379"/>
                    </a:ext>
                  </a:extLst>
                </a:gridCol>
                <a:gridCol w="1141809">
                  <a:extLst>
                    <a:ext uri="{9D8B030D-6E8A-4147-A177-3AD203B41FA5}">
                      <a16:colId xmlns:a16="http://schemas.microsoft.com/office/drawing/2014/main" val="324828537"/>
                    </a:ext>
                  </a:extLst>
                </a:gridCol>
                <a:gridCol w="1141809">
                  <a:extLst>
                    <a:ext uri="{9D8B030D-6E8A-4147-A177-3AD203B41FA5}">
                      <a16:colId xmlns:a16="http://schemas.microsoft.com/office/drawing/2014/main" val="1976679901"/>
                    </a:ext>
                  </a:extLst>
                </a:gridCol>
              </a:tblGrid>
              <a:tr h="0">
                <a:tc gridSpan="8">
                  <a:txBody>
                    <a:bodyPr/>
                    <a:lstStyle/>
                    <a:p>
                      <a:pPr marL="0" marR="0" indent="0">
                        <a:lnSpc>
                          <a:spcPct val="200000"/>
                        </a:lnSpc>
                        <a:spcBef>
                          <a:spcPts val="0"/>
                        </a:spcBef>
                        <a:spcAft>
                          <a:spcPts val="0"/>
                        </a:spcAft>
                      </a:pPr>
                      <a:r>
                        <a:rPr lang="en-US" sz="1200" kern="1200">
                          <a:effectLst/>
                        </a:rPr>
                        <a:t>Table 24. 3 Cluster Solution for Humidity - Walks, Strikeouts, and Home Runs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38259561"/>
                  </a:ext>
                </a:extLst>
              </a:tr>
              <a:tr h="0">
                <a:tc>
                  <a:txBody>
                    <a:bodyPr/>
                    <a:lstStyle/>
                    <a:p>
                      <a:pPr marL="0" marR="0" indent="0">
                        <a:lnSpc>
                          <a:spcPct val="200000"/>
                        </a:lnSpc>
                        <a:spcBef>
                          <a:spcPts val="0"/>
                        </a:spcBef>
                        <a:spcAft>
                          <a:spcPts val="0"/>
                        </a:spcAft>
                      </a:pPr>
                      <a:r>
                        <a:rPr lang="en-US" sz="1200" kern="1200">
                          <a:effectLst/>
                        </a:rPr>
                        <a:t>Cluster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Size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HR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HR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KK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KK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BB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BB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6338806"/>
                  </a:ext>
                </a:extLst>
              </a:tr>
              <a:tr h="0">
                <a:tc>
                  <a:txBody>
                    <a:bodyPr/>
                    <a:lstStyle/>
                    <a:p>
                      <a:pPr marL="0" marR="0" indent="0">
                        <a:lnSpc>
                          <a:spcPct val="200000"/>
                        </a:lnSpc>
                        <a:spcBef>
                          <a:spcPts val="0"/>
                        </a:spcBef>
                        <a:spcAft>
                          <a:spcPts val="0"/>
                        </a:spcAft>
                      </a:pPr>
                      <a:r>
                        <a:rPr lang="en-US" sz="1200" kern="1200">
                          <a:effectLst/>
                        </a:rPr>
                        <a:t>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115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-0.49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-0.32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0.51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-0.33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23460808"/>
                  </a:ext>
                </a:extLst>
              </a:tr>
              <a:tr h="0">
                <a:tc>
                  <a:txBody>
                    <a:bodyPr/>
                    <a:lstStyle/>
                    <a:p>
                      <a:pPr marL="0" marR="0" indent="0">
                        <a:lnSpc>
                          <a:spcPct val="200000"/>
                        </a:lnSpc>
                        <a:spcBef>
                          <a:spcPts val="0"/>
                        </a:spcBef>
                        <a:spcAft>
                          <a:spcPts val="0"/>
                        </a:spcAft>
                      </a:pPr>
                      <a:r>
                        <a:rPr lang="en-US" sz="1200" kern="1200">
                          <a:effectLst/>
                        </a:rPr>
                        <a:t>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381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9775256"/>
                  </a:ext>
                </a:extLst>
              </a:tr>
              <a:tr h="0">
                <a:tc>
                  <a:txBody>
                    <a:bodyPr/>
                    <a:lstStyle/>
                    <a:p>
                      <a:pPr marL="0" marR="0" indent="0">
                        <a:lnSpc>
                          <a:spcPct val="200000"/>
                        </a:lnSpc>
                        <a:spcBef>
                          <a:spcPts val="0"/>
                        </a:spcBef>
                        <a:spcAft>
                          <a:spcPts val="0"/>
                        </a:spcAft>
                      </a:pPr>
                      <a:r>
                        <a:rPr lang="en-US" sz="1200" kern="1200">
                          <a:effectLst/>
                        </a:rPr>
                        <a:t>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118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0.48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0.74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 0.74</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83281272"/>
                  </a:ext>
                </a:extLst>
              </a:tr>
            </a:tbl>
          </a:graphicData>
        </a:graphic>
      </p:graphicFrame>
    </p:spTree>
    <p:extLst>
      <p:ext uri="{BB962C8B-B14F-4D97-AF65-F5344CB8AC3E}">
        <p14:creationId xmlns:p14="http://schemas.microsoft.com/office/powerpoint/2010/main" val="415591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12342812" cy="914400"/>
          </a:xfrm>
        </p:spPr>
        <p:txBody>
          <a:bodyPr>
            <a:normAutofit fontScale="90000"/>
          </a:bodyPr>
          <a:lstStyle/>
          <a:p>
            <a:r>
              <a:rPr lang="en-US" sz="5400" dirty="0"/>
              <a:t>Results &amp; Discussion – Humidity: Command</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7696200" cy="3429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3and 4 cluster solutions were checked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Changes are larger than the temperature solution, but still not of consequence</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Humidity does not affect pitchers differently</a:t>
            </a: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endParaRPr lang="en-US" dirty="0"/>
          </a:p>
        </p:txBody>
      </p:sp>
      <p:pic>
        <p:nvPicPr>
          <p:cNvPr id="5" name="Picture 4">
            <a:extLst>
              <a:ext uri="{FF2B5EF4-FFF2-40B4-BE49-F238E27FC236}">
                <a16:creationId xmlns:a16="http://schemas.microsoft.com/office/drawing/2014/main" id="{D24BFA08-335B-486A-A752-6F6FA76BA7B6}"/>
              </a:ext>
            </a:extLst>
          </p:cNvPr>
          <p:cNvPicPr>
            <a:picLocks noChangeAspect="1"/>
          </p:cNvPicPr>
          <p:nvPr/>
        </p:nvPicPr>
        <p:blipFill>
          <a:blip r:embed="rId4"/>
          <a:stretch>
            <a:fillRect/>
          </a:stretch>
        </p:blipFill>
        <p:spPr>
          <a:xfrm>
            <a:off x="9371012" y="1036782"/>
            <a:ext cx="2294256" cy="3619234"/>
          </a:xfrm>
          <a:prstGeom prst="rect">
            <a:avLst/>
          </a:prstGeom>
        </p:spPr>
      </p:pic>
      <p:graphicFrame>
        <p:nvGraphicFramePr>
          <p:cNvPr id="6" name="Table 5">
            <a:extLst>
              <a:ext uri="{FF2B5EF4-FFF2-40B4-BE49-F238E27FC236}">
                <a16:creationId xmlns:a16="http://schemas.microsoft.com/office/drawing/2014/main" id="{570190FB-4818-4D94-B7EA-502DD5E98A40}"/>
              </a:ext>
            </a:extLst>
          </p:cNvPr>
          <p:cNvGraphicFramePr>
            <a:graphicFrameLocks noGrp="1"/>
          </p:cNvGraphicFramePr>
          <p:nvPr>
            <p:extLst>
              <p:ext uri="{D42A27DB-BD31-4B8C-83A1-F6EECF244321}">
                <p14:modId xmlns:p14="http://schemas.microsoft.com/office/powerpoint/2010/main" val="1680341136"/>
              </p:ext>
            </p:extLst>
          </p:nvPr>
        </p:nvGraphicFramePr>
        <p:xfrm>
          <a:off x="303212" y="5037150"/>
          <a:ext cx="9134476" cy="1568135"/>
        </p:xfrm>
        <a:graphic>
          <a:graphicData uri="http://schemas.openxmlformats.org/drawingml/2006/table">
            <a:tbl>
              <a:tblPr firstRow="1" firstCol="1" bandRow="1">
                <a:tableStyleId>{21E4AEA4-8DFA-4A89-87EB-49C32662AFE0}</a:tableStyleId>
              </a:tblPr>
              <a:tblGrid>
                <a:gridCol w="2283619">
                  <a:extLst>
                    <a:ext uri="{9D8B030D-6E8A-4147-A177-3AD203B41FA5}">
                      <a16:colId xmlns:a16="http://schemas.microsoft.com/office/drawing/2014/main" val="1186766888"/>
                    </a:ext>
                  </a:extLst>
                </a:gridCol>
                <a:gridCol w="2283619">
                  <a:extLst>
                    <a:ext uri="{9D8B030D-6E8A-4147-A177-3AD203B41FA5}">
                      <a16:colId xmlns:a16="http://schemas.microsoft.com/office/drawing/2014/main" val="3265891259"/>
                    </a:ext>
                  </a:extLst>
                </a:gridCol>
                <a:gridCol w="2283619">
                  <a:extLst>
                    <a:ext uri="{9D8B030D-6E8A-4147-A177-3AD203B41FA5}">
                      <a16:colId xmlns:a16="http://schemas.microsoft.com/office/drawing/2014/main" val="3787561210"/>
                    </a:ext>
                  </a:extLst>
                </a:gridCol>
                <a:gridCol w="2283619">
                  <a:extLst>
                    <a:ext uri="{9D8B030D-6E8A-4147-A177-3AD203B41FA5}">
                      <a16:colId xmlns:a16="http://schemas.microsoft.com/office/drawing/2014/main" val="4076802680"/>
                    </a:ext>
                  </a:extLst>
                </a:gridCol>
              </a:tblGrid>
              <a:tr h="310007">
                <a:tc gridSpan="4">
                  <a:txBody>
                    <a:bodyPr/>
                    <a:lstStyle/>
                    <a:p>
                      <a:pPr marL="0" marR="0" indent="0" algn="just">
                        <a:lnSpc>
                          <a:spcPct val="200000"/>
                        </a:lnSpc>
                        <a:spcBef>
                          <a:spcPts val="0"/>
                        </a:spcBef>
                        <a:spcAft>
                          <a:spcPts val="0"/>
                        </a:spcAft>
                      </a:pPr>
                      <a:r>
                        <a:rPr lang="en-US" sz="1200" kern="1200">
                          <a:effectLst/>
                        </a:rPr>
                        <a:t>Table 26. 3 Cluster Solution for Humidity – Ball Percentage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76406346"/>
                  </a:ext>
                </a:extLst>
              </a:tr>
              <a:tr h="310007">
                <a:tc>
                  <a:txBody>
                    <a:bodyPr/>
                    <a:lstStyle/>
                    <a:p>
                      <a:pPr marL="0" marR="0" indent="0">
                        <a:lnSpc>
                          <a:spcPct val="200000"/>
                        </a:lnSpc>
                        <a:spcBef>
                          <a:spcPts val="0"/>
                        </a:spcBef>
                        <a:spcAft>
                          <a:spcPts val="0"/>
                        </a:spcAft>
                      </a:pPr>
                      <a:r>
                        <a:rPr lang="en-US" sz="1200" kern="1200">
                          <a:effectLst/>
                        </a:rPr>
                        <a:t>Cluster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Size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Balls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Balls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2953879"/>
                  </a:ext>
                </a:extLst>
              </a:tr>
              <a:tr h="310007">
                <a:tc>
                  <a:txBody>
                    <a:bodyPr/>
                    <a:lstStyle/>
                    <a:p>
                      <a:pPr marL="0" marR="0" indent="0">
                        <a:lnSpc>
                          <a:spcPct val="200000"/>
                        </a:lnSpc>
                        <a:spcBef>
                          <a:spcPts val="0"/>
                        </a:spcBef>
                        <a:spcAft>
                          <a:spcPts val="0"/>
                        </a:spcAft>
                      </a:pPr>
                      <a:r>
                        <a:rPr lang="en-US" sz="1200" kern="1200">
                          <a:effectLst/>
                        </a:rPr>
                        <a:t>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134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1.86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1.31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36144110"/>
                  </a:ext>
                </a:extLst>
              </a:tr>
              <a:tr h="310007">
                <a:tc>
                  <a:txBody>
                    <a:bodyPr/>
                    <a:lstStyle/>
                    <a:p>
                      <a:pPr marL="0" marR="0" indent="0">
                        <a:lnSpc>
                          <a:spcPct val="200000"/>
                        </a:lnSpc>
                        <a:spcBef>
                          <a:spcPts val="0"/>
                        </a:spcBef>
                        <a:spcAft>
                          <a:spcPts val="0"/>
                        </a:spcAft>
                      </a:pPr>
                      <a:r>
                        <a:rPr lang="en-US" sz="1200" kern="1200" dirty="0">
                          <a:effectLst/>
                        </a:rPr>
                        <a:t>1</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63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-2.36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-1.40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52049013"/>
                  </a:ext>
                </a:extLst>
              </a:tr>
              <a:tr h="310007">
                <a:tc>
                  <a:txBody>
                    <a:bodyPr/>
                    <a:lstStyle/>
                    <a:p>
                      <a:pPr marL="0" marR="0" indent="0">
                        <a:lnSpc>
                          <a:spcPct val="200000"/>
                        </a:lnSpc>
                        <a:spcBef>
                          <a:spcPts val="0"/>
                        </a:spcBef>
                        <a:spcAft>
                          <a:spcPts val="0"/>
                        </a:spcAft>
                      </a:pPr>
                      <a:r>
                        <a:rPr lang="en-US" sz="1200" kern="1200">
                          <a:effectLst/>
                        </a:rPr>
                        <a:t>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417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 0.15</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31383996"/>
                  </a:ext>
                </a:extLst>
              </a:tr>
            </a:tbl>
          </a:graphicData>
        </a:graphic>
      </p:graphicFrame>
    </p:spTree>
    <p:extLst>
      <p:ext uri="{BB962C8B-B14F-4D97-AF65-F5344CB8AC3E}">
        <p14:creationId xmlns:p14="http://schemas.microsoft.com/office/powerpoint/2010/main" val="387410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12342812" cy="914400"/>
          </a:xfrm>
        </p:spPr>
        <p:txBody>
          <a:bodyPr>
            <a:noAutofit/>
          </a:bodyPr>
          <a:lstStyle/>
          <a:p>
            <a:r>
              <a:rPr lang="en-US" sz="4400" dirty="0"/>
              <a:t>Results &amp; Discussion – Temperature &amp; Humidity</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11353800" cy="5105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Looking at the sets together did not add any new information</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Offensive: the solutions had analogous clusters in each of the individual solutions</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Style of batted balls:  similar patterns to the individual solutions, but less separation and lower magnitudes – still not impactful</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3 true outcomes: generally similar patterns, but clusters were less clear than the individual solutions</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Command: same patterns as the individual solutions, but the magnitudes are still too small to impact the game</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194364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3855"/>
            <a:ext cx="12342812" cy="914400"/>
          </a:xfrm>
        </p:spPr>
        <p:txBody>
          <a:bodyPr>
            <a:noAutofit/>
          </a:bodyPr>
          <a:lstStyle/>
          <a:p>
            <a:r>
              <a:rPr lang="en-US" sz="4900" dirty="0"/>
              <a:t>Limitations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11277600" cy="51054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The sample of 1995 – 2019 includes players from the steroid era of baseball, an era of increased offensive due to the widespread use of anabolic steroids which has since been banned, which may influence results</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Era</a:t>
            </a:r>
            <a:r>
              <a:rPr lang="en-US" cap="none" dirty="0">
                <a:solidFill>
                  <a:schemeClr val="tx1"/>
                </a:solidFill>
              </a:rPr>
              <a:t>d</a:t>
            </a:r>
            <a:r>
              <a:rPr lang="en-US" dirty="0">
                <a:solidFill>
                  <a:schemeClr val="tx1"/>
                </a:solidFill>
              </a:rPr>
              <a:t> is very similar to era, but era is the more commonly used statistic. Era was not able to be directly calculated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Many pitchers had to excluded due to playing in a stadium with a retractable dome, but no way to signify if the dome was open or closed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Temperature and humidity weren’t isolated, so there were other outside effects </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194226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3855"/>
            <a:ext cx="12342812" cy="914400"/>
          </a:xfrm>
        </p:spPr>
        <p:txBody>
          <a:bodyPr>
            <a:noAutofit/>
          </a:bodyPr>
          <a:lstStyle/>
          <a:p>
            <a:r>
              <a:rPr lang="en-US" sz="4900" dirty="0"/>
              <a:t>Future Research</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10744200" cy="3352800"/>
          </a:xfrm>
        </p:spPr>
        <p:txBody>
          <a:bodyPr>
            <a:normAutofit/>
          </a:bodyPr>
          <a:lstStyle/>
          <a:p>
            <a:pPr marL="342900" indent="-342900">
              <a:buBlip>
                <a:blip r:embed="rId3"/>
              </a:buBlip>
            </a:pPr>
            <a:r>
              <a:rPr lang="en-US" dirty="0">
                <a:solidFill>
                  <a:schemeClr val="tx1"/>
                </a:solidFill>
              </a:rPr>
              <a:t>Temperature and humidity were studied separately, but not together. A larger sample could allow for these combinations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Further research can be done on these clusters to see how other statistics are affected by temperature and humidity</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Pitching performance has been getting increasingly better over the years, so it will be interesting if these patterns hold</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There is still more to study with weather outside of temperature and humidity</a:t>
            </a:r>
          </a:p>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7696200" cy="3429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329370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3855"/>
            <a:ext cx="12342812" cy="914400"/>
          </a:xfrm>
        </p:spPr>
        <p:txBody>
          <a:bodyPr>
            <a:noAutofit/>
          </a:bodyPr>
          <a:lstStyle/>
          <a:p>
            <a:r>
              <a:rPr lang="en-US" sz="4900" dirty="0"/>
              <a:t>References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10744200" cy="5334000"/>
          </a:xfrm>
        </p:spPr>
        <p:txBody>
          <a:bodyPr>
            <a:normAutofit/>
          </a:bodyPr>
          <a:lstStyle/>
          <a:p>
            <a:pPr marL="360045" marR="0" indent="-360045">
              <a:lnSpc>
                <a:spcPct val="200000"/>
              </a:lnSpc>
              <a:spcBef>
                <a:spcPts val="0"/>
              </a:spcBef>
              <a:spcAft>
                <a:spcPts val="0"/>
              </a:spcAft>
            </a:pPr>
            <a:r>
              <a:rPr lang="en-US" sz="1200" kern="0" cap="none" dirty="0">
                <a:solidFill>
                  <a:schemeClr val="tx1"/>
                </a:solidFill>
                <a:effectLst/>
                <a:latin typeface="Times New Roman" panose="02020603050405020304" pitchFamily="18" charset="0"/>
                <a:ea typeface="Times New Roman" panose="02020603050405020304" pitchFamily="18" charset="0"/>
              </a:rPr>
              <a:t>Ahrens, A. (2019). Carl Lundgren: The Cubs’ Cold-Weather King. The </a:t>
            </a:r>
            <a:r>
              <a:rPr lang="en-US" sz="1200" kern="0" cap="none" dirty="0" err="1">
                <a:solidFill>
                  <a:schemeClr val="tx1"/>
                </a:solidFill>
                <a:effectLst/>
                <a:latin typeface="Times New Roman" panose="02020603050405020304" pitchFamily="18" charset="0"/>
                <a:ea typeface="Times New Roman" panose="02020603050405020304" pitchFamily="18" charset="0"/>
              </a:rPr>
              <a:t>Baeball</a:t>
            </a:r>
            <a:r>
              <a:rPr lang="en-US" sz="1200" kern="0" cap="none" dirty="0">
                <a:solidFill>
                  <a:schemeClr val="tx1"/>
                </a:solidFill>
                <a:effectLst/>
                <a:latin typeface="Times New Roman" panose="02020603050405020304" pitchFamily="18" charset="0"/>
                <a:ea typeface="Times New Roman" panose="02020603050405020304" pitchFamily="18" charset="0"/>
              </a:rPr>
              <a:t> Research Journal, 48(2), 91–101. Retrieved from http://eds.a.ebscohost.com.proxy-harrisburg.klnpa.org</a:t>
            </a:r>
          </a:p>
          <a:p>
            <a:pPr marL="360045" marR="0" indent="-360045">
              <a:lnSpc>
                <a:spcPct val="200000"/>
              </a:lnSpc>
              <a:spcBef>
                <a:spcPts val="0"/>
              </a:spcBef>
              <a:spcAft>
                <a:spcPts val="0"/>
              </a:spcAft>
            </a:pPr>
            <a:r>
              <a:rPr lang="en-US" sz="1200" kern="0" cap="none" dirty="0">
                <a:solidFill>
                  <a:schemeClr val="tx1"/>
                </a:solidFill>
                <a:effectLst/>
                <a:latin typeface="Times New Roman" panose="02020603050405020304" pitchFamily="18" charset="0"/>
                <a:ea typeface="Times New Roman" panose="02020603050405020304" pitchFamily="18" charset="0"/>
              </a:rPr>
              <a:t>Bahill, A. T., Baldwin, D. G., &amp; Ramberg, J. S. (2009). Effects of Altitude and Atmospheric Conditions on the Flight of a Baseball. International Journal of Sports Science and Engineering, 3(2), 109–128. Retrieved from https://www.researchgate.net/profile/David_Baldwin8 </a:t>
            </a:r>
          </a:p>
          <a:p>
            <a:pPr marL="360045" indent="-360045">
              <a:lnSpc>
                <a:spcPct val="200000"/>
              </a:lnSpc>
            </a:pPr>
            <a:r>
              <a:rPr lang="en-US" sz="1200" cap="none" dirty="0">
                <a:solidFill>
                  <a:schemeClr val="tx1"/>
                </a:solidFill>
                <a:latin typeface="Times New Roman" panose="02020603050405020304" pitchFamily="18" charset="0"/>
                <a:ea typeface="SimSun" panose="02010600030101010101" pitchFamily="2" charset="-122"/>
              </a:rPr>
              <a:t>Bahner, E., Netrer, P., &amp; Rammsayer, T. H. (1995). Effects of Cold on Human Information Processing : Application o f a Reaction Time Paradigm. Integrative Psychological and Behavioral Science, 30(1), 34–45. https://doi.org/10.1007/BF02691388</a:t>
            </a:r>
            <a:endParaRPr lang="en-US" sz="1200" kern="0" cap="none" dirty="0">
              <a:solidFill>
                <a:schemeClr val="tx1"/>
              </a:solidFill>
              <a:effectLst/>
              <a:latin typeface="Times New Roman" panose="02020603050405020304" pitchFamily="18" charset="0"/>
              <a:ea typeface="Times New Roman" panose="02020603050405020304" pitchFamily="18" charset="0"/>
            </a:endParaRPr>
          </a:p>
          <a:p>
            <a:pPr marL="360045" marR="0" indent="-360045">
              <a:lnSpc>
                <a:spcPct val="200000"/>
              </a:lnSpc>
              <a:spcBef>
                <a:spcPts val="0"/>
              </a:spcBef>
              <a:spcAft>
                <a:spcPts val="0"/>
              </a:spcAft>
            </a:pPr>
            <a:r>
              <a:rPr lang="en-US" sz="1200" kern="0" cap="none" dirty="0">
                <a:solidFill>
                  <a:schemeClr val="tx1"/>
                </a:solidFill>
                <a:effectLst/>
                <a:latin typeface="Times New Roman" panose="02020603050405020304" pitchFamily="18" charset="0"/>
                <a:ea typeface="Times New Roman" panose="02020603050405020304" pitchFamily="18" charset="0"/>
              </a:rPr>
              <a:t>Bush-Joseph, C., Cohen, M., Erickson, B. J., Md, Harris, J. D., Romeo, A. A., &amp; Tetreault, M. (2014). Is Tommy John Surgery Performed More Frequently in Major League Baseball Pitchers From Warm Weather Areas? </a:t>
            </a:r>
            <a:r>
              <a:rPr lang="en-US" sz="1200" kern="0" cap="none" dirty="0" err="1">
                <a:solidFill>
                  <a:schemeClr val="tx1"/>
                </a:solidFill>
                <a:effectLst/>
                <a:latin typeface="Times New Roman" panose="02020603050405020304" pitchFamily="18" charset="0"/>
                <a:ea typeface="Times New Roman" panose="02020603050405020304" pitchFamily="18" charset="0"/>
              </a:rPr>
              <a:t>Orthopaedic</a:t>
            </a:r>
            <a:r>
              <a:rPr lang="en-US" sz="1200" kern="0" cap="none" dirty="0">
                <a:solidFill>
                  <a:schemeClr val="tx1"/>
                </a:solidFill>
                <a:effectLst/>
                <a:latin typeface="Times New Roman" panose="02020603050405020304" pitchFamily="18" charset="0"/>
                <a:ea typeface="Times New Roman" panose="02020603050405020304" pitchFamily="18" charset="0"/>
              </a:rPr>
              <a:t> Journal of Sports Medicine, 4(10), 1–6. https://doi.org/10.1177/2325967114553916 </a:t>
            </a:r>
          </a:p>
          <a:p>
            <a:pPr marL="360045" indent="-360045">
              <a:lnSpc>
                <a:spcPct val="200000"/>
              </a:lnSpc>
            </a:pPr>
            <a:r>
              <a:rPr lang="en-US" sz="1200" cap="none" dirty="0">
                <a:solidFill>
                  <a:schemeClr val="tx1"/>
                </a:solidFill>
                <a:latin typeface="Times New Roman" panose="02020603050405020304" pitchFamily="18" charset="0"/>
                <a:cs typeface="Times New Roman" panose="02020603050405020304" pitchFamily="18" charset="0"/>
              </a:rPr>
              <a:t>Chambers, F., Page, B., &amp; Zaidins, C. (2003). Atmosphere, weather and baseball: How much farther do baseballs really fly at Denver’s Coors Field? Professional Geographer, 55(4), 491–504. https://doi.org/10.1111/0033-0124.5504007</a:t>
            </a:r>
            <a:endParaRPr lang="en-US" sz="1200" kern="0" cap="none"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494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3855"/>
            <a:ext cx="12342812" cy="914400"/>
          </a:xfrm>
        </p:spPr>
        <p:txBody>
          <a:bodyPr>
            <a:noAutofit/>
          </a:bodyPr>
          <a:lstStyle/>
          <a:p>
            <a:r>
              <a:rPr lang="en-US" sz="4900" dirty="0"/>
              <a:t>References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10744200" cy="5334000"/>
          </a:xfrm>
        </p:spPr>
        <p:txBody>
          <a:bodyPr>
            <a:normAutofit/>
          </a:bodyPr>
          <a:lstStyle/>
          <a:p>
            <a:pPr marL="360045" indent="-360045">
              <a:lnSpc>
                <a:spcPct val="200000"/>
              </a:lnSpc>
            </a:pPr>
            <a:r>
              <a:rPr lang="en-US" sz="1200" kern="0" cap="none" dirty="0">
                <a:solidFill>
                  <a:schemeClr val="tx1"/>
                </a:solidFill>
                <a:effectLst/>
                <a:latin typeface="Times New Roman" panose="02020603050405020304" pitchFamily="18" charset="0"/>
                <a:ea typeface="Times New Roman" panose="02020603050405020304" pitchFamily="18" charset="0"/>
              </a:rPr>
              <a:t>Elattrache, N. S., Hurd, W. J., Kaplan, K. M., </a:t>
            </a:r>
            <a:r>
              <a:rPr lang="en-US" sz="1200" kern="0" cap="none" dirty="0" err="1">
                <a:solidFill>
                  <a:schemeClr val="tx1"/>
                </a:solidFill>
                <a:effectLst/>
                <a:latin typeface="Times New Roman" panose="02020603050405020304" pitchFamily="18" charset="0"/>
                <a:ea typeface="Times New Roman" panose="02020603050405020304" pitchFamily="18" charset="0"/>
              </a:rPr>
              <a:t>Jobe</a:t>
            </a:r>
            <a:r>
              <a:rPr lang="en-US" sz="1200" kern="0" cap="none" dirty="0">
                <a:solidFill>
                  <a:schemeClr val="tx1"/>
                </a:solidFill>
                <a:effectLst/>
                <a:latin typeface="Times New Roman" panose="02020603050405020304" pitchFamily="18" charset="0"/>
                <a:ea typeface="Times New Roman" panose="02020603050405020304" pitchFamily="18" charset="0"/>
              </a:rPr>
              <a:t>, F. W., Kaufman, K. R., &amp; Morrey, B. F. (2011). Comparison of Shoulder Range of Motion, Strength, and Playing Time in Uninjured High School Baseball Pitchers Who Reside in Warm- and Cold-Weather Climates. The American Journal of Sports Medicine, 39(2), 320–328. https://doi.org/10.1177/0363546510382230</a:t>
            </a:r>
            <a:endParaRPr lang="en-US" sz="1200" kern="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60045" marR="0" indent="-360045">
              <a:lnSpc>
                <a:spcPct val="200000"/>
              </a:lnSpc>
              <a:spcBef>
                <a:spcPts val="0"/>
              </a:spcBef>
              <a:spcAft>
                <a:spcPts val="0"/>
              </a:spcAft>
            </a:pPr>
            <a:r>
              <a:rPr lang="en-US" sz="1200" kern="0" cap="non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Faber, W., &amp; Smith, L. (2011). The Effect of Temperature and Humidity on the Performance of Baseballs and Softballs. Procedia Engineering, 13(1), 200–206. https://doi.org/10.1016/j.proeng.2011.05.073</a:t>
            </a:r>
          </a:p>
          <a:p>
            <a:pPr marL="360045" marR="0" indent="-360045">
              <a:lnSpc>
                <a:spcPct val="200000"/>
              </a:lnSpc>
              <a:spcBef>
                <a:spcPts val="0"/>
              </a:spcBef>
              <a:spcAft>
                <a:spcPts val="0"/>
              </a:spcAft>
            </a:pPr>
            <a:r>
              <a:rPr lang="en-US" sz="1200" kern="0" cap="none" dirty="0">
                <a:solidFill>
                  <a:schemeClr val="tx1"/>
                </a:solidFill>
                <a:effectLst/>
                <a:latin typeface="Times New Roman" panose="02020603050405020304" pitchFamily="18" charset="0"/>
                <a:ea typeface="Times New Roman" panose="02020603050405020304" pitchFamily="18" charset="0"/>
              </a:rPr>
              <a:t>Kent, W. P., &amp; Sheridan, S. C. (2011). The Impact of Cloud Cover on Major League Baseball. Weather, Climate, and Society, 3(1), 7–15. https://doi.org/10.1175/2011WCAS1093.1</a:t>
            </a:r>
          </a:p>
          <a:p>
            <a:pPr marL="360045" marR="0" indent="-360045">
              <a:lnSpc>
                <a:spcPct val="200000"/>
              </a:lnSpc>
              <a:spcBef>
                <a:spcPts val="0"/>
              </a:spcBef>
              <a:spcAft>
                <a:spcPts val="0"/>
              </a:spcAft>
            </a:pPr>
            <a:r>
              <a:rPr lang="en-US" sz="1200" kern="0" cap="none" dirty="0">
                <a:solidFill>
                  <a:schemeClr val="tx1"/>
                </a:solidFill>
                <a:effectLst/>
                <a:latin typeface="Times New Roman" panose="02020603050405020304" pitchFamily="18" charset="0"/>
                <a:ea typeface="Times New Roman" panose="02020603050405020304" pitchFamily="18" charset="0"/>
              </a:rPr>
              <a:t>Koch, B. L. D., &amp; Panorska, A. K. (2013). The impact of temperature on Major League Baseball. In Weather, Climate, and Society, 5(4), 359–366. https://doi.org/10.1175/WCAS-D-13-00002.1</a:t>
            </a:r>
          </a:p>
          <a:p>
            <a:pPr marL="360045" marR="0" indent="-360045">
              <a:lnSpc>
                <a:spcPct val="200000"/>
              </a:lnSpc>
              <a:spcBef>
                <a:spcPts val="0"/>
              </a:spcBef>
              <a:spcAft>
                <a:spcPts val="0"/>
              </a:spcAft>
            </a:pPr>
            <a:r>
              <a:rPr lang="en-US" sz="1200" kern="0" cap="none" dirty="0">
                <a:solidFill>
                  <a:schemeClr val="tx1"/>
                </a:solidFill>
                <a:effectLst/>
                <a:latin typeface="Times New Roman" panose="02020603050405020304" pitchFamily="18" charset="0"/>
                <a:ea typeface="Times New Roman" panose="02020603050405020304" pitchFamily="18" charset="0"/>
              </a:rPr>
              <a:t>Konda, K., &amp; Yamamoto, Y. (2019). Analysis of the Impact of Temperature on Nippon Professional Baseball. 17th International Conference on ICT and Knowledge Engineering. https://doi.org/10.1109/ICTKE47035.2019.8966878</a:t>
            </a:r>
          </a:p>
          <a:p>
            <a:pPr marL="360045" marR="0" indent="-360045">
              <a:lnSpc>
                <a:spcPct val="200000"/>
              </a:lnSpc>
              <a:spcBef>
                <a:spcPts val="0"/>
              </a:spcBef>
              <a:spcAft>
                <a:spcPts val="0"/>
              </a:spcAft>
            </a:pPr>
            <a:endParaRPr lang="en-US" sz="1300" cap="none"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endParaRPr>
          </a:p>
          <a:p>
            <a:endParaRPr lang="en-US" dirty="0"/>
          </a:p>
        </p:txBody>
      </p:sp>
    </p:spTree>
    <p:extLst>
      <p:ext uri="{BB962C8B-B14F-4D97-AF65-F5344CB8AC3E}">
        <p14:creationId xmlns:p14="http://schemas.microsoft.com/office/powerpoint/2010/main" val="48514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3855"/>
            <a:ext cx="12342812" cy="914400"/>
          </a:xfrm>
        </p:spPr>
        <p:txBody>
          <a:bodyPr>
            <a:noAutofit/>
          </a:bodyPr>
          <a:lstStyle/>
          <a:p>
            <a:r>
              <a:rPr lang="en-US" sz="4900" dirty="0"/>
              <a:t>References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10744200" cy="5334000"/>
          </a:xfrm>
        </p:spPr>
        <p:txBody>
          <a:bodyPr>
            <a:normAutofit/>
          </a:bodyPr>
          <a:lstStyle/>
          <a:p>
            <a:pPr marL="360045" indent="-360045">
              <a:lnSpc>
                <a:spcPct val="200000"/>
              </a:lnSpc>
            </a:pPr>
            <a:r>
              <a:rPr lang="en-US" sz="1200" kern="0" cap="none" dirty="0">
                <a:solidFill>
                  <a:schemeClr val="tx1"/>
                </a:solidFill>
                <a:effectLst/>
                <a:latin typeface="Times New Roman" panose="02020603050405020304" pitchFamily="18" charset="0"/>
                <a:ea typeface="Times New Roman" panose="02020603050405020304" pitchFamily="18" charset="0"/>
              </a:rPr>
              <a:t>Kraft, M. D., &amp; Skeeter, B. R. (1995). The effect of meteorological conditions on fly ball distances in North American major league baseball games. Geographical Bulletin - Gamma Theta Upsilon, 37(1), 40–48. Retrieved from https://www.researchgate.net/profile/Brent_Skeeter</a:t>
            </a:r>
          </a:p>
          <a:p>
            <a:pPr marL="360045" marR="0" indent="-360045">
              <a:lnSpc>
                <a:spcPct val="200000"/>
              </a:lnSpc>
              <a:spcBef>
                <a:spcPts val="0"/>
              </a:spcBef>
              <a:spcAft>
                <a:spcPts val="0"/>
              </a:spcAft>
            </a:pPr>
            <a:r>
              <a:rPr lang="en-US" sz="1200" kern="0" cap="none" dirty="0">
                <a:solidFill>
                  <a:schemeClr val="tx1"/>
                </a:solidFill>
                <a:effectLst/>
                <a:latin typeface="Times New Roman" panose="02020603050405020304" pitchFamily="18" charset="0"/>
                <a:ea typeface="Times New Roman" panose="02020603050405020304" pitchFamily="18" charset="0"/>
              </a:rPr>
              <a:t>National Centers for Environmental Information. Data Tools: Local Climatological Data (LCD). Local Climatological Data (LCD) | Data Tools | Climate Data Online (CDO) | National Climatic Data Center (NCDC). https://www.ncdc.noaa.gov/cdo-web/datatools/lcd.</a:t>
            </a:r>
          </a:p>
          <a:p>
            <a:pPr marL="360045" marR="0" indent="-360045">
              <a:lnSpc>
                <a:spcPct val="200000"/>
              </a:lnSpc>
              <a:spcBef>
                <a:spcPts val="0"/>
              </a:spcBef>
              <a:spcAft>
                <a:spcPts val="0"/>
              </a:spcAft>
            </a:pPr>
            <a:r>
              <a:rPr lang="en-US" sz="1200" kern="0" cap="none" dirty="0">
                <a:solidFill>
                  <a:schemeClr val="tx1"/>
                </a:solidFill>
                <a:effectLst/>
                <a:latin typeface="Times New Roman" panose="02020603050405020304" pitchFamily="18" charset="0"/>
                <a:ea typeface="Times New Roman" panose="02020603050405020304" pitchFamily="18" charset="0"/>
              </a:rPr>
              <a:t>Retrosheet, inc. Retrosheet. https://www.Retrosheet.Org/.</a:t>
            </a:r>
          </a:p>
          <a:p>
            <a:pPr marL="342900" indent="-342900">
              <a:buBlip>
                <a:blip r:embed="rId3"/>
              </a:buBlip>
            </a:pPr>
            <a:endParaRPr lang="en-US" dirty="0">
              <a:solidFill>
                <a:schemeClr val="tx1"/>
              </a:solidFill>
            </a:endParaRPr>
          </a:p>
          <a:p>
            <a:endParaRPr lang="en-US" dirty="0"/>
          </a:p>
        </p:txBody>
      </p:sp>
    </p:spTree>
    <p:extLst>
      <p:ext uri="{BB962C8B-B14F-4D97-AF65-F5344CB8AC3E}">
        <p14:creationId xmlns:p14="http://schemas.microsoft.com/office/powerpoint/2010/main" val="1829806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6627812" cy="914400"/>
          </a:xfrm>
        </p:spPr>
        <p:txBody>
          <a:bodyPr>
            <a:normAutofit fontScale="90000"/>
          </a:bodyPr>
          <a:lstStyle/>
          <a:p>
            <a:r>
              <a:rPr lang="en-US" sz="5400" dirty="0"/>
              <a:t>Overview &amp; Hypothesis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8687333" cy="4648200"/>
          </a:xfrm>
        </p:spPr>
        <p:txBody>
          <a:bodyPr>
            <a:normAutofit/>
          </a:bodyPr>
          <a:lstStyle/>
          <a:p>
            <a:pPr marL="342900" indent="-342900">
              <a:buBlip>
                <a:blip r:embed="rId3"/>
              </a:buBlip>
            </a:pPr>
            <a:r>
              <a:rPr lang="en-US" dirty="0">
                <a:solidFill>
                  <a:schemeClr val="tx1"/>
                </a:solidFill>
              </a:rPr>
              <a:t>Baseball is played from April to October, covering multiple seasons and commonly played outside</a:t>
            </a:r>
          </a:p>
          <a:p>
            <a:endParaRPr lang="en-US" dirty="0">
              <a:solidFill>
                <a:schemeClr val="tx1"/>
              </a:solidFill>
            </a:endParaRPr>
          </a:p>
          <a:p>
            <a:pPr marL="342900" indent="-342900">
              <a:buBlip>
                <a:blip r:embed="rId3"/>
              </a:buBlip>
            </a:pPr>
            <a:r>
              <a:rPr lang="en-US" dirty="0">
                <a:solidFill>
                  <a:schemeClr val="tx1"/>
                </a:solidFill>
              </a:rPr>
              <a:t>Major league teams exist in all parts of the united states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Naturally, games are being played in all types of weather conditions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Temperature and humidity are the most common and changing weather conditions a game is played in</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Hypothesis: temperature and humidity affect starting pitchers differently, meaning some pitch better in high temperatures, low humidity, etc. than other groups of pitchers</a:t>
            </a:r>
          </a:p>
          <a:p>
            <a:pPr marL="342900" indent="-342900">
              <a:buBlip>
                <a:blip r:embed="rId3"/>
              </a:buBlip>
            </a:pPr>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28224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6627812" cy="914400"/>
          </a:xfrm>
        </p:spPr>
        <p:txBody>
          <a:bodyPr>
            <a:normAutofit/>
          </a:bodyPr>
          <a:lstStyle/>
          <a:p>
            <a:r>
              <a:rPr lang="en-US" sz="5400" dirty="0"/>
              <a:t>Literature Review</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227012" y="1295400"/>
            <a:ext cx="11658600" cy="5410200"/>
          </a:xfrm>
        </p:spPr>
        <p:txBody>
          <a:bodyPr>
            <a:normAutofit lnSpcReduction="10000"/>
          </a:bodyPr>
          <a:lstStyle/>
          <a:p>
            <a:pPr marL="342900" indent="-342900">
              <a:buBlip>
                <a:blip r:embed="rId3"/>
              </a:buBlip>
            </a:pPr>
            <a:r>
              <a:rPr lang="en-US" dirty="0">
                <a:solidFill>
                  <a:schemeClr val="tx1"/>
                </a:solidFill>
              </a:rPr>
              <a:t>Past research shows that offense decreases in clear conditions (Kent and Sheridan, 2011) and offense increases in warmer temperatures (Koch and Panorska, 2013)</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Konda and yanamoto (2019) found similar results that offense increases in warmer temperatures in the nippon  professional league</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Other research has shown that weather conditions can affect the baseball itself such as temperature and humidity from the works by Faber and smith (2011) and Kraft and skeeter (1995)</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bahill, baldwin, and ramberg (2009) and chambers, Page, and zaidins (2003) studied the effects of the atmosphere on the ball</a:t>
            </a:r>
          </a:p>
          <a:p>
            <a:endParaRPr lang="en-US" dirty="0">
              <a:solidFill>
                <a:schemeClr val="tx1"/>
              </a:solidFill>
            </a:endParaRPr>
          </a:p>
          <a:p>
            <a:pPr marL="342900" indent="-342900">
              <a:buBlip>
                <a:blip r:embed="rId3">
                  <a:extLst>
                    <a:ext uri="{837473B0-CC2E-450A-ABE3-18F120FF3D39}">
                      <a1611:picAttrSrcUrl xmlns:a1611="http://schemas.microsoft.com/office/drawing/2016/11/main" r:id="rId4"/>
                    </a:ext>
                  </a:extLst>
                </a:blip>
              </a:buBlip>
            </a:pPr>
            <a:r>
              <a:rPr lang="en-US" dirty="0">
                <a:solidFill>
                  <a:schemeClr val="tx1"/>
                </a:solidFill>
              </a:rPr>
              <a:t>Elattrache et al. (2011), Bahner, netrer, and rammsayer (1995), and bush-joseph Et al. (2014) studied the effects of weather conditions on the human body</a:t>
            </a:r>
          </a:p>
          <a:p>
            <a:pPr marL="342900" indent="-342900">
              <a:buBlip>
                <a:blip r:embed="rId3">
                  <a:extLst>
                    <a:ext uri="{837473B0-CC2E-450A-ABE3-18F120FF3D39}">
                      <a1611:picAttrSrcUrl xmlns:a1611="http://schemas.microsoft.com/office/drawing/2016/11/main" r:id="rId4"/>
                    </a:ext>
                  </a:extLst>
                </a:blip>
              </a:buBlip>
            </a:pPr>
            <a:endParaRPr lang="en-US" dirty="0">
              <a:solidFill>
                <a:schemeClr val="tx1"/>
              </a:solidFill>
            </a:endParaRPr>
          </a:p>
          <a:p>
            <a:pPr marL="342900" indent="-342900">
              <a:buBlip>
                <a:blip r:embed="rId3">
                  <a:extLst>
                    <a:ext uri="{837473B0-CC2E-450A-ABE3-18F120FF3D39}">
                      <a1611:picAttrSrcUrl xmlns:a1611="http://schemas.microsoft.com/office/drawing/2016/11/main" r:id="rId4"/>
                    </a:ext>
                  </a:extLst>
                </a:blip>
              </a:buBlip>
            </a:pPr>
            <a:r>
              <a:rPr lang="en-US" dirty="0">
                <a:solidFill>
                  <a:schemeClr val="tx1"/>
                </a:solidFill>
              </a:rPr>
              <a:t>Carl lundgren was one pitcher who pitched exceptionally well in cold weather, but could not pitch well at all in warm weather (Ahrens, 2019)</a:t>
            </a:r>
          </a:p>
        </p:txBody>
      </p:sp>
    </p:spTree>
    <p:extLst>
      <p:ext uri="{BB962C8B-B14F-4D97-AF65-F5344CB8AC3E}">
        <p14:creationId xmlns:p14="http://schemas.microsoft.com/office/powerpoint/2010/main" val="374538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6627812" cy="914400"/>
          </a:xfrm>
        </p:spPr>
        <p:txBody>
          <a:bodyPr>
            <a:normAutofit/>
          </a:bodyPr>
          <a:lstStyle/>
          <a:p>
            <a:r>
              <a:rPr lang="en-US" sz="5400" dirty="0"/>
              <a:t>Methods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10972800" cy="53340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The sample consisted of pitchers who started games between 1995 and 2019 who pitched in at least 5 games in high and low categories and 10 games in the average categories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Baseball data came from Retrosheet and weather data came from NOAA</a:t>
            </a:r>
          </a:p>
          <a:p>
            <a:endParaRPr lang="en-US" dirty="0">
              <a:solidFill>
                <a:schemeClr val="tx1"/>
              </a:solidFill>
            </a:endParaRPr>
          </a:p>
          <a:p>
            <a:pPr marL="342900" indent="-342900">
              <a:buBlip>
                <a:blip r:embed="rId3"/>
              </a:buBlip>
            </a:pPr>
            <a:r>
              <a:rPr lang="en-US" dirty="0">
                <a:solidFill>
                  <a:schemeClr val="tx1"/>
                </a:solidFill>
              </a:rPr>
              <a:t>582 pitchers were in the temperature set, 614 in the humidity set, and 537 that were in both sets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1 standard deviation above and below the mean were the cutoffs for the high and low categories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Gaussian mixture models were used to cluster pitchers based on how their statistics changed going from average to high and low</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Cluster solutions were chosen based on </a:t>
            </a:r>
            <a:r>
              <a:rPr lang="en-US" dirty="0" err="1">
                <a:solidFill>
                  <a:schemeClr val="tx1"/>
                </a:solidFill>
              </a:rPr>
              <a:t>bic</a:t>
            </a:r>
            <a:r>
              <a:rPr lang="en-US" dirty="0">
                <a:solidFill>
                  <a:schemeClr val="tx1"/>
                </a:solidFill>
              </a:rPr>
              <a:t> and interpretability</a:t>
            </a:r>
          </a:p>
          <a:p>
            <a:pPr marL="342900" indent="-342900">
              <a:buBlip>
                <a:blip r:embed="rId3"/>
              </a:buBlip>
            </a:pPr>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396034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6627812" cy="914400"/>
          </a:xfrm>
        </p:spPr>
        <p:txBody>
          <a:bodyPr>
            <a:normAutofit/>
          </a:bodyPr>
          <a:lstStyle/>
          <a:p>
            <a:r>
              <a:rPr lang="en-US" sz="5400" dirty="0"/>
              <a:t>Methods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10972800" cy="46482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4 different statistical sets were clustered separately</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Offensive statistics: </a:t>
            </a:r>
            <a:r>
              <a:rPr lang="en-US" dirty="0" err="1">
                <a:solidFill>
                  <a:schemeClr val="tx1"/>
                </a:solidFill>
              </a:rPr>
              <a:t>era</a:t>
            </a:r>
            <a:r>
              <a:rPr lang="en-US" cap="none" dirty="0" err="1">
                <a:solidFill>
                  <a:schemeClr val="tx1"/>
                </a:solidFill>
              </a:rPr>
              <a:t>d</a:t>
            </a:r>
            <a:r>
              <a:rPr lang="en-US" dirty="0">
                <a:solidFill>
                  <a:schemeClr val="tx1"/>
                </a:solidFill>
              </a:rPr>
              <a:t> (earned run average direct), whip (walks and hits per innings pitched), and XBH (extra base hits)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Style of balls hit in play: ground balls, line drives, and fly balls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3 true outcomes: Walks, strikeouts, and home runs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Command: percentage of pitches thrown being balls</a:t>
            </a:r>
          </a:p>
          <a:p>
            <a:pPr marL="342900" indent="-342900">
              <a:buBlip>
                <a:blip r:embed="rId3"/>
              </a:buBlip>
            </a:pPr>
            <a:endParaRPr lang="en-US" dirty="0">
              <a:solidFill>
                <a:schemeClr val="tx1"/>
              </a:solidFill>
            </a:endParaRPr>
          </a:p>
          <a:p>
            <a:pPr marL="342900" indent="-342900">
              <a:buBlip>
                <a:blip r:embed="rId3"/>
              </a:buBlip>
            </a:pPr>
            <a:r>
              <a:rPr lang="en-US" dirty="0">
                <a:solidFill>
                  <a:schemeClr val="tx1"/>
                </a:solidFill>
              </a:rPr>
              <a:t>Sets were analyzed for temperature and humidity separately and together</a:t>
            </a:r>
          </a:p>
          <a:p>
            <a:endParaRPr lang="en-US" dirty="0">
              <a:solidFill>
                <a:schemeClr val="tx1"/>
              </a:solidFill>
            </a:endParaRPr>
          </a:p>
          <a:p>
            <a:endParaRPr lang="en-US" dirty="0"/>
          </a:p>
        </p:txBody>
      </p:sp>
    </p:spTree>
    <p:extLst>
      <p:ext uri="{BB962C8B-B14F-4D97-AF65-F5344CB8AC3E}">
        <p14:creationId xmlns:p14="http://schemas.microsoft.com/office/powerpoint/2010/main" val="405269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12342812" cy="914400"/>
          </a:xfrm>
        </p:spPr>
        <p:txBody>
          <a:bodyPr>
            <a:noAutofit/>
          </a:bodyPr>
          <a:lstStyle/>
          <a:p>
            <a:r>
              <a:rPr lang="en-US" sz="4400" dirty="0"/>
              <a:t>Results &amp; Discussion – Temperature: Offensive</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pic>
        <p:nvPicPr>
          <p:cNvPr id="5" name="Picture 4">
            <a:extLst>
              <a:ext uri="{FF2B5EF4-FFF2-40B4-BE49-F238E27FC236}">
                <a16:creationId xmlns:a16="http://schemas.microsoft.com/office/drawing/2014/main" id="{D2B72DD0-9178-4285-A594-8B70AE72C701}"/>
              </a:ext>
            </a:extLst>
          </p:cNvPr>
          <p:cNvPicPr>
            <a:picLocks noChangeAspect="1"/>
          </p:cNvPicPr>
          <p:nvPr/>
        </p:nvPicPr>
        <p:blipFill>
          <a:blip r:embed="rId4"/>
          <a:stretch>
            <a:fillRect/>
          </a:stretch>
        </p:blipFill>
        <p:spPr>
          <a:xfrm>
            <a:off x="8228012" y="1447800"/>
            <a:ext cx="3617417" cy="2678545"/>
          </a:xfrm>
          <a:prstGeom prst="rect">
            <a:avLst/>
          </a:prstGeom>
        </p:spPr>
      </p:pic>
      <p:graphicFrame>
        <p:nvGraphicFramePr>
          <p:cNvPr id="6" name="Table 5">
            <a:extLst>
              <a:ext uri="{FF2B5EF4-FFF2-40B4-BE49-F238E27FC236}">
                <a16:creationId xmlns:a16="http://schemas.microsoft.com/office/drawing/2014/main" id="{D14F91B7-71DC-415D-B607-1720F3A7C30E}"/>
              </a:ext>
            </a:extLst>
          </p:cNvPr>
          <p:cNvGraphicFramePr>
            <a:graphicFrameLocks noGrp="1"/>
          </p:cNvGraphicFramePr>
          <p:nvPr>
            <p:extLst>
              <p:ext uri="{D42A27DB-BD31-4B8C-83A1-F6EECF244321}">
                <p14:modId xmlns:p14="http://schemas.microsoft.com/office/powerpoint/2010/main" val="3255770938"/>
              </p:ext>
            </p:extLst>
          </p:nvPr>
        </p:nvGraphicFramePr>
        <p:xfrm>
          <a:off x="379412" y="4823838"/>
          <a:ext cx="9134472" cy="1881762"/>
        </p:xfrm>
        <a:graphic>
          <a:graphicData uri="http://schemas.openxmlformats.org/drawingml/2006/table">
            <a:tbl>
              <a:tblPr firstRow="1" firstCol="1" bandRow="1">
                <a:tableStyleId>{21E4AEA4-8DFA-4A89-87EB-49C32662AFE0}</a:tableStyleId>
              </a:tblPr>
              <a:tblGrid>
                <a:gridCol w="1141809">
                  <a:extLst>
                    <a:ext uri="{9D8B030D-6E8A-4147-A177-3AD203B41FA5}">
                      <a16:colId xmlns:a16="http://schemas.microsoft.com/office/drawing/2014/main" val="2292848688"/>
                    </a:ext>
                  </a:extLst>
                </a:gridCol>
                <a:gridCol w="1141809">
                  <a:extLst>
                    <a:ext uri="{9D8B030D-6E8A-4147-A177-3AD203B41FA5}">
                      <a16:colId xmlns:a16="http://schemas.microsoft.com/office/drawing/2014/main" val="774588013"/>
                    </a:ext>
                  </a:extLst>
                </a:gridCol>
                <a:gridCol w="1141809">
                  <a:extLst>
                    <a:ext uri="{9D8B030D-6E8A-4147-A177-3AD203B41FA5}">
                      <a16:colId xmlns:a16="http://schemas.microsoft.com/office/drawing/2014/main" val="3036304128"/>
                    </a:ext>
                  </a:extLst>
                </a:gridCol>
                <a:gridCol w="1141809">
                  <a:extLst>
                    <a:ext uri="{9D8B030D-6E8A-4147-A177-3AD203B41FA5}">
                      <a16:colId xmlns:a16="http://schemas.microsoft.com/office/drawing/2014/main" val="3955822399"/>
                    </a:ext>
                  </a:extLst>
                </a:gridCol>
                <a:gridCol w="1141809">
                  <a:extLst>
                    <a:ext uri="{9D8B030D-6E8A-4147-A177-3AD203B41FA5}">
                      <a16:colId xmlns:a16="http://schemas.microsoft.com/office/drawing/2014/main" val="3430557368"/>
                    </a:ext>
                  </a:extLst>
                </a:gridCol>
                <a:gridCol w="1141809">
                  <a:extLst>
                    <a:ext uri="{9D8B030D-6E8A-4147-A177-3AD203B41FA5}">
                      <a16:colId xmlns:a16="http://schemas.microsoft.com/office/drawing/2014/main" val="3703300344"/>
                    </a:ext>
                  </a:extLst>
                </a:gridCol>
                <a:gridCol w="1141809">
                  <a:extLst>
                    <a:ext uri="{9D8B030D-6E8A-4147-A177-3AD203B41FA5}">
                      <a16:colId xmlns:a16="http://schemas.microsoft.com/office/drawing/2014/main" val="2379318822"/>
                    </a:ext>
                  </a:extLst>
                </a:gridCol>
                <a:gridCol w="1141809">
                  <a:extLst>
                    <a:ext uri="{9D8B030D-6E8A-4147-A177-3AD203B41FA5}">
                      <a16:colId xmlns:a16="http://schemas.microsoft.com/office/drawing/2014/main" val="3798681119"/>
                    </a:ext>
                  </a:extLst>
                </a:gridCol>
              </a:tblGrid>
              <a:tr h="0">
                <a:tc gridSpan="8">
                  <a:txBody>
                    <a:bodyPr/>
                    <a:lstStyle/>
                    <a:p>
                      <a:pPr marL="0" marR="0" indent="0">
                        <a:lnSpc>
                          <a:spcPct val="200000"/>
                        </a:lnSpc>
                        <a:spcBef>
                          <a:spcPts val="0"/>
                        </a:spcBef>
                        <a:spcAft>
                          <a:spcPts val="0"/>
                        </a:spcAft>
                      </a:pPr>
                      <a:r>
                        <a:rPr lang="en-US" sz="1200" kern="1200" dirty="0">
                          <a:effectLst/>
                        </a:rPr>
                        <a:t>Table 9. 4 Cluster Solution for Temperature – </a:t>
                      </a:r>
                      <a:r>
                        <a:rPr lang="en-US" sz="1200" kern="1200" dirty="0" err="1">
                          <a:effectLst/>
                        </a:rPr>
                        <a:t>ERAd</a:t>
                      </a:r>
                      <a:r>
                        <a:rPr lang="en-US" sz="1200" kern="1200" dirty="0">
                          <a:effectLst/>
                        </a:rPr>
                        <a:t>, WHIP, and XBH</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85559737"/>
                  </a:ext>
                </a:extLst>
              </a:tr>
              <a:tr h="0">
                <a:tc>
                  <a:txBody>
                    <a:bodyPr/>
                    <a:lstStyle/>
                    <a:p>
                      <a:pPr marL="0" marR="0" indent="0">
                        <a:lnSpc>
                          <a:spcPct val="200000"/>
                        </a:lnSpc>
                        <a:spcBef>
                          <a:spcPts val="0"/>
                        </a:spcBef>
                        <a:spcAft>
                          <a:spcPts val="0"/>
                        </a:spcAft>
                      </a:pPr>
                      <a:r>
                        <a:rPr lang="en-US" sz="1200" kern="1200">
                          <a:effectLst/>
                        </a:rPr>
                        <a:t>Cluster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Size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err="1">
                          <a:effectLst/>
                        </a:rPr>
                        <a:t>ERAd</a:t>
                      </a:r>
                      <a:r>
                        <a:rPr lang="en-US" sz="1200" kern="1200" dirty="0">
                          <a:effectLst/>
                        </a:rPr>
                        <a:t> high</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err="1">
                          <a:effectLst/>
                        </a:rPr>
                        <a:t>ERAd</a:t>
                      </a:r>
                      <a:r>
                        <a:rPr lang="en-US" sz="1200" kern="1200" dirty="0">
                          <a:effectLst/>
                        </a:rPr>
                        <a:t> low</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WHIP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WHIP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XBH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XBH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2293165"/>
                  </a:ext>
                </a:extLst>
              </a:tr>
              <a:tr h="0">
                <a:tc>
                  <a:txBody>
                    <a:bodyPr/>
                    <a:lstStyle/>
                    <a:p>
                      <a:pPr marL="0" marR="0" indent="0">
                        <a:lnSpc>
                          <a:spcPct val="200000"/>
                        </a:lnSpc>
                        <a:spcBef>
                          <a:spcPts val="0"/>
                        </a:spcBef>
                        <a:spcAft>
                          <a:spcPts val="0"/>
                        </a:spcAft>
                      </a:pPr>
                      <a:r>
                        <a:rPr lang="en-US" sz="1200" kern="1200">
                          <a:effectLst/>
                        </a:rPr>
                        <a:t>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282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12139519"/>
                  </a:ext>
                </a:extLst>
              </a:tr>
              <a:tr h="0">
                <a:tc>
                  <a:txBody>
                    <a:bodyPr/>
                    <a:lstStyle/>
                    <a:p>
                      <a:pPr marL="0" marR="0" indent="0">
                        <a:lnSpc>
                          <a:spcPct val="200000"/>
                        </a:lnSpc>
                        <a:spcBef>
                          <a:spcPts val="0"/>
                        </a:spcBef>
                        <a:spcAft>
                          <a:spcPts val="0"/>
                        </a:spcAft>
                      </a:pPr>
                      <a:r>
                        <a:rPr lang="en-US" sz="1200" kern="1200">
                          <a:effectLst/>
                        </a:rPr>
                        <a:t>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93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1.39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-1.11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0.89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-0.70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07502336"/>
                  </a:ext>
                </a:extLst>
              </a:tr>
              <a:tr h="0">
                <a:tc>
                  <a:txBody>
                    <a:bodyPr/>
                    <a:lstStyle/>
                    <a:p>
                      <a:pPr marL="0" marR="0" indent="0">
                        <a:lnSpc>
                          <a:spcPct val="200000"/>
                        </a:lnSpc>
                        <a:spcBef>
                          <a:spcPts val="0"/>
                        </a:spcBef>
                        <a:spcAft>
                          <a:spcPts val="0"/>
                        </a:spcAft>
                      </a:pPr>
                      <a:r>
                        <a:rPr lang="en-US" sz="1200" kern="1200">
                          <a:effectLst/>
                        </a:rPr>
                        <a:t>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102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1.67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1.37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0.93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0.81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6665678"/>
                  </a:ext>
                </a:extLst>
              </a:tr>
              <a:tr h="0">
                <a:tc>
                  <a:txBody>
                    <a:bodyPr/>
                    <a:lstStyle/>
                    <a:p>
                      <a:pPr marL="0" marR="0" indent="0">
                        <a:lnSpc>
                          <a:spcPct val="200000"/>
                        </a:lnSpc>
                        <a:spcBef>
                          <a:spcPts val="0"/>
                        </a:spcBef>
                        <a:spcAft>
                          <a:spcPts val="0"/>
                        </a:spcAft>
                      </a:pPr>
                      <a:r>
                        <a:rPr lang="en-US" sz="1200" kern="1200">
                          <a:effectLst/>
                        </a:rPr>
                        <a:t>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105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-1.21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-0.84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-0.54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-0.59</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50477227"/>
                  </a:ext>
                </a:extLst>
              </a:tr>
            </a:tbl>
          </a:graphicData>
        </a:graphic>
      </p:graphicFrame>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7696200" cy="3429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4, 5, and 6 cluster solutions were checked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Most pitchers see little to no change </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No cluster strictly preforms better in warm temperatures and worse in cold temperatures</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Overall changes are consistent with past research</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Temperature does affect pitchers differently</a:t>
            </a:r>
          </a:p>
          <a:p>
            <a:endParaRPr lang="en-US" dirty="0">
              <a:solidFill>
                <a:schemeClr val="tx1"/>
              </a:solidFill>
            </a:endParaRPr>
          </a:p>
          <a:p>
            <a:endParaRPr lang="en-US" dirty="0"/>
          </a:p>
        </p:txBody>
      </p:sp>
    </p:spTree>
    <p:extLst>
      <p:ext uri="{BB962C8B-B14F-4D97-AF65-F5344CB8AC3E}">
        <p14:creationId xmlns:p14="http://schemas.microsoft.com/office/powerpoint/2010/main" val="150992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12342812" cy="914400"/>
          </a:xfrm>
        </p:spPr>
        <p:txBody>
          <a:bodyPr>
            <a:noAutofit/>
          </a:bodyPr>
          <a:lstStyle/>
          <a:p>
            <a:r>
              <a:rPr lang="en-US" sz="3600" dirty="0"/>
              <a:t>Results &amp; Discussion – Temperature: Style of Batted Balls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7696200" cy="3429000"/>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4 and 6 cluster solutions were checked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There aren’t clear patterns, but in general if ground balls or line drives change, fly balls change in the opposite direction</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The groups aren’t very separable and the changes would have little to no effect on the game</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Temperature does not affect the style of balls in plays differently for pitchers</a:t>
            </a:r>
          </a:p>
          <a:p>
            <a:endParaRPr lang="en-US" dirty="0">
              <a:solidFill>
                <a:schemeClr val="tx1"/>
              </a:solidFill>
            </a:endParaRPr>
          </a:p>
          <a:p>
            <a:endParaRPr lang="en-US" dirty="0"/>
          </a:p>
        </p:txBody>
      </p:sp>
      <p:pic>
        <p:nvPicPr>
          <p:cNvPr id="8" name="Picture 7">
            <a:extLst>
              <a:ext uri="{FF2B5EF4-FFF2-40B4-BE49-F238E27FC236}">
                <a16:creationId xmlns:a16="http://schemas.microsoft.com/office/drawing/2014/main" id="{C50AAA9F-F5DC-4F5B-8924-60ADB3C353A9}"/>
              </a:ext>
            </a:extLst>
          </p:cNvPr>
          <p:cNvPicPr>
            <a:picLocks noChangeAspect="1"/>
          </p:cNvPicPr>
          <p:nvPr/>
        </p:nvPicPr>
        <p:blipFill>
          <a:blip r:embed="rId4"/>
          <a:stretch>
            <a:fillRect/>
          </a:stretch>
        </p:blipFill>
        <p:spPr>
          <a:xfrm>
            <a:off x="9447212" y="1066800"/>
            <a:ext cx="2499596" cy="4252328"/>
          </a:xfrm>
          <a:prstGeom prst="rect">
            <a:avLst/>
          </a:prstGeom>
        </p:spPr>
      </p:pic>
      <p:graphicFrame>
        <p:nvGraphicFramePr>
          <p:cNvPr id="9" name="Table 8">
            <a:extLst>
              <a:ext uri="{FF2B5EF4-FFF2-40B4-BE49-F238E27FC236}">
                <a16:creationId xmlns:a16="http://schemas.microsoft.com/office/drawing/2014/main" id="{B2D9A9C5-4739-4A87-9255-22BFF526F1CC}"/>
              </a:ext>
            </a:extLst>
          </p:cNvPr>
          <p:cNvGraphicFramePr>
            <a:graphicFrameLocks noGrp="1"/>
          </p:cNvGraphicFramePr>
          <p:nvPr>
            <p:extLst>
              <p:ext uri="{D42A27DB-BD31-4B8C-83A1-F6EECF244321}">
                <p14:modId xmlns:p14="http://schemas.microsoft.com/office/powerpoint/2010/main" val="1543482428"/>
              </p:ext>
            </p:extLst>
          </p:nvPr>
        </p:nvGraphicFramePr>
        <p:xfrm>
          <a:off x="84140" y="4849091"/>
          <a:ext cx="9134472" cy="1881762"/>
        </p:xfrm>
        <a:graphic>
          <a:graphicData uri="http://schemas.openxmlformats.org/drawingml/2006/table">
            <a:tbl>
              <a:tblPr firstRow="1" firstCol="1" bandRow="1">
                <a:tableStyleId>{21E4AEA4-8DFA-4A89-87EB-49C32662AFE0}</a:tableStyleId>
              </a:tblPr>
              <a:tblGrid>
                <a:gridCol w="1141809">
                  <a:extLst>
                    <a:ext uri="{9D8B030D-6E8A-4147-A177-3AD203B41FA5}">
                      <a16:colId xmlns:a16="http://schemas.microsoft.com/office/drawing/2014/main" val="1199104981"/>
                    </a:ext>
                  </a:extLst>
                </a:gridCol>
                <a:gridCol w="1141809">
                  <a:extLst>
                    <a:ext uri="{9D8B030D-6E8A-4147-A177-3AD203B41FA5}">
                      <a16:colId xmlns:a16="http://schemas.microsoft.com/office/drawing/2014/main" val="2325820196"/>
                    </a:ext>
                  </a:extLst>
                </a:gridCol>
                <a:gridCol w="1141809">
                  <a:extLst>
                    <a:ext uri="{9D8B030D-6E8A-4147-A177-3AD203B41FA5}">
                      <a16:colId xmlns:a16="http://schemas.microsoft.com/office/drawing/2014/main" val="687465022"/>
                    </a:ext>
                  </a:extLst>
                </a:gridCol>
                <a:gridCol w="1141809">
                  <a:extLst>
                    <a:ext uri="{9D8B030D-6E8A-4147-A177-3AD203B41FA5}">
                      <a16:colId xmlns:a16="http://schemas.microsoft.com/office/drawing/2014/main" val="1396552999"/>
                    </a:ext>
                  </a:extLst>
                </a:gridCol>
                <a:gridCol w="1141809">
                  <a:extLst>
                    <a:ext uri="{9D8B030D-6E8A-4147-A177-3AD203B41FA5}">
                      <a16:colId xmlns:a16="http://schemas.microsoft.com/office/drawing/2014/main" val="1376010505"/>
                    </a:ext>
                  </a:extLst>
                </a:gridCol>
                <a:gridCol w="1141809">
                  <a:extLst>
                    <a:ext uri="{9D8B030D-6E8A-4147-A177-3AD203B41FA5}">
                      <a16:colId xmlns:a16="http://schemas.microsoft.com/office/drawing/2014/main" val="4150417396"/>
                    </a:ext>
                  </a:extLst>
                </a:gridCol>
                <a:gridCol w="1141809">
                  <a:extLst>
                    <a:ext uri="{9D8B030D-6E8A-4147-A177-3AD203B41FA5}">
                      <a16:colId xmlns:a16="http://schemas.microsoft.com/office/drawing/2014/main" val="3517064923"/>
                    </a:ext>
                  </a:extLst>
                </a:gridCol>
                <a:gridCol w="1141809">
                  <a:extLst>
                    <a:ext uri="{9D8B030D-6E8A-4147-A177-3AD203B41FA5}">
                      <a16:colId xmlns:a16="http://schemas.microsoft.com/office/drawing/2014/main" val="3291082255"/>
                    </a:ext>
                  </a:extLst>
                </a:gridCol>
              </a:tblGrid>
              <a:tr h="0">
                <a:tc gridSpan="8">
                  <a:txBody>
                    <a:bodyPr/>
                    <a:lstStyle/>
                    <a:p>
                      <a:pPr marL="0" marR="0" indent="0">
                        <a:lnSpc>
                          <a:spcPct val="200000"/>
                        </a:lnSpc>
                        <a:spcBef>
                          <a:spcPts val="0"/>
                        </a:spcBef>
                        <a:spcAft>
                          <a:spcPts val="0"/>
                        </a:spcAft>
                      </a:pPr>
                      <a:r>
                        <a:rPr lang="en-US" sz="1200" kern="1200">
                          <a:effectLst/>
                        </a:rPr>
                        <a:t>Table 11. 4 Cluster Solution for Temperature – Ground Ball, Fly Ball, and Line Drive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3811162"/>
                  </a:ext>
                </a:extLst>
              </a:tr>
              <a:tr h="0">
                <a:tc>
                  <a:txBody>
                    <a:bodyPr/>
                    <a:lstStyle/>
                    <a:p>
                      <a:pPr marL="0" marR="0" indent="0">
                        <a:lnSpc>
                          <a:spcPct val="200000"/>
                        </a:lnSpc>
                        <a:spcBef>
                          <a:spcPts val="0"/>
                        </a:spcBef>
                        <a:spcAft>
                          <a:spcPts val="0"/>
                        </a:spcAft>
                      </a:pPr>
                      <a:r>
                        <a:rPr lang="en-US" sz="1200" kern="1200">
                          <a:effectLst/>
                        </a:rPr>
                        <a:t>Cluster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Size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Grnd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Grnd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Fly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Fly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Line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Line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753142"/>
                  </a:ext>
                </a:extLst>
              </a:tr>
              <a:tr h="0">
                <a:tc>
                  <a:txBody>
                    <a:bodyPr/>
                    <a:lstStyle/>
                    <a:p>
                      <a:pPr marL="0" marR="0" indent="0">
                        <a:lnSpc>
                          <a:spcPct val="200000"/>
                        </a:lnSpc>
                        <a:spcBef>
                          <a:spcPts val="0"/>
                        </a:spcBef>
                        <a:spcAft>
                          <a:spcPts val="0"/>
                        </a:spcAft>
                      </a:pPr>
                      <a:r>
                        <a:rPr lang="en-US" sz="1200" kern="1200">
                          <a:effectLst/>
                        </a:rPr>
                        <a:t>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124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0.74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0.47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-0.46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-0.61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0.36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2648403"/>
                  </a:ext>
                </a:extLst>
              </a:tr>
              <a:tr h="0">
                <a:tc>
                  <a:txBody>
                    <a:bodyPr/>
                    <a:lstStyle/>
                    <a:p>
                      <a:pPr marL="0" marR="0" indent="0">
                        <a:lnSpc>
                          <a:spcPct val="200000"/>
                        </a:lnSpc>
                        <a:spcBef>
                          <a:spcPts val="0"/>
                        </a:spcBef>
                        <a:spcAft>
                          <a:spcPts val="0"/>
                        </a:spcAft>
                      </a:pPr>
                      <a:r>
                        <a:rPr lang="en-US" sz="1200" kern="1200">
                          <a:effectLst/>
                        </a:rPr>
                        <a:t>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243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0.44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44366046"/>
                  </a:ext>
                </a:extLst>
              </a:tr>
              <a:tr h="0">
                <a:tc>
                  <a:txBody>
                    <a:bodyPr/>
                    <a:lstStyle/>
                    <a:p>
                      <a:pPr marL="0" marR="0" indent="0">
                        <a:lnSpc>
                          <a:spcPct val="200000"/>
                        </a:lnSpc>
                        <a:spcBef>
                          <a:spcPts val="0"/>
                        </a:spcBef>
                        <a:spcAft>
                          <a:spcPts val="0"/>
                        </a:spcAft>
                      </a:pPr>
                      <a:r>
                        <a:rPr lang="en-US" sz="1200" kern="1200">
                          <a:effectLst/>
                        </a:rPr>
                        <a:t>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115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0.91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1.10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13397532"/>
                  </a:ext>
                </a:extLst>
              </a:tr>
              <a:tr h="0">
                <a:tc>
                  <a:txBody>
                    <a:bodyPr/>
                    <a:lstStyle/>
                    <a:p>
                      <a:pPr marL="0" marR="0" indent="0">
                        <a:lnSpc>
                          <a:spcPct val="200000"/>
                        </a:lnSpc>
                        <a:spcBef>
                          <a:spcPts val="0"/>
                        </a:spcBef>
                        <a:spcAft>
                          <a:spcPts val="0"/>
                        </a:spcAft>
                      </a:pPr>
                      <a:r>
                        <a:rPr lang="en-US" sz="1200" kern="1200">
                          <a:effectLst/>
                        </a:rPr>
                        <a:t>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100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-0.41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0.53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0.45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-0.81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-1.26</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03704127"/>
                  </a:ext>
                </a:extLst>
              </a:tr>
            </a:tbl>
          </a:graphicData>
        </a:graphic>
      </p:graphicFrame>
    </p:spTree>
    <p:extLst>
      <p:ext uri="{BB962C8B-B14F-4D97-AF65-F5344CB8AC3E}">
        <p14:creationId xmlns:p14="http://schemas.microsoft.com/office/powerpoint/2010/main" val="106043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12342812" cy="914400"/>
          </a:xfrm>
        </p:spPr>
        <p:txBody>
          <a:bodyPr>
            <a:noAutofit/>
          </a:bodyPr>
          <a:lstStyle/>
          <a:p>
            <a:r>
              <a:rPr lang="en-US" sz="4000" dirty="0"/>
              <a:t>Results &amp; Discussion – Temperature: 3 True Outcomes</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8991600" cy="3429000"/>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4 and 6 cluster solutions were checked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Overall patterns aren’t as clear but looking at each statistic will show differences</a:t>
            </a: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pPr marL="342900" indent="-342900">
              <a:buFont typeface="Arial" pitchFamily="34" charset="0"/>
              <a:buBlip>
                <a:blip r:embed="rId3"/>
              </a:buBlip>
            </a:pPr>
            <a:r>
              <a:rPr lang="en-US" dirty="0">
                <a:solidFill>
                  <a:schemeClr val="tx1"/>
                </a:solidFill>
              </a:rPr>
              <a:t>Home runs increases across all clusters in high temperatures which is consistent with past research, but one cluster does increase in low temperatures which is differing from past research</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Past research shows that strikeouts and walks are flat across high and low temperature, but not necessarily the case here</a:t>
            </a: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pPr marL="342900" indent="-342900">
              <a:buFont typeface="Arial" pitchFamily="34" charset="0"/>
              <a:buBlip>
                <a:blip r:embed="rId3"/>
              </a:buBlip>
            </a:pPr>
            <a:r>
              <a:rPr lang="en-US" dirty="0">
                <a:solidFill>
                  <a:schemeClr val="tx1"/>
                </a:solidFill>
              </a:rPr>
              <a:t>Temperature does effect pitchers differently </a:t>
            </a:r>
          </a:p>
          <a:p>
            <a:pPr marL="342900" indent="-342900">
              <a:buFont typeface="Arial" pitchFamily="34" charset="0"/>
              <a:buBlip>
                <a:blip r:embed="rId3"/>
              </a:buBlip>
            </a:pPr>
            <a:endParaRPr lang="en-US" dirty="0">
              <a:solidFill>
                <a:schemeClr val="tx1"/>
              </a:solidFill>
            </a:endParaRPr>
          </a:p>
          <a:p>
            <a:endParaRPr lang="en-US" dirty="0">
              <a:solidFill>
                <a:schemeClr val="tx1"/>
              </a:solidFill>
            </a:endParaRPr>
          </a:p>
          <a:p>
            <a:endParaRPr lang="en-US" dirty="0"/>
          </a:p>
        </p:txBody>
      </p:sp>
      <p:pic>
        <p:nvPicPr>
          <p:cNvPr id="5" name="Picture 4">
            <a:extLst>
              <a:ext uri="{FF2B5EF4-FFF2-40B4-BE49-F238E27FC236}">
                <a16:creationId xmlns:a16="http://schemas.microsoft.com/office/drawing/2014/main" id="{7F8C6898-90E0-4851-9BD0-8CA40A82CF39}"/>
              </a:ext>
            </a:extLst>
          </p:cNvPr>
          <p:cNvPicPr>
            <a:picLocks noChangeAspect="1"/>
          </p:cNvPicPr>
          <p:nvPr/>
        </p:nvPicPr>
        <p:blipFill>
          <a:blip r:embed="rId4"/>
          <a:stretch>
            <a:fillRect/>
          </a:stretch>
        </p:blipFill>
        <p:spPr>
          <a:xfrm>
            <a:off x="9589860" y="1066800"/>
            <a:ext cx="2438625" cy="4138019"/>
          </a:xfrm>
          <a:prstGeom prst="rect">
            <a:avLst/>
          </a:prstGeom>
        </p:spPr>
      </p:pic>
      <p:graphicFrame>
        <p:nvGraphicFramePr>
          <p:cNvPr id="6" name="Table 5">
            <a:extLst>
              <a:ext uri="{FF2B5EF4-FFF2-40B4-BE49-F238E27FC236}">
                <a16:creationId xmlns:a16="http://schemas.microsoft.com/office/drawing/2014/main" id="{FC2CBB1A-F1A6-40C8-AA1C-0105FC50BB8B}"/>
              </a:ext>
            </a:extLst>
          </p:cNvPr>
          <p:cNvGraphicFramePr>
            <a:graphicFrameLocks noGrp="1"/>
          </p:cNvGraphicFramePr>
          <p:nvPr>
            <p:extLst>
              <p:ext uri="{D42A27DB-BD31-4B8C-83A1-F6EECF244321}">
                <p14:modId xmlns:p14="http://schemas.microsoft.com/office/powerpoint/2010/main" val="1554606927"/>
              </p:ext>
            </p:extLst>
          </p:nvPr>
        </p:nvGraphicFramePr>
        <p:xfrm>
          <a:off x="160340" y="4813447"/>
          <a:ext cx="9134472" cy="1881762"/>
        </p:xfrm>
        <a:graphic>
          <a:graphicData uri="http://schemas.openxmlformats.org/drawingml/2006/table">
            <a:tbl>
              <a:tblPr firstRow="1" firstCol="1" bandRow="1">
                <a:tableStyleId>{21E4AEA4-8DFA-4A89-87EB-49C32662AFE0}</a:tableStyleId>
              </a:tblPr>
              <a:tblGrid>
                <a:gridCol w="1141809">
                  <a:extLst>
                    <a:ext uri="{9D8B030D-6E8A-4147-A177-3AD203B41FA5}">
                      <a16:colId xmlns:a16="http://schemas.microsoft.com/office/drawing/2014/main" val="2670350452"/>
                    </a:ext>
                  </a:extLst>
                </a:gridCol>
                <a:gridCol w="1141809">
                  <a:extLst>
                    <a:ext uri="{9D8B030D-6E8A-4147-A177-3AD203B41FA5}">
                      <a16:colId xmlns:a16="http://schemas.microsoft.com/office/drawing/2014/main" val="1141921863"/>
                    </a:ext>
                  </a:extLst>
                </a:gridCol>
                <a:gridCol w="1141809">
                  <a:extLst>
                    <a:ext uri="{9D8B030D-6E8A-4147-A177-3AD203B41FA5}">
                      <a16:colId xmlns:a16="http://schemas.microsoft.com/office/drawing/2014/main" val="2209154873"/>
                    </a:ext>
                  </a:extLst>
                </a:gridCol>
                <a:gridCol w="1141809">
                  <a:extLst>
                    <a:ext uri="{9D8B030D-6E8A-4147-A177-3AD203B41FA5}">
                      <a16:colId xmlns:a16="http://schemas.microsoft.com/office/drawing/2014/main" val="3689656814"/>
                    </a:ext>
                  </a:extLst>
                </a:gridCol>
                <a:gridCol w="1141809">
                  <a:extLst>
                    <a:ext uri="{9D8B030D-6E8A-4147-A177-3AD203B41FA5}">
                      <a16:colId xmlns:a16="http://schemas.microsoft.com/office/drawing/2014/main" val="1460079919"/>
                    </a:ext>
                  </a:extLst>
                </a:gridCol>
                <a:gridCol w="1141809">
                  <a:extLst>
                    <a:ext uri="{9D8B030D-6E8A-4147-A177-3AD203B41FA5}">
                      <a16:colId xmlns:a16="http://schemas.microsoft.com/office/drawing/2014/main" val="3586327165"/>
                    </a:ext>
                  </a:extLst>
                </a:gridCol>
                <a:gridCol w="1141809">
                  <a:extLst>
                    <a:ext uri="{9D8B030D-6E8A-4147-A177-3AD203B41FA5}">
                      <a16:colId xmlns:a16="http://schemas.microsoft.com/office/drawing/2014/main" val="2864431737"/>
                    </a:ext>
                  </a:extLst>
                </a:gridCol>
                <a:gridCol w="1141809">
                  <a:extLst>
                    <a:ext uri="{9D8B030D-6E8A-4147-A177-3AD203B41FA5}">
                      <a16:colId xmlns:a16="http://schemas.microsoft.com/office/drawing/2014/main" val="684956317"/>
                    </a:ext>
                  </a:extLst>
                </a:gridCol>
              </a:tblGrid>
              <a:tr h="0">
                <a:tc gridSpan="8">
                  <a:txBody>
                    <a:bodyPr/>
                    <a:lstStyle/>
                    <a:p>
                      <a:pPr marL="0" marR="0" indent="0">
                        <a:lnSpc>
                          <a:spcPct val="200000"/>
                        </a:lnSpc>
                        <a:spcBef>
                          <a:spcPts val="0"/>
                        </a:spcBef>
                        <a:spcAft>
                          <a:spcPts val="0"/>
                        </a:spcAft>
                      </a:pPr>
                      <a:r>
                        <a:rPr lang="en-US" sz="1200" kern="1200">
                          <a:effectLst/>
                        </a:rPr>
                        <a:t>Table 13. 4 Cluster Solution for Temperature – Walks, Strikeouts, and Home Runs</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72816923"/>
                  </a:ext>
                </a:extLst>
              </a:tr>
              <a:tr h="0">
                <a:tc>
                  <a:txBody>
                    <a:bodyPr/>
                    <a:lstStyle/>
                    <a:p>
                      <a:pPr marL="0" marR="0" indent="0">
                        <a:lnSpc>
                          <a:spcPct val="200000"/>
                        </a:lnSpc>
                        <a:spcBef>
                          <a:spcPts val="0"/>
                        </a:spcBef>
                        <a:spcAft>
                          <a:spcPts val="0"/>
                        </a:spcAft>
                      </a:pPr>
                      <a:r>
                        <a:rPr lang="en-US" sz="1200" kern="1200">
                          <a:effectLst/>
                        </a:rPr>
                        <a:t>Cluster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Size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HR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HR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KK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KK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BB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BB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88096646"/>
                  </a:ext>
                </a:extLst>
              </a:tr>
              <a:tr h="0">
                <a:tc>
                  <a:txBody>
                    <a:bodyPr/>
                    <a:lstStyle/>
                    <a:p>
                      <a:pPr marL="0" marR="0" indent="0">
                        <a:lnSpc>
                          <a:spcPct val="200000"/>
                        </a:lnSpc>
                        <a:spcBef>
                          <a:spcPts val="0"/>
                        </a:spcBef>
                        <a:spcAft>
                          <a:spcPts val="0"/>
                        </a:spcAft>
                      </a:pPr>
                      <a:r>
                        <a:rPr lang="en-US" sz="1200" kern="1200">
                          <a:effectLst/>
                        </a:rPr>
                        <a:t>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48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0.70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0.51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0.72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1.02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573626"/>
                  </a:ext>
                </a:extLst>
              </a:tr>
              <a:tr h="0">
                <a:tc>
                  <a:txBody>
                    <a:bodyPr/>
                    <a:lstStyle/>
                    <a:p>
                      <a:pPr marL="0" marR="0" indent="0">
                        <a:lnSpc>
                          <a:spcPct val="200000"/>
                        </a:lnSpc>
                        <a:spcBef>
                          <a:spcPts val="0"/>
                        </a:spcBef>
                        <a:spcAft>
                          <a:spcPts val="0"/>
                        </a:spcAft>
                      </a:pPr>
                      <a:r>
                        <a:rPr lang="en-US" sz="1200" kern="1200">
                          <a:effectLst/>
                        </a:rPr>
                        <a:t>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202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-0.11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0.33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33675611"/>
                  </a:ext>
                </a:extLst>
              </a:tr>
              <a:tr h="0">
                <a:tc>
                  <a:txBody>
                    <a:bodyPr/>
                    <a:lstStyle/>
                    <a:p>
                      <a:pPr marL="0" marR="0" indent="0">
                        <a:lnSpc>
                          <a:spcPct val="200000"/>
                        </a:lnSpc>
                        <a:spcBef>
                          <a:spcPts val="0"/>
                        </a:spcBef>
                        <a:spcAft>
                          <a:spcPts val="0"/>
                        </a:spcAft>
                      </a:pPr>
                      <a:r>
                        <a:rPr lang="en-US" sz="1200" kern="1200">
                          <a:effectLst/>
                        </a:rPr>
                        <a:t>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135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-0.45</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0.54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-0.40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0744353"/>
                  </a:ext>
                </a:extLst>
              </a:tr>
              <a:tr h="0">
                <a:tc>
                  <a:txBody>
                    <a:bodyPr/>
                    <a:lstStyle/>
                    <a:p>
                      <a:pPr marL="0" marR="0" indent="0">
                        <a:lnSpc>
                          <a:spcPct val="200000"/>
                        </a:lnSpc>
                        <a:spcBef>
                          <a:spcPts val="0"/>
                        </a:spcBef>
                        <a:spcAft>
                          <a:spcPts val="0"/>
                        </a:spcAft>
                      </a:pPr>
                      <a:r>
                        <a:rPr lang="en-US" sz="1200" kern="1200">
                          <a:effectLst/>
                        </a:rPr>
                        <a:t>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197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-0.08</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0.10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0.26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-0.06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 0.36</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93148138"/>
                  </a:ext>
                </a:extLst>
              </a:tr>
            </a:tbl>
          </a:graphicData>
        </a:graphic>
      </p:graphicFrame>
    </p:spTree>
    <p:extLst>
      <p:ext uri="{BB962C8B-B14F-4D97-AF65-F5344CB8AC3E}">
        <p14:creationId xmlns:p14="http://schemas.microsoft.com/office/powerpoint/2010/main" val="158570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25A1-75B4-45B4-AD4F-FD85627616AA}"/>
              </a:ext>
            </a:extLst>
          </p:cNvPr>
          <p:cNvSpPr>
            <a:spLocks noGrp="1"/>
          </p:cNvSpPr>
          <p:nvPr>
            <p:ph type="title"/>
          </p:nvPr>
        </p:nvSpPr>
        <p:spPr>
          <a:xfrm>
            <a:off x="0" y="152400"/>
            <a:ext cx="12342812" cy="914400"/>
          </a:xfrm>
        </p:spPr>
        <p:txBody>
          <a:bodyPr>
            <a:noAutofit/>
          </a:bodyPr>
          <a:lstStyle/>
          <a:p>
            <a:r>
              <a:rPr lang="en-US" sz="4400" dirty="0"/>
              <a:t>Results &amp; Discussion – Temperature: Command</a:t>
            </a:r>
          </a:p>
        </p:txBody>
      </p:sp>
      <p:sp>
        <p:nvSpPr>
          <p:cNvPr id="3" name="Text Placeholder 2">
            <a:extLst>
              <a:ext uri="{FF2B5EF4-FFF2-40B4-BE49-F238E27FC236}">
                <a16:creationId xmlns:a16="http://schemas.microsoft.com/office/drawing/2014/main" id="{BED5C3FA-6845-43B7-9DF5-1EEAE3C96C0E}"/>
              </a:ext>
            </a:extLst>
          </p:cNvPr>
          <p:cNvSpPr>
            <a:spLocks noGrp="1"/>
          </p:cNvSpPr>
          <p:nvPr>
            <p:ph type="body" idx="1"/>
          </p:nvPr>
        </p:nvSpPr>
        <p:spPr>
          <a:xfrm>
            <a:off x="531812" y="1295400"/>
            <a:ext cx="7086600" cy="3352800"/>
          </a:xfrm>
        </p:spPr>
        <p:txBody>
          <a:bodyPr>
            <a:normAutofit/>
          </a:bodyPr>
          <a:lstStyle/>
          <a:p>
            <a:pPr marL="342900" indent="-342900">
              <a:buBlip>
                <a:blip r:embed="rId3"/>
              </a:buBlip>
            </a:pPr>
            <a:endParaRPr lang="en-US" dirty="0">
              <a:solidFill>
                <a:schemeClr val="tx1"/>
              </a:solidFill>
            </a:endParaRPr>
          </a:p>
          <a:p>
            <a:pPr marL="342900" indent="-342900">
              <a:buBlip>
                <a:blip r:embed="rId3"/>
              </a:buBlip>
            </a:pPr>
            <a:endParaRPr lang="en-US" dirty="0">
              <a:solidFill>
                <a:schemeClr val="tx1"/>
              </a:solidFill>
            </a:endParaRPr>
          </a:p>
          <a:p>
            <a:endParaRPr lang="en-US" dirty="0"/>
          </a:p>
        </p:txBody>
      </p:sp>
      <p:sp>
        <p:nvSpPr>
          <p:cNvPr id="7" name="Text Placeholder 2">
            <a:extLst>
              <a:ext uri="{FF2B5EF4-FFF2-40B4-BE49-F238E27FC236}">
                <a16:creationId xmlns:a16="http://schemas.microsoft.com/office/drawing/2014/main" id="{C4B9716C-AFD3-4AD2-BA20-EBB30ABA4BBD}"/>
              </a:ext>
            </a:extLst>
          </p:cNvPr>
          <p:cNvSpPr txBox="1">
            <a:spLocks/>
          </p:cNvSpPr>
          <p:nvPr/>
        </p:nvSpPr>
        <p:spPr>
          <a:xfrm>
            <a:off x="531812" y="1295400"/>
            <a:ext cx="7391400" cy="342900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400" kern="1200">
                <a:solidFill>
                  <a:schemeClr val="tx1">
                    <a:tint val="75000"/>
                  </a:schemeClr>
                </a:solidFill>
                <a:latin typeface="+mn-lt"/>
                <a:ea typeface="+mn-ea"/>
                <a:cs typeface="+mn-cs"/>
              </a:defRPr>
            </a:lvl9pPr>
          </a:lstStyle>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2 and 3 cluster solutions were checked</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Neither cluster is separable</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The changes would have practically no effect on the game itself</a:t>
            </a:r>
          </a:p>
          <a:p>
            <a:pPr marL="342900" indent="-342900">
              <a:buFont typeface="Arial" pitchFamily="34" charset="0"/>
              <a:buBlip>
                <a:blip r:embed="rId3"/>
              </a:buBlip>
            </a:pPr>
            <a:endParaRPr lang="en-US" dirty="0">
              <a:solidFill>
                <a:schemeClr val="tx1"/>
              </a:solidFill>
            </a:endParaRPr>
          </a:p>
          <a:p>
            <a:pPr marL="342900" indent="-342900">
              <a:buFont typeface="Arial" pitchFamily="34" charset="0"/>
              <a:buBlip>
                <a:blip r:embed="rId3"/>
              </a:buBlip>
            </a:pPr>
            <a:r>
              <a:rPr lang="en-US" dirty="0">
                <a:solidFill>
                  <a:schemeClr val="tx1"/>
                </a:solidFill>
              </a:rPr>
              <a:t>Temperature does not affect pitchers differently</a:t>
            </a:r>
          </a:p>
          <a:p>
            <a:endParaRPr lang="en-US" dirty="0">
              <a:solidFill>
                <a:schemeClr val="tx1"/>
              </a:solidFill>
            </a:endParaRPr>
          </a:p>
          <a:p>
            <a:endParaRPr lang="en-US" dirty="0"/>
          </a:p>
        </p:txBody>
      </p:sp>
      <p:pic>
        <p:nvPicPr>
          <p:cNvPr id="8" name="Picture 7">
            <a:extLst>
              <a:ext uri="{FF2B5EF4-FFF2-40B4-BE49-F238E27FC236}">
                <a16:creationId xmlns:a16="http://schemas.microsoft.com/office/drawing/2014/main" id="{6681428C-00BA-4C20-B9D5-18C0D18D0396}"/>
              </a:ext>
            </a:extLst>
          </p:cNvPr>
          <p:cNvPicPr/>
          <p:nvPr/>
        </p:nvPicPr>
        <p:blipFill>
          <a:blip r:embed="rId4"/>
          <a:stretch>
            <a:fillRect/>
          </a:stretch>
        </p:blipFill>
        <p:spPr>
          <a:xfrm>
            <a:off x="8075612" y="1059873"/>
            <a:ext cx="3893820" cy="3403600"/>
          </a:xfrm>
          <a:prstGeom prst="rect">
            <a:avLst/>
          </a:prstGeom>
        </p:spPr>
      </p:pic>
      <p:graphicFrame>
        <p:nvGraphicFramePr>
          <p:cNvPr id="4" name="Table 3">
            <a:extLst>
              <a:ext uri="{FF2B5EF4-FFF2-40B4-BE49-F238E27FC236}">
                <a16:creationId xmlns:a16="http://schemas.microsoft.com/office/drawing/2014/main" id="{EE0D3517-0113-4346-9B10-4658895E5C7B}"/>
              </a:ext>
            </a:extLst>
          </p:cNvPr>
          <p:cNvGraphicFramePr>
            <a:graphicFrameLocks noGrp="1"/>
          </p:cNvGraphicFramePr>
          <p:nvPr>
            <p:extLst>
              <p:ext uri="{D42A27DB-BD31-4B8C-83A1-F6EECF244321}">
                <p14:modId xmlns:p14="http://schemas.microsoft.com/office/powerpoint/2010/main" val="1056462315"/>
              </p:ext>
            </p:extLst>
          </p:nvPr>
        </p:nvGraphicFramePr>
        <p:xfrm>
          <a:off x="231774" y="5137465"/>
          <a:ext cx="5481640" cy="1568135"/>
        </p:xfrm>
        <a:graphic>
          <a:graphicData uri="http://schemas.openxmlformats.org/drawingml/2006/table">
            <a:tbl>
              <a:tblPr firstRow="1" firstCol="1" bandRow="1">
                <a:tableStyleId>{21E4AEA4-8DFA-4A89-87EB-49C32662AFE0}</a:tableStyleId>
              </a:tblPr>
              <a:tblGrid>
                <a:gridCol w="1370410">
                  <a:extLst>
                    <a:ext uri="{9D8B030D-6E8A-4147-A177-3AD203B41FA5}">
                      <a16:colId xmlns:a16="http://schemas.microsoft.com/office/drawing/2014/main" val="2050568216"/>
                    </a:ext>
                  </a:extLst>
                </a:gridCol>
                <a:gridCol w="1370410">
                  <a:extLst>
                    <a:ext uri="{9D8B030D-6E8A-4147-A177-3AD203B41FA5}">
                      <a16:colId xmlns:a16="http://schemas.microsoft.com/office/drawing/2014/main" val="1259944296"/>
                    </a:ext>
                  </a:extLst>
                </a:gridCol>
                <a:gridCol w="1370410">
                  <a:extLst>
                    <a:ext uri="{9D8B030D-6E8A-4147-A177-3AD203B41FA5}">
                      <a16:colId xmlns:a16="http://schemas.microsoft.com/office/drawing/2014/main" val="2203836792"/>
                    </a:ext>
                  </a:extLst>
                </a:gridCol>
                <a:gridCol w="1370410">
                  <a:extLst>
                    <a:ext uri="{9D8B030D-6E8A-4147-A177-3AD203B41FA5}">
                      <a16:colId xmlns:a16="http://schemas.microsoft.com/office/drawing/2014/main" val="4091821308"/>
                    </a:ext>
                  </a:extLst>
                </a:gridCol>
              </a:tblGrid>
              <a:tr h="310007">
                <a:tc gridSpan="4">
                  <a:txBody>
                    <a:bodyPr/>
                    <a:lstStyle/>
                    <a:p>
                      <a:pPr marL="0" marR="0" indent="0">
                        <a:lnSpc>
                          <a:spcPct val="200000"/>
                        </a:lnSpc>
                        <a:spcBef>
                          <a:spcPts val="0"/>
                        </a:spcBef>
                        <a:spcAft>
                          <a:spcPts val="0"/>
                        </a:spcAft>
                      </a:pPr>
                      <a:r>
                        <a:rPr lang="en-US" sz="1200" kern="1200">
                          <a:effectLst/>
                        </a:rPr>
                        <a:t>Table 14. 3 Cluster Solution for Temperature – Ball Percentage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7618446"/>
                  </a:ext>
                </a:extLst>
              </a:tr>
              <a:tr h="310007">
                <a:tc>
                  <a:txBody>
                    <a:bodyPr/>
                    <a:lstStyle/>
                    <a:p>
                      <a:pPr marL="0" marR="0" indent="0">
                        <a:lnSpc>
                          <a:spcPct val="200000"/>
                        </a:lnSpc>
                        <a:spcBef>
                          <a:spcPts val="0"/>
                        </a:spcBef>
                        <a:spcAft>
                          <a:spcPts val="0"/>
                        </a:spcAft>
                      </a:pPr>
                      <a:r>
                        <a:rPr lang="en-US" sz="1200" kern="1200">
                          <a:effectLst/>
                        </a:rPr>
                        <a:t>Cluster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Size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Balls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Balls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06801003"/>
                  </a:ext>
                </a:extLst>
              </a:tr>
              <a:tr h="310007">
                <a:tc>
                  <a:txBody>
                    <a:bodyPr/>
                    <a:lstStyle/>
                    <a:p>
                      <a:pPr marL="0" marR="0" indent="0">
                        <a:lnSpc>
                          <a:spcPct val="200000"/>
                        </a:lnSpc>
                        <a:spcBef>
                          <a:spcPts val="0"/>
                        </a:spcBef>
                        <a:spcAft>
                          <a:spcPts val="0"/>
                        </a:spcAft>
                      </a:pPr>
                      <a:r>
                        <a:rPr lang="en-US" sz="1200" kern="1200">
                          <a:effectLst/>
                        </a:rPr>
                        <a:t>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419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0.03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1.01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81770963"/>
                  </a:ext>
                </a:extLst>
              </a:tr>
              <a:tr h="310007">
                <a:tc>
                  <a:txBody>
                    <a:bodyPr/>
                    <a:lstStyle/>
                    <a:p>
                      <a:pPr marL="0" marR="0" indent="0">
                        <a:lnSpc>
                          <a:spcPct val="200000"/>
                        </a:lnSpc>
                        <a:spcBef>
                          <a:spcPts val="0"/>
                        </a:spcBef>
                        <a:spcAft>
                          <a:spcPts val="0"/>
                        </a:spcAft>
                      </a:pPr>
                      <a:r>
                        <a:rPr lang="en-US" sz="1200" kern="1200">
                          <a:effectLst/>
                        </a:rPr>
                        <a:t>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57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1.37</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1.71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78938740"/>
                  </a:ext>
                </a:extLst>
              </a:tr>
              <a:tr h="310007">
                <a:tc>
                  <a:txBody>
                    <a:bodyPr/>
                    <a:lstStyle/>
                    <a:p>
                      <a:pPr marL="0" marR="0" indent="0">
                        <a:lnSpc>
                          <a:spcPct val="200000"/>
                        </a:lnSpc>
                        <a:spcBef>
                          <a:spcPts val="0"/>
                        </a:spcBef>
                        <a:spcAft>
                          <a:spcPts val="0"/>
                        </a:spcAft>
                      </a:pPr>
                      <a:r>
                        <a:rPr lang="en-US" sz="1200" kern="1200">
                          <a:effectLst/>
                        </a:rPr>
                        <a:t>2</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106</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-1.74</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-0.77</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5651831"/>
                  </a:ext>
                </a:extLst>
              </a:tr>
            </a:tbl>
          </a:graphicData>
        </a:graphic>
      </p:graphicFrame>
      <p:graphicFrame>
        <p:nvGraphicFramePr>
          <p:cNvPr id="9" name="Table 8">
            <a:extLst>
              <a:ext uri="{FF2B5EF4-FFF2-40B4-BE49-F238E27FC236}">
                <a16:creationId xmlns:a16="http://schemas.microsoft.com/office/drawing/2014/main" id="{07B86DE0-3320-4079-9EF1-C35C79F0DA62}"/>
              </a:ext>
            </a:extLst>
          </p:cNvPr>
          <p:cNvGraphicFramePr>
            <a:graphicFrameLocks noGrp="1"/>
          </p:cNvGraphicFramePr>
          <p:nvPr>
            <p:extLst>
              <p:ext uri="{D42A27DB-BD31-4B8C-83A1-F6EECF244321}">
                <p14:modId xmlns:p14="http://schemas.microsoft.com/office/powerpoint/2010/main" val="868877516"/>
              </p:ext>
            </p:extLst>
          </p:nvPr>
        </p:nvGraphicFramePr>
        <p:xfrm>
          <a:off x="6171406" y="5170873"/>
          <a:ext cx="5481640" cy="1254508"/>
        </p:xfrm>
        <a:graphic>
          <a:graphicData uri="http://schemas.openxmlformats.org/drawingml/2006/table">
            <a:tbl>
              <a:tblPr firstRow="1" firstCol="1" bandRow="1">
                <a:tableStyleId>{21E4AEA4-8DFA-4A89-87EB-49C32662AFE0}</a:tableStyleId>
              </a:tblPr>
              <a:tblGrid>
                <a:gridCol w="1370410">
                  <a:extLst>
                    <a:ext uri="{9D8B030D-6E8A-4147-A177-3AD203B41FA5}">
                      <a16:colId xmlns:a16="http://schemas.microsoft.com/office/drawing/2014/main" val="1361834356"/>
                    </a:ext>
                  </a:extLst>
                </a:gridCol>
                <a:gridCol w="1370410">
                  <a:extLst>
                    <a:ext uri="{9D8B030D-6E8A-4147-A177-3AD203B41FA5}">
                      <a16:colId xmlns:a16="http://schemas.microsoft.com/office/drawing/2014/main" val="2716192805"/>
                    </a:ext>
                  </a:extLst>
                </a:gridCol>
                <a:gridCol w="1370410">
                  <a:extLst>
                    <a:ext uri="{9D8B030D-6E8A-4147-A177-3AD203B41FA5}">
                      <a16:colId xmlns:a16="http://schemas.microsoft.com/office/drawing/2014/main" val="262493707"/>
                    </a:ext>
                  </a:extLst>
                </a:gridCol>
                <a:gridCol w="1370410">
                  <a:extLst>
                    <a:ext uri="{9D8B030D-6E8A-4147-A177-3AD203B41FA5}">
                      <a16:colId xmlns:a16="http://schemas.microsoft.com/office/drawing/2014/main" val="2635799129"/>
                    </a:ext>
                  </a:extLst>
                </a:gridCol>
              </a:tblGrid>
              <a:tr h="310007">
                <a:tc gridSpan="4">
                  <a:txBody>
                    <a:bodyPr/>
                    <a:lstStyle/>
                    <a:p>
                      <a:pPr marL="0" marR="0" indent="0">
                        <a:lnSpc>
                          <a:spcPct val="200000"/>
                        </a:lnSpc>
                        <a:spcBef>
                          <a:spcPts val="0"/>
                        </a:spcBef>
                        <a:spcAft>
                          <a:spcPts val="0"/>
                        </a:spcAft>
                      </a:pPr>
                      <a:r>
                        <a:rPr lang="en-US" sz="1200" kern="1200">
                          <a:effectLst/>
                        </a:rPr>
                        <a:t>Table 15. 2 Cluster Solution for Temperature – Ball Percentage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90819647"/>
                  </a:ext>
                </a:extLst>
              </a:tr>
              <a:tr h="310007">
                <a:tc>
                  <a:txBody>
                    <a:bodyPr/>
                    <a:lstStyle/>
                    <a:p>
                      <a:pPr marL="0" marR="0" indent="0">
                        <a:lnSpc>
                          <a:spcPct val="200000"/>
                        </a:lnSpc>
                        <a:spcBef>
                          <a:spcPts val="0"/>
                        </a:spcBef>
                        <a:spcAft>
                          <a:spcPts val="0"/>
                        </a:spcAft>
                      </a:pPr>
                      <a:r>
                        <a:rPr lang="en-US" sz="1200" kern="1200">
                          <a:effectLst/>
                        </a:rPr>
                        <a:t>Cluster</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Size</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Balls high</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Balls low</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3410938"/>
                  </a:ext>
                </a:extLst>
              </a:tr>
              <a:tr h="310007">
                <a:tc>
                  <a:txBody>
                    <a:bodyPr/>
                    <a:lstStyle/>
                    <a:p>
                      <a:pPr marL="0" marR="0" indent="0">
                        <a:lnSpc>
                          <a:spcPct val="200000"/>
                        </a:lnSpc>
                        <a:spcBef>
                          <a:spcPts val="0"/>
                        </a:spcBef>
                        <a:spcAft>
                          <a:spcPts val="0"/>
                        </a:spcAft>
                      </a:pPr>
                      <a:r>
                        <a:rPr lang="en-US" sz="1200" kern="1200">
                          <a:effectLst/>
                        </a:rPr>
                        <a:t>0</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523</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-0.29 </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0.68 </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02464892"/>
                  </a:ext>
                </a:extLst>
              </a:tr>
              <a:tr h="310007">
                <a:tc>
                  <a:txBody>
                    <a:bodyPr/>
                    <a:lstStyle/>
                    <a:p>
                      <a:pPr marL="0" marR="0" indent="0">
                        <a:lnSpc>
                          <a:spcPct val="200000"/>
                        </a:lnSpc>
                        <a:spcBef>
                          <a:spcPts val="0"/>
                        </a:spcBef>
                        <a:spcAft>
                          <a:spcPts val="0"/>
                        </a:spcAft>
                      </a:pPr>
                      <a:r>
                        <a:rPr lang="en-US" sz="1200" kern="1200">
                          <a:effectLst/>
                        </a:rPr>
                        <a:t>1</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59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a:effectLst/>
                        </a:rPr>
                        <a:t> 0.99</a:t>
                      </a:r>
                      <a:endParaRPr lang="en-US" sz="1200" kern="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indent="0">
                        <a:lnSpc>
                          <a:spcPct val="200000"/>
                        </a:lnSpc>
                        <a:spcBef>
                          <a:spcPts val="0"/>
                        </a:spcBef>
                        <a:spcAft>
                          <a:spcPts val="0"/>
                        </a:spcAft>
                      </a:pPr>
                      <a:r>
                        <a:rPr lang="en-US" sz="1200" kern="1200" dirty="0">
                          <a:effectLst/>
                        </a:rPr>
                        <a:t> 1.41</a:t>
                      </a:r>
                      <a:endParaRPr lang="en-US" sz="1200" kern="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77898705"/>
                  </a:ext>
                </a:extLst>
              </a:tr>
            </a:tbl>
          </a:graphicData>
        </a:graphic>
      </p:graphicFrame>
    </p:spTree>
    <p:extLst>
      <p:ext uri="{BB962C8B-B14F-4D97-AF65-F5344CB8AC3E}">
        <p14:creationId xmlns:p14="http://schemas.microsoft.com/office/powerpoint/2010/main" val="83517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03C5CF44-0C62-41B4-B3EA-416B4807878A}" vid="{EC3ACB92-700E-4167-B3A6-412DE40A64C2}"/>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openxmlformats.org/package/2006/metadata/core-properties"/>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15287</TotalTime>
  <Words>2463</Words>
  <Application>Microsoft Office PowerPoint</Application>
  <PresentationFormat>Custom</PresentationFormat>
  <Paragraphs>507</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Corbel</vt:lpstr>
      <vt:lpstr>Times New Roman</vt:lpstr>
      <vt:lpstr>Digital Blue Tunnel 16x9</vt:lpstr>
      <vt:lpstr>Using Gaussian Mixture Models to Segment Starting Pitchers Based on Performance in Different Temperatures and Humidity</vt:lpstr>
      <vt:lpstr>Overview &amp; Hypothesis</vt:lpstr>
      <vt:lpstr>Literature Review</vt:lpstr>
      <vt:lpstr>Methods</vt:lpstr>
      <vt:lpstr>Methods</vt:lpstr>
      <vt:lpstr>Results &amp; Discussion – Temperature: Offensive</vt:lpstr>
      <vt:lpstr>Results &amp; Discussion – Temperature: Style of Batted Balls</vt:lpstr>
      <vt:lpstr>Results &amp; Discussion – Temperature: 3 True Outcomes</vt:lpstr>
      <vt:lpstr>Results &amp; Discussion – Temperature: Command</vt:lpstr>
      <vt:lpstr>Results &amp; Discussion – Humidity: Offensive</vt:lpstr>
      <vt:lpstr>Results &amp; Discussion – Humidity: Style of Batted Balls</vt:lpstr>
      <vt:lpstr>Results &amp; Discussion – Humidity: 3 True Outcomes</vt:lpstr>
      <vt:lpstr>Results &amp; Discussion – Humidity: Command</vt:lpstr>
      <vt:lpstr>Results &amp; Discussion – Temperature &amp; Humidity</vt:lpstr>
      <vt:lpstr>Limitations</vt:lpstr>
      <vt:lpstr>Future Research</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Sabermetrics</dc:title>
  <dc:creator>Cory Boyko</dc:creator>
  <cp:lastModifiedBy>Cory Boyko</cp:lastModifiedBy>
  <cp:revision>160</cp:revision>
  <dcterms:created xsi:type="dcterms:W3CDTF">2017-10-16T03:20:05Z</dcterms:created>
  <dcterms:modified xsi:type="dcterms:W3CDTF">2021-06-10T02:20:37Z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