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EF361-BD38-40F5-A345-58E7F0BDBAC6}" v="3" dt="2024-12-20T03:40:06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bell Ross" userId="52053d0ec707c9b2" providerId="LiveId" clId="{63BEF361-BD38-40F5-A345-58E7F0BDBAC6}"/>
    <pc:docChg chg="undo redo custSel addSld modSld">
      <pc:chgData name="Campbell Ross" userId="52053d0ec707c9b2" providerId="LiveId" clId="{63BEF361-BD38-40F5-A345-58E7F0BDBAC6}" dt="2024-12-20T03:49:16.642" v="871"/>
      <pc:docMkLst>
        <pc:docMk/>
      </pc:docMkLst>
      <pc:sldChg chg="modSp mod">
        <pc:chgData name="Campbell Ross" userId="52053d0ec707c9b2" providerId="LiveId" clId="{63BEF361-BD38-40F5-A345-58E7F0BDBAC6}" dt="2024-12-20T03:49:00.813" v="849" actId="27636"/>
        <pc:sldMkLst>
          <pc:docMk/>
          <pc:sldMk cId="1178812345" sldId="261"/>
        </pc:sldMkLst>
        <pc:spChg chg="mod">
          <ac:chgData name="Campbell Ross" userId="52053d0ec707c9b2" providerId="LiveId" clId="{63BEF361-BD38-40F5-A345-58E7F0BDBAC6}" dt="2024-12-20T03:49:00.813" v="849" actId="27636"/>
          <ac:spMkLst>
            <pc:docMk/>
            <pc:sldMk cId="1178812345" sldId="261"/>
            <ac:spMk id="3" creationId="{BE625214-DEC7-C8D1-25AD-690077E17BE1}"/>
          </ac:spMkLst>
        </pc:spChg>
      </pc:sldChg>
      <pc:sldChg chg="modSp new mod">
        <pc:chgData name="Campbell Ross" userId="52053d0ec707c9b2" providerId="LiveId" clId="{63BEF361-BD38-40F5-A345-58E7F0BDBAC6}" dt="2024-12-20T03:15:45.601" v="399"/>
        <pc:sldMkLst>
          <pc:docMk/>
          <pc:sldMk cId="4266843873" sldId="263"/>
        </pc:sldMkLst>
        <pc:spChg chg="mod">
          <ac:chgData name="Campbell Ross" userId="52053d0ec707c9b2" providerId="LiveId" clId="{63BEF361-BD38-40F5-A345-58E7F0BDBAC6}" dt="2024-12-20T03:01:12.325" v="76" actId="20577"/>
          <ac:spMkLst>
            <pc:docMk/>
            <pc:sldMk cId="4266843873" sldId="263"/>
            <ac:spMk id="2" creationId="{8DB08B72-F653-D8AC-DA19-C3136D6D997D}"/>
          </ac:spMkLst>
        </pc:spChg>
        <pc:spChg chg="mod">
          <ac:chgData name="Campbell Ross" userId="52053d0ec707c9b2" providerId="LiveId" clId="{63BEF361-BD38-40F5-A345-58E7F0BDBAC6}" dt="2024-12-20T03:15:45.601" v="399"/>
          <ac:spMkLst>
            <pc:docMk/>
            <pc:sldMk cId="4266843873" sldId="263"/>
            <ac:spMk id="3" creationId="{FD2C331F-2DF0-63B3-1A73-3866150ADADA}"/>
          </ac:spMkLst>
        </pc:spChg>
      </pc:sldChg>
      <pc:sldChg chg="addSp delSp modSp new mod">
        <pc:chgData name="Campbell Ross" userId="52053d0ec707c9b2" providerId="LiveId" clId="{63BEF361-BD38-40F5-A345-58E7F0BDBAC6}" dt="2024-12-20T03:40:58.007" v="846" actId="113"/>
        <pc:sldMkLst>
          <pc:docMk/>
          <pc:sldMk cId="151921732" sldId="264"/>
        </pc:sldMkLst>
        <pc:spChg chg="mod">
          <ac:chgData name="Campbell Ross" userId="52053d0ec707c9b2" providerId="LiveId" clId="{63BEF361-BD38-40F5-A345-58E7F0BDBAC6}" dt="2024-12-20T03:37:01.082" v="719" actId="20577"/>
          <ac:spMkLst>
            <pc:docMk/>
            <pc:sldMk cId="151921732" sldId="264"/>
            <ac:spMk id="2" creationId="{DBF3754A-EBCB-6E70-A0CB-EA606388CAA9}"/>
          </ac:spMkLst>
        </pc:spChg>
        <pc:spChg chg="mod">
          <ac:chgData name="Campbell Ross" userId="52053d0ec707c9b2" providerId="LiveId" clId="{63BEF361-BD38-40F5-A345-58E7F0BDBAC6}" dt="2024-12-20T03:40:58.007" v="846" actId="113"/>
          <ac:spMkLst>
            <pc:docMk/>
            <pc:sldMk cId="151921732" sldId="264"/>
            <ac:spMk id="3" creationId="{616588BA-B477-EE30-1780-5A69EF1F37F1}"/>
          </ac:spMkLst>
        </pc:spChg>
        <pc:spChg chg="add del mod">
          <ac:chgData name="Campbell Ross" userId="52053d0ec707c9b2" providerId="LiveId" clId="{63BEF361-BD38-40F5-A345-58E7F0BDBAC6}" dt="2024-12-20T03:40:08.462" v="839"/>
          <ac:spMkLst>
            <pc:docMk/>
            <pc:sldMk cId="151921732" sldId="264"/>
            <ac:spMk id="6" creationId="{2EFC6374-09BD-C721-6BCD-C2FBB951C2E5}"/>
          </ac:spMkLst>
        </pc:spChg>
        <pc:spChg chg="add mod">
          <ac:chgData name="Campbell Ross" userId="52053d0ec707c9b2" providerId="LiveId" clId="{63BEF361-BD38-40F5-A345-58E7F0BDBAC6}" dt="2024-12-20T03:40:28.079" v="842" actId="1076"/>
          <ac:spMkLst>
            <pc:docMk/>
            <pc:sldMk cId="151921732" sldId="264"/>
            <ac:spMk id="8" creationId="{D1908D3C-3DAB-00BB-0C01-B5A8203F5D0C}"/>
          </ac:spMkLst>
        </pc:spChg>
        <pc:picChg chg="add mod">
          <ac:chgData name="Campbell Ross" userId="52053d0ec707c9b2" providerId="LiveId" clId="{63BEF361-BD38-40F5-A345-58E7F0BDBAC6}" dt="2024-12-20T03:39:18.749" v="826" actId="1076"/>
          <ac:picMkLst>
            <pc:docMk/>
            <pc:sldMk cId="151921732" sldId="264"/>
            <ac:picMk id="5" creationId="{AFD803F0-12A5-046E-B50C-5B9D8447BD46}"/>
          </ac:picMkLst>
        </pc:picChg>
      </pc:sldChg>
      <pc:sldChg chg="modSp new mod">
        <pc:chgData name="Campbell Ross" userId="52053d0ec707c9b2" providerId="LiveId" clId="{63BEF361-BD38-40F5-A345-58E7F0BDBAC6}" dt="2024-12-20T03:49:16.642" v="871"/>
        <pc:sldMkLst>
          <pc:docMk/>
          <pc:sldMk cId="1712944010" sldId="265"/>
        </pc:sldMkLst>
        <pc:spChg chg="mod">
          <ac:chgData name="Campbell Ross" userId="52053d0ec707c9b2" providerId="LiveId" clId="{63BEF361-BD38-40F5-A345-58E7F0BDBAC6}" dt="2024-12-20T03:49:15.061" v="870" actId="20577"/>
          <ac:spMkLst>
            <pc:docMk/>
            <pc:sldMk cId="1712944010" sldId="265"/>
            <ac:spMk id="2" creationId="{B981E77B-3833-9E37-058F-6990BCF30BD4}"/>
          </ac:spMkLst>
        </pc:spChg>
        <pc:spChg chg="mod">
          <ac:chgData name="Campbell Ross" userId="52053d0ec707c9b2" providerId="LiveId" clId="{63BEF361-BD38-40F5-A345-58E7F0BDBAC6}" dt="2024-12-20T03:49:16.642" v="871"/>
          <ac:spMkLst>
            <pc:docMk/>
            <pc:sldMk cId="1712944010" sldId="265"/>
            <ac:spMk id="3" creationId="{EF18398B-14C4-4A3B-1FB9-3228B9C0BE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121A-0A06-3B49-85AF-28C309EC4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5C10B-7A06-D5A4-CE3C-5F0463D03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982B-1789-DC68-344F-4FA9744C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B7CB6-B28E-08A0-D1AE-6220E4BA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527D-7E20-0554-B8BD-1711257D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7FB2-B203-3C51-58BA-0DE0D5BD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E83D-1BC7-11BC-DD1F-20D2750B5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82F2-2D9F-7658-32BD-DE227AD2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0768-7E74-FF2B-304D-A6456F92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3AE2-A4E8-DA1A-0514-DCE2E857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4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63F36-7766-28F2-6348-58EBA2320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0DEB6-34FC-65AC-EFBF-12273827B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B2FC7-4F8E-E337-E73E-475C2AE0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69AC0-B5C9-B25C-F8F3-4B7AEA19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36F2-ACE3-0647-C6EA-3193B25C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1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B0E1-A7FB-03F7-7223-334706AE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4F4CA-359D-6532-9DAA-C55BDBF54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6376C-2A95-7817-93E9-FB19858E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14D75-ADF9-22F2-6711-44AB66F0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3E4A-C667-8549-012D-DCA23591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0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CF93-3750-7E55-B2A8-58ED0A0E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70688-64C9-C4A0-640A-0FC6C74DC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89CFE-C745-E618-B6E0-D632C21E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A2E0-8A00-146A-AFF1-1C73587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4BBC-FB90-237A-8A33-A71A579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172F-D4F0-7AB7-C88E-D64745A8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827A-C2D2-0B6C-BC5C-A5209506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38761-2817-F510-0033-3EF8ED74F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5938-99DE-0B10-25BC-EABB49A0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2062-C19E-8CE3-1F88-D9B29EAE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4A06A-53A3-E79C-07C5-44E97778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1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030F-CF5F-A064-C1C3-7271C085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F698-17C3-F679-FA4A-18AFDB4A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CCCA7-C9DD-6207-AC5D-61C8D02C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1816C-17B1-3E73-7FD9-005103231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02FA4-1791-2DA9-2B1A-EB639C634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41C579-22CE-8121-D03E-C6E88B33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46166-A678-CB02-AD4A-8CE1A51D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9B9CF-EAF7-3908-4313-B58DE1BD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5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1480-56DE-A892-2788-4F9A119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DBE96-30A0-06D7-6561-AB6D0479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CEADE-4750-41B4-7857-539359FC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E12B2-D84E-2358-40A3-2575F8CB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D234F-652E-8DEC-EDC9-3FBD94B3E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70BED-DCC4-69C3-9CBC-F0A33FF9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0B257-CE14-01A5-E05F-A64C0C5F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BF94-B572-9882-0886-69CF4778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D867-8D51-1192-B0AC-61A09338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021DE-A399-928C-38B3-B394B61BF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61CF9-5227-548E-CE56-036D3831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A6F6-8A9E-C47A-D229-E62D50E6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467F6-A688-27B8-E6CB-C9C464DE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4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52AB-BA71-E315-F5F5-19A12ADD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180D79-CB0E-A275-1BA0-E3AE82898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120D6-0E72-4C46-4B91-22F32501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B9202-17CE-3C5F-C880-6F237712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183E-46EE-D712-1148-E2CEFEDE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228DB-C4EB-C8FD-EA95-6F5AE58E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B553E-4403-52BC-B930-BFC4F611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919A-60F9-0E2E-8ACD-C4471DDE7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739E-B2E5-77B1-2F40-63452FFCE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A73E7-BB37-4983-9106-A962C05529DB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5E50-1547-7641-511D-658AD77E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3277-3034-08DE-FB7F-79F874D45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3731E-92D1-4548-80E0-2D3695728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2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930C-9AD2-89F8-3A9A-7C36A0706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 Spectrometry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BDB10-1B26-1364-F399-19CF6A51D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8B72-F653-D8AC-DA19-C3136D6D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331F-2DF0-63B3-1A73-3866150AD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Du P,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Stolovitzky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 G,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Horvatovich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 P, Bischoff R, Lim J, Suits F. A noise model for mass spectrometry based proteomics. Bioinformatics. 2008 Apr 15;24(8):1070-7.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: 10.1093/bioinformatics/btn078.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Epub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 2008 Mar 18. PMID: 18353791.</a:t>
            </a:r>
            <a:endParaRPr lang="en-US" b="0" i="0" dirty="0">
              <a:solidFill>
                <a:srgbClr val="1B1B1B"/>
              </a:solidFill>
              <a:effectLst/>
              <a:latin typeface="Roboto Mono Web"/>
            </a:endParaRPr>
          </a:p>
          <a:p>
            <a:r>
              <a:rPr lang="en-US" b="0" i="0" dirty="0">
                <a:solidFill>
                  <a:srgbClr val="1B1B1B"/>
                </a:solidFill>
                <a:effectLst/>
                <a:latin typeface="Roboto Mono Web"/>
              </a:rPr>
              <a:t>Liu T, Belov ME,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Roboto Mono Web"/>
              </a:rPr>
              <a:t>Jaitly</a:t>
            </a:r>
            <a:r>
              <a:rPr lang="en-US" b="0" i="0" dirty="0">
                <a:solidFill>
                  <a:srgbClr val="1B1B1B"/>
                </a:solidFill>
                <a:effectLst/>
                <a:latin typeface="Roboto Mono Web"/>
              </a:rPr>
              <a:t> N, Qian WJ, Smith RD. Accurate mass measurements in proteomics. Chem Rev. 2007 Aug;107(8):3621-53.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Roboto Mono Web"/>
              </a:rPr>
              <a:t>doi</a:t>
            </a:r>
            <a:r>
              <a:rPr lang="en-US" b="0" i="0" dirty="0">
                <a:solidFill>
                  <a:srgbClr val="1B1B1B"/>
                </a:solidFill>
                <a:effectLst/>
                <a:latin typeface="Roboto Mono Web"/>
              </a:rPr>
              <a:t>: 10.1021/cr068288j. 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Roboto Mono Web"/>
              </a:rPr>
              <a:t>Epub</a:t>
            </a:r>
            <a:r>
              <a:rPr lang="en-US" b="0" i="0" dirty="0">
                <a:solidFill>
                  <a:srgbClr val="1B1B1B"/>
                </a:solidFill>
                <a:effectLst/>
                <a:latin typeface="Roboto Mono Web"/>
              </a:rPr>
              <a:t> 2007 Jul 25. PMID: 17649984; PMCID: PMC2713049.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4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572E-76BD-E610-261F-1F8CC310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85E31-0D86-61E3-7483-294B555A15FA}"/>
              </a:ext>
            </a:extLst>
          </p:cNvPr>
          <p:cNvSpPr txBox="1"/>
          <p:nvPr/>
        </p:nvSpPr>
        <p:spPr>
          <a:xfrm>
            <a:off x="1068094" y="2937247"/>
            <a:ext cx="20213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Generate b/y ions from spectrum.</a:t>
            </a:r>
            <a:endParaRPr lang="en-US" dirty="0"/>
          </a:p>
          <a:p>
            <a:r>
              <a:rPr lang="en-US" dirty="0"/>
              <a:t>Ions = {‘b1’: 102…}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6695A-D6F3-E7DF-4798-86E37BE66B04}"/>
              </a:ext>
            </a:extLst>
          </p:cNvPr>
          <p:cNvSpPr txBox="1"/>
          <p:nvPr/>
        </p:nvSpPr>
        <p:spPr>
          <a:xfrm>
            <a:off x="4699825" y="2934648"/>
            <a:ext cx="26104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Parse </a:t>
            </a:r>
            <a:r>
              <a:rPr lang="en-US" b="1" dirty="0" err="1"/>
              <a:t>mzXML</a:t>
            </a:r>
            <a:r>
              <a:rPr lang="en-US" b="1" dirty="0"/>
              <a:t> file:</a:t>
            </a:r>
            <a:endParaRPr lang="en-US" dirty="0"/>
          </a:p>
          <a:p>
            <a:r>
              <a:rPr lang="en-US" dirty="0"/>
              <a:t>‘scan’ &gt; ‘num’ &gt; ‘peaks’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71BD6-B507-6C21-A6EB-25E5290DC668}"/>
              </a:ext>
            </a:extLst>
          </p:cNvPr>
          <p:cNvSpPr txBox="1"/>
          <p:nvPr/>
        </p:nvSpPr>
        <p:spPr>
          <a:xfrm>
            <a:off x="1278969" y="1495570"/>
            <a:ext cx="17654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User-inputted peptide.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8A29A-A571-7AFE-19B4-F421F6666218}"/>
              </a:ext>
            </a:extLst>
          </p:cNvPr>
          <p:cNvSpPr txBox="1"/>
          <p:nvPr/>
        </p:nvSpPr>
        <p:spPr>
          <a:xfrm>
            <a:off x="3930935" y="1518548"/>
            <a:ext cx="17839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User-inputted scan number.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3B22E-C300-E43C-D472-4370E239BA10}"/>
              </a:ext>
            </a:extLst>
          </p:cNvPr>
          <p:cNvSpPr txBox="1"/>
          <p:nvPr/>
        </p:nvSpPr>
        <p:spPr>
          <a:xfrm>
            <a:off x="6371307" y="1495569"/>
            <a:ext cx="18582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User-inputted </a:t>
            </a:r>
            <a:r>
              <a:rPr lang="en-US" b="1" dirty="0" err="1"/>
              <a:t>mzXML</a:t>
            </a:r>
            <a:r>
              <a:rPr lang="en-US" b="1" dirty="0"/>
              <a:t> file.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7C6ED-E05E-EA30-34CA-F0C8EDA067B3}"/>
              </a:ext>
            </a:extLst>
          </p:cNvPr>
          <p:cNvSpPr txBox="1"/>
          <p:nvPr/>
        </p:nvSpPr>
        <p:spPr>
          <a:xfrm>
            <a:off x="4713967" y="4111568"/>
            <a:ext cx="30240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Extract </a:t>
            </a:r>
            <a:r>
              <a:rPr lang="en-US" b="1" dirty="0" err="1"/>
              <a:t>mz</a:t>
            </a:r>
            <a:r>
              <a:rPr lang="en-US" b="1" dirty="0"/>
              <a:t> &amp; int vectors</a:t>
            </a:r>
            <a:r>
              <a:rPr lang="en-US" dirty="0"/>
              <a:t> from peaks  (“magic code”).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CE771-6B13-2B30-FC11-38134E64AB8B}"/>
              </a:ext>
            </a:extLst>
          </p:cNvPr>
          <p:cNvSpPr txBox="1"/>
          <p:nvPr/>
        </p:nvSpPr>
        <p:spPr>
          <a:xfrm>
            <a:off x="2412654" y="5088982"/>
            <a:ext cx="28438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Match (</a:t>
            </a:r>
            <a:r>
              <a:rPr lang="en-US" b="1" dirty="0" err="1"/>
              <a:t>mz</a:t>
            </a:r>
            <a:r>
              <a:rPr lang="en-US" b="1" dirty="0"/>
              <a:t>, int) against spectrum</a:t>
            </a:r>
            <a:r>
              <a:rPr lang="en-US" dirty="0"/>
              <a:t> (b_, y_, or non_):</a:t>
            </a:r>
          </a:p>
          <a:p>
            <a:r>
              <a:rPr lang="en-US" dirty="0" err="1"/>
              <a:t>b_mzs</a:t>
            </a:r>
            <a:r>
              <a:rPr lang="en-US" dirty="0"/>
              <a:t> = [102.2, …], </a:t>
            </a:r>
          </a:p>
          <a:p>
            <a:r>
              <a:rPr lang="en-US" dirty="0" err="1"/>
              <a:t>b_ints</a:t>
            </a:r>
            <a:r>
              <a:rPr lang="en-US" dirty="0"/>
              <a:t> = [140, …], </a:t>
            </a:r>
          </a:p>
          <a:p>
            <a:r>
              <a:rPr lang="en-US" dirty="0" err="1"/>
              <a:t>b_labels</a:t>
            </a:r>
            <a:r>
              <a:rPr lang="en-US" dirty="0"/>
              <a:t> = [‘b2’, …]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3891A-D84C-31A4-255A-503B762049C1}"/>
              </a:ext>
            </a:extLst>
          </p:cNvPr>
          <p:cNvSpPr txBox="1"/>
          <p:nvPr/>
        </p:nvSpPr>
        <p:spPr>
          <a:xfrm>
            <a:off x="6517405" y="5220019"/>
            <a:ext cx="220734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Stem plots</a:t>
            </a:r>
            <a:r>
              <a:rPr lang="en-US" dirty="0"/>
              <a:t>:</a:t>
            </a:r>
          </a:p>
          <a:p>
            <a:r>
              <a:rPr lang="en-US" dirty="0"/>
              <a:t>(</a:t>
            </a:r>
            <a:r>
              <a:rPr lang="en-US" dirty="0" err="1"/>
              <a:t>b_mzs</a:t>
            </a:r>
            <a:r>
              <a:rPr lang="en-US" dirty="0"/>
              <a:t>, </a:t>
            </a:r>
            <a:r>
              <a:rPr lang="en-US" dirty="0" err="1"/>
              <a:t>b_ints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y_mzs</a:t>
            </a:r>
            <a:r>
              <a:rPr lang="en-US" dirty="0"/>
              <a:t>, </a:t>
            </a:r>
            <a:r>
              <a:rPr lang="en-US" dirty="0" err="1"/>
              <a:t>y_ints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non_mzs</a:t>
            </a:r>
            <a:r>
              <a:rPr lang="en-US" dirty="0"/>
              <a:t>, non-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71CA1-D484-584D-008B-CA31EEB96240}"/>
              </a:ext>
            </a:extLst>
          </p:cNvPr>
          <p:cNvSpPr txBox="1"/>
          <p:nvPr/>
        </p:nvSpPr>
        <p:spPr>
          <a:xfrm>
            <a:off x="9717029" y="5504479"/>
            <a:ext cx="23373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Add labels</a:t>
            </a:r>
            <a:r>
              <a:rPr lang="en-US" dirty="0"/>
              <a:t>:</a:t>
            </a:r>
          </a:p>
          <a:p>
            <a:r>
              <a:rPr lang="en-US" dirty="0" err="1"/>
              <a:t>Ax.text</a:t>
            </a:r>
            <a:r>
              <a:rPr lang="en-US" dirty="0"/>
              <a:t>(</a:t>
            </a:r>
            <a:r>
              <a:rPr lang="en-US" dirty="0" err="1"/>
              <a:t>mz</a:t>
            </a:r>
            <a:r>
              <a:rPr lang="en-US" dirty="0"/>
              <a:t>, int, label)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34A384B-BC19-BA44-E0B0-0827E5350CD0}"/>
              </a:ext>
            </a:extLst>
          </p:cNvPr>
          <p:cNvSpPr/>
          <p:nvPr/>
        </p:nvSpPr>
        <p:spPr>
          <a:xfrm>
            <a:off x="3470787" y="3293806"/>
            <a:ext cx="727587" cy="255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78E623D-B99E-D9BA-8D1A-CDA020375B8A}"/>
              </a:ext>
            </a:extLst>
          </p:cNvPr>
          <p:cNvSpPr/>
          <p:nvPr/>
        </p:nvSpPr>
        <p:spPr>
          <a:xfrm rot="5400000">
            <a:off x="5804720" y="3811480"/>
            <a:ext cx="378537" cy="346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594955D-856F-BD83-3C4F-D5FBBA551E35}"/>
              </a:ext>
            </a:extLst>
          </p:cNvPr>
          <p:cNvSpPr/>
          <p:nvPr/>
        </p:nvSpPr>
        <p:spPr>
          <a:xfrm rot="3193974">
            <a:off x="4670321" y="2410455"/>
            <a:ext cx="727587" cy="255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0E8ECF0-B9D2-3437-A29E-6AD2DA14826C}"/>
              </a:ext>
            </a:extLst>
          </p:cNvPr>
          <p:cNvSpPr/>
          <p:nvPr/>
        </p:nvSpPr>
        <p:spPr>
          <a:xfrm rot="7609047">
            <a:off x="6473947" y="2371955"/>
            <a:ext cx="727587" cy="255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625F6C9-DCE8-D27F-1BE1-4BD44B17587B}"/>
              </a:ext>
            </a:extLst>
          </p:cNvPr>
          <p:cNvSpPr/>
          <p:nvPr/>
        </p:nvSpPr>
        <p:spPr>
          <a:xfrm rot="5400000">
            <a:off x="1865798" y="2371954"/>
            <a:ext cx="727587" cy="255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718D82E-E71D-1491-4A57-497BAE511DBD}"/>
              </a:ext>
            </a:extLst>
          </p:cNvPr>
          <p:cNvSpPr/>
          <p:nvPr/>
        </p:nvSpPr>
        <p:spPr>
          <a:xfrm>
            <a:off x="5525123" y="5699826"/>
            <a:ext cx="727587" cy="255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34823B25-39BE-3D10-E210-CCA9E0CAB19A}"/>
              </a:ext>
            </a:extLst>
          </p:cNvPr>
          <p:cNvSpPr/>
          <p:nvPr/>
        </p:nvSpPr>
        <p:spPr>
          <a:xfrm>
            <a:off x="8857094" y="5699826"/>
            <a:ext cx="727587" cy="255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17B426E-F285-7FBA-7615-9E5BE25CE8E3}"/>
              </a:ext>
            </a:extLst>
          </p:cNvPr>
          <p:cNvSpPr/>
          <p:nvPr/>
        </p:nvSpPr>
        <p:spPr>
          <a:xfrm rot="7772930">
            <a:off x="4409929" y="4731723"/>
            <a:ext cx="434159" cy="342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BAE7947F-992D-E02F-0D07-5053751B0061}"/>
              </a:ext>
            </a:extLst>
          </p:cNvPr>
          <p:cNvSpPr/>
          <p:nvPr/>
        </p:nvSpPr>
        <p:spPr>
          <a:xfrm rot="3653363">
            <a:off x="2448379" y="4419798"/>
            <a:ext cx="1036071" cy="28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0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1027-9E72-1FCD-71C1-7C2876FC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Tree </a:t>
            </a:r>
            <a:r>
              <a:rPr lang="en-US" dirty="0" err="1"/>
              <a:t>Iterparse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098C0-9795-1949-1817-A0E3F9FB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61" y="2068712"/>
            <a:ext cx="5044877" cy="2720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42949-3535-FB98-A5B4-9AB15F9ADC15}"/>
              </a:ext>
            </a:extLst>
          </p:cNvPr>
          <p:cNvSpPr txBox="1"/>
          <p:nvPr/>
        </p:nvSpPr>
        <p:spPr>
          <a:xfrm>
            <a:off x="619432" y="1991031"/>
            <a:ext cx="241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ele.tag</a:t>
            </a:r>
            <a:r>
              <a:rPr lang="en-US" dirty="0"/>
              <a:t> == </a:t>
            </a:r>
            <a:r>
              <a:rPr lang="en-US" dirty="0" err="1"/>
              <a:t>ns+“scan</a:t>
            </a:r>
            <a:r>
              <a:rPr lang="en-US" dirty="0"/>
              <a:t>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3628CE-CD57-B6AE-7C8E-226AB506B2A5}"/>
              </a:ext>
            </a:extLst>
          </p:cNvPr>
          <p:cNvCxnSpPr/>
          <p:nvPr/>
        </p:nvCxnSpPr>
        <p:spPr>
          <a:xfrm>
            <a:off x="2880852" y="2175697"/>
            <a:ext cx="776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5367AC-EF20-D18C-DBCC-F54692FB4AE6}"/>
              </a:ext>
            </a:extLst>
          </p:cNvPr>
          <p:cNvSpPr txBox="1"/>
          <p:nvPr/>
        </p:nvSpPr>
        <p:spPr>
          <a:xfrm>
            <a:off x="5289755" y="1506022"/>
            <a:ext cx="610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ele.attrib.get</a:t>
            </a:r>
            <a:r>
              <a:rPr lang="en-US" dirty="0"/>
              <a:t>(“num”) </a:t>
            </a:r>
            <a:r>
              <a:rPr lang="en-US" dirty="0">
                <a:sym typeface="Wingdings" panose="05000000000000000000" pitchFamily="2" charset="2"/>
              </a:rPr>
              <a:t> No namespace needed for attrib.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81728C-EDDF-9149-27B0-E30C4B2A0078}"/>
              </a:ext>
            </a:extLst>
          </p:cNvPr>
          <p:cNvCxnSpPr/>
          <p:nvPr/>
        </p:nvCxnSpPr>
        <p:spPr>
          <a:xfrm flipH="1">
            <a:off x="4395019" y="1690688"/>
            <a:ext cx="894736" cy="378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3B24D4-2A1B-C79F-ABDC-0FCB376700EB}"/>
              </a:ext>
            </a:extLst>
          </p:cNvPr>
          <p:cNvSpPr txBox="1"/>
          <p:nvPr/>
        </p:nvSpPr>
        <p:spPr>
          <a:xfrm>
            <a:off x="0" y="3699076"/>
            <a:ext cx="340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peakselt</a:t>
            </a:r>
            <a:r>
              <a:rPr lang="en-US" dirty="0"/>
              <a:t> = </a:t>
            </a:r>
            <a:r>
              <a:rPr lang="en-US" dirty="0" err="1"/>
              <a:t>ele.find</a:t>
            </a:r>
            <a:r>
              <a:rPr lang="en-US" dirty="0"/>
              <a:t>(ns+ “peaks”)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11B00F-8118-9D7A-E9D7-1E500937BB9F}"/>
              </a:ext>
            </a:extLst>
          </p:cNvPr>
          <p:cNvCxnSpPr>
            <a:cxnSpLocks/>
          </p:cNvCxnSpPr>
          <p:nvPr/>
        </p:nvCxnSpPr>
        <p:spPr>
          <a:xfrm>
            <a:off x="3234813" y="3883742"/>
            <a:ext cx="5702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201D79-9467-FC2B-99A4-809E803A7490}"/>
              </a:ext>
            </a:extLst>
          </p:cNvPr>
          <p:cNvCxnSpPr/>
          <p:nvPr/>
        </p:nvCxnSpPr>
        <p:spPr>
          <a:xfrm flipV="1">
            <a:off x="2654710" y="4424516"/>
            <a:ext cx="918851" cy="560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97215C-CA9F-6E0B-823A-08389017CFCA}"/>
              </a:ext>
            </a:extLst>
          </p:cNvPr>
          <p:cNvSpPr txBox="1"/>
          <p:nvPr/>
        </p:nvSpPr>
        <p:spPr>
          <a:xfrm>
            <a:off x="1140542" y="4789288"/>
            <a:ext cx="146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peakselt.text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9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6A6F-086B-F76B-595B-1F35DE99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matplotlib.pyplot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3930C-E718-6300-4164-E077F7AD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204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Plotted 3 </a:t>
            </a:r>
            <a:r>
              <a:rPr lang="en-US" dirty="0" err="1"/>
              <a:t>ax.stem</a:t>
            </a:r>
            <a:r>
              <a:rPr lang="en-US" dirty="0"/>
              <a:t> graphs.</a:t>
            </a:r>
          </a:p>
          <a:p>
            <a:r>
              <a:rPr lang="en-US" dirty="0"/>
              <a:t>Blue peaks match b-ions.</a:t>
            </a:r>
          </a:p>
          <a:p>
            <a:r>
              <a:rPr lang="en-US" dirty="0"/>
              <a:t>Red peaks match y-ions.</a:t>
            </a:r>
          </a:p>
          <a:p>
            <a:r>
              <a:rPr lang="en-US" dirty="0"/>
              <a:t>Grey peaks don’t match.</a:t>
            </a:r>
          </a:p>
          <a:p>
            <a:r>
              <a:rPr lang="en-US" dirty="0"/>
              <a:t>Tags for b/y ions (b above y).</a:t>
            </a:r>
          </a:p>
          <a:p>
            <a:r>
              <a:rPr lang="en-US" dirty="0"/>
              <a:t>Cutoffs: </a:t>
            </a:r>
          </a:p>
          <a:p>
            <a:pPr lvl="1"/>
            <a:r>
              <a:rPr lang="en-US" dirty="0"/>
              <a:t>Abs(</a:t>
            </a:r>
            <a:r>
              <a:rPr lang="en-US" dirty="0" err="1"/>
              <a:t>mz</a:t>
            </a:r>
            <a:r>
              <a:rPr lang="en-US" dirty="0"/>
              <a:t> – ion) &lt; 0.3</a:t>
            </a:r>
          </a:p>
          <a:p>
            <a:pPr lvl="1"/>
            <a:r>
              <a:rPr lang="en-US" dirty="0"/>
              <a:t>Intensity &gt; 5% of max intensity</a:t>
            </a:r>
          </a:p>
          <a:p>
            <a:r>
              <a:rPr lang="en-US" dirty="0"/>
              <a:t>Title includes length to facilitate search of mirrored b/y pairs.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F1DE9-3419-4088-8001-D8B860B5C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042" y="1703635"/>
            <a:ext cx="5799323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4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6F5-D8E1-2E18-6A99-498FAA67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modules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5D38-E692-4CD2-FC96-D4FFAA675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b64decode</a:t>
            </a:r>
            <a:r>
              <a:rPr lang="en-US" dirty="0"/>
              <a:t>: Turned the 64bit encoded </a:t>
            </a:r>
            <a:r>
              <a:rPr lang="en-US" dirty="0" err="1"/>
              <a:t>peakselt.text</a:t>
            </a:r>
            <a:r>
              <a:rPr lang="en-US" dirty="0"/>
              <a:t> into binary.</a:t>
            </a:r>
          </a:p>
          <a:p>
            <a:r>
              <a:rPr lang="en-US" b="1" dirty="0"/>
              <a:t>array</a:t>
            </a:r>
            <a:r>
              <a:rPr lang="en-US" dirty="0"/>
              <a:t>: Sent the decoded binary output from 64bit into a float array.</a:t>
            </a:r>
          </a:p>
        </p:txBody>
      </p:sp>
    </p:spTree>
    <p:extLst>
      <p:ext uri="{BB962C8B-B14F-4D97-AF65-F5344CB8AC3E}">
        <p14:creationId xmlns:p14="http://schemas.microsoft.com/office/powerpoint/2010/main" val="307356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3754A-EBCB-6E70-A0CB-EA606388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88BA-B477-EE30-1780-5A69EF1F3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intermediate outputs (ions dictionary,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r>
              <a:rPr lang="en-US" b="1" dirty="0" err="1"/>
              <a:t>PeptideAtlas</a:t>
            </a:r>
            <a:r>
              <a:rPr lang="en-US" dirty="0"/>
              <a:t> to test output </a:t>
            </a:r>
            <a:r>
              <a:rPr lang="en-US" dirty="0" err="1"/>
              <a:t>specta</a:t>
            </a:r>
            <a:r>
              <a:rPr lang="en-US" dirty="0"/>
              <a:t>. https://peptideatlas.org/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803F0-12A5-046E-B50C-5B9D8447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13" y="2925975"/>
            <a:ext cx="5111013" cy="3566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908D3C-3DAB-00BB-0C01-B5A8203F5D0C}"/>
              </a:ext>
            </a:extLst>
          </p:cNvPr>
          <p:cNvSpPr txBox="1"/>
          <p:nvPr/>
        </p:nvSpPr>
        <p:spPr>
          <a:xfrm>
            <a:off x="943897" y="6437466"/>
            <a:ext cx="11051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db.systemsbiology.net/sbeams/cgi/PeptideAtlas/ShowObservedSpectrum?atlas_build_id=572&amp;spectrum_identification_id=30229674&amp;peptide=[Dimethyl:2H(6)13C(2)]-TYDSYLGDDYVR&amp;assumed_charge=2&amp;chimera_level=1&amp;sample_id=4923&amp;spectrum_name=4Skin_Mix1_SCX_F13rep4_OR4.15869.15869.2</a:t>
            </a:r>
          </a:p>
        </p:txBody>
      </p:sp>
    </p:spTree>
    <p:extLst>
      <p:ext uri="{BB962C8B-B14F-4D97-AF65-F5344CB8AC3E}">
        <p14:creationId xmlns:p14="http://schemas.microsoft.com/office/powerpoint/2010/main" val="15192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E77B-3833-9E37-058F-6990BCF3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398B-14C4-4A3B-1FB9-3228B9C0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Cutoff selection is critical.</a:t>
            </a:r>
          </a:p>
          <a:p>
            <a:pPr lvl="1"/>
            <a:r>
              <a:rPr lang="en-US" dirty="0"/>
              <a:t>Proper </a:t>
            </a:r>
            <a:r>
              <a:rPr lang="en-US" dirty="0" err="1"/>
              <a:t>mz</a:t>
            </a:r>
            <a:r>
              <a:rPr lang="en-US" dirty="0"/>
              <a:t> cutoff depends on:</a:t>
            </a:r>
          </a:p>
          <a:p>
            <a:pPr lvl="2"/>
            <a:r>
              <a:rPr lang="en-US" dirty="0"/>
              <a:t>Technology (different mass measurement accuracies) (Lieu et al.; 2007).</a:t>
            </a:r>
          </a:p>
          <a:p>
            <a:pPr lvl="2"/>
            <a:r>
              <a:rPr lang="en-US" dirty="0"/>
              <a:t>Preference in balancing false discovery rate with true positive discovery (Lieu et al.; 2007).</a:t>
            </a:r>
          </a:p>
          <a:p>
            <a:pPr lvl="1"/>
            <a:r>
              <a:rPr lang="en-US" dirty="0"/>
              <a:t>Intensity cutoff:</a:t>
            </a:r>
          </a:p>
          <a:p>
            <a:pPr lvl="2"/>
            <a:r>
              <a:rPr lang="en-US" dirty="0"/>
              <a:t>Filters out noise- signal to noise ratio increases with intensity (Du et al.; 2008).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dirty="0"/>
              <a:t>Reduce amount of data in large scan outputs (focus on just the prominent peaks).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pPr lvl="2"/>
            <a:r>
              <a:rPr lang="en-US" dirty="0"/>
              <a:t>Abundant peaks are more important in determining the peptide match.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4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4E8A-D156-6ECC-2366-5C05BBE3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notable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5214-DEC7-C8D1-25AD-690077E1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Using non-rounded molecular weight values mattered.</a:t>
            </a:r>
          </a:p>
          <a:p>
            <a:pPr marL="457200" lvl="1" indent="0"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MW = {'A': 71.04, 'C': 103.01, 'D': 115.03, 'E': 129.04, 'F': 147.07, 'G': 57.02, 'H': 137.06, 'I': 113.08, 'K': 128.09, 'L': 113.08, 'M': 131.04, 'N': 114.04, 'P': 97.05, 'Q': 128.06, 'R': 156.10, 'S': 87.03, 'T': 101.05, 'V': 99.07, 'W': 186.08, 'Y': 163.06 }</a:t>
            </a:r>
            <a:endParaRPr lang="en-US" dirty="0"/>
          </a:p>
          <a:p>
            <a:r>
              <a:rPr lang="en-US" dirty="0"/>
              <a:t>Break line to prevent multiple ions matching a single </a:t>
            </a:r>
            <a:r>
              <a:rPr lang="en-US" dirty="0" err="1"/>
              <a:t>mz</a:t>
            </a:r>
            <a:r>
              <a:rPr lang="en-US" dirty="0"/>
              <a:t> (</a:t>
            </a:r>
            <a:r>
              <a:rPr lang="en-US" b="1" dirty="0"/>
              <a:t>not used</a:t>
            </a:r>
            <a:r>
              <a:rPr lang="en-US" dirty="0"/>
              <a:t>).</a:t>
            </a:r>
          </a:p>
          <a:p>
            <a:r>
              <a:rPr lang="en-US" dirty="0"/>
              <a:t>Plotting graphs is computationally expensive.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914400" lvl="2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81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5494-B51C-FDCC-9CD2-898772DB5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330A-4D30-A10A-8865-0B2B60FB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Familiarity with element tree and </a:t>
            </a:r>
            <a:r>
              <a:rPr lang="en-US" dirty="0" err="1"/>
              <a:t>iterparse</a:t>
            </a:r>
            <a:r>
              <a:rPr lang="en-US" dirty="0"/>
              <a:t>.</a:t>
            </a:r>
          </a:p>
          <a:p>
            <a:r>
              <a:rPr lang="en-US" dirty="0"/>
              <a:t>Practice with matplotlib.</a:t>
            </a:r>
          </a:p>
          <a:p>
            <a:r>
              <a:rPr lang="en-US" dirty="0"/>
              <a:t>Introduction to b64decode.</a:t>
            </a:r>
          </a:p>
          <a:p>
            <a:r>
              <a:rPr lang="en-US" dirty="0"/>
              <a:t>Understanding of mass spectrometry.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8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700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BlinkMacSystemFont</vt:lpstr>
      <vt:lpstr>Roboto Mono Web</vt:lpstr>
      <vt:lpstr>Wingdings</vt:lpstr>
      <vt:lpstr>Office Theme</vt:lpstr>
      <vt:lpstr>Mass Spectrometry Analysis </vt:lpstr>
      <vt:lpstr>Workflow</vt:lpstr>
      <vt:lpstr>Element Tree Iterparse</vt:lpstr>
      <vt:lpstr>matplotlib.pyplot output</vt:lpstr>
      <vt:lpstr>Other modules used</vt:lpstr>
      <vt:lpstr>Testing the program</vt:lpstr>
      <vt:lpstr>Scientific tradeoffs</vt:lpstr>
      <vt:lpstr>Other notable details</vt:lpstr>
      <vt:lpstr>Learnings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Campbell</dc:creator>
  <cp:lastModifiedBy>Campbell Ross</cp:lastModifiedBy>
  <cp:revision>2</cp:revision>
  <dcterms:created xsi:type="dcterms:W3CDTF">2024-12-08T20:52:39Z</dcterms:created>
  <dcterms:modified xsi:type="dcterms:W3CDTF">2024-12-20T03:49:25Z</dcterms:modified>
</cp:coreProperties>
</file>