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6" r:id="rId4"/>
  </p:sldMasterIdLst>
  <p:sldIdLst>
    <p:sldId id="257" r:id="rId5"/>
    <p:sldId id="258" r:id="rId6"/>
    <p:sldId id="260" r:id="rId7"/>
    <p:sldId id="261" r:id="rId8"/>
    <p:sldId id="262" r:id="rId9"/>
    <p:sldId id="263" r:id="rId10"/>
    <p:sldId id="264" r:id="rId11"/>
    <p:sldId id="265"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19" autoAdjust="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8/8/2020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8/8/2020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8/8/2020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8/8/2020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8/8/2020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8/8/2020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8/8/2020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8/8/2020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8/8/2020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8/8/2020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8/8/2020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8/8/2020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assets.documentcloud.org/documents/5998085/Opioid-Deaths-All.pdf" TargetMode="External"/><Relationship Id="rId3" Type="http://schemas.openxmlformats.org/officeDocument/2006/relationships/hyperlink" Target="https://llhd.org/healthy-communities/opioid-use-and-overdose-awareness-and-prevention/#:~:text=In%202016%2C%20917%20residents%20of,predicted%20to%20be%20even%20higher." TargetMode="External"/><Relationship Id="rId7" Type="http://schemas.openxmlformats.org/officeDocument/2006/relationships/hyperlink" Target="https://www.govtech.com/analytics/Behind-the-Data-on-Connecticuts-Opioid-Overdose-Problem.html" TargetMode="External"/><Relationship Id="rId2" Type="http://schemas.openxmlformats.org/officeDocument/2006/relationships/hyperlink" Target="https://catalog.data.gov/dataset/accidental-drug-related-deaths-january-2012-sept-2015" TargetMode="External"/><Relationship Id="rId1" Type="http://schemas.openxmlformats.org/officeDocument/2006/relationships/slideLayout" Target="../slideLayouts/slideLayout2.xml"/><Relationship Id="rId6" Type="http://schemas.openxmlformats.org/officeDocument/2006/relationships/hyperlink" Target="https://www.drugabuse.gov/drug-topics/opioids/opioid-summaries-by-state/connecticut-opioid-involved-deaths-related-harms#:~:text=Opioids%20were%20involved%20in%2046%2C802,9.9)%20overdose%20deaths%20in%202018." TargetMode="External"/><Relationship Id="rId5" Type="http://schemas.openxmlformats.org/officeDocument/2006/relationships/hyperlink" Target="https://www.cdc.gov/drugoverdose/epidemic/index.html#:~:text=The%20first%20wave%20began%20with,increasing%20since%20at%20least%201999.&amp;text=The%20second%20wave%20began%20in,in%20overdose%20deaths%20involving%20heroin." TargetMode="External"/><Relationship Id="rId4" Type="http://schemas.openxmlformats.org/officeDocument/2006/relationships/hyperlink" Target="https://www.drugabuse.gov/drug-topics/opioids/opioid-overdose-crisi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s://catalog.data.gov/dataset/accidental-drug-related-deaths-january-2012-sept-2015"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Opioid Crisis in Connecticut</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4793673" y="4672739"/>
            <a:ext cx="7232072" cy="1963588"/>
          </a:xfrm>
        </p:spPr>
        <p:txBody>
          <a:bodyPr>
            <a:normAutofit/>
          </a:bodyPr>
          <a:lstStyle/>
          <a:p>
            <a:r>
              <a:rPr lang="en-US" dirty="0">
                <a:solidFill>
                  <a:schemeClr val="tx1">
                    <a:lumMod val="85000"/>
                    <a:lumOff val="15000"/>
                  </a:schemeClr>
                </a:solidFill>
              </a:rPr>
              <a:t>By Christopher Bradway</a:t>
            </a:r>
          </a:p>
          <a:p>
            <a:r>
              <a:rPr lang="en-US" sz="2400" dirty="0" err="1">
                <a:solidFill>
                  <a:schemeClr val="tx1">
                    <a:lumMod val="85000"/>
                    <a:lumOff val="15000"/>
                  </a:schemeClr>
                </a:solidFill>
              </a:rPr>
              <a:t>Dsc</a:t>
            </a:r>
            <a:r>
              <a:rPr lang="en-US" sz="2400" dirty="0">
                <a:solidFill>
                  <a:schemeClr val="tx1">
                    <a:lumMod val="85000"/>
                    <a:lumOff val="15000"/>
                  </a:schemeClr>
                </a:solidFill>
              </a:rPr>
              <a:t> 630, Bellevue University</a:t>
            </a:r>
          </a:p>
          <a:p>
            <a:r>
              <a:rPr lang="en-US" sz="2400" dirty="0">
                <a:solidFill>
                  <a:schemeClr val="tx1">
                    <a:lumMod val="85000"/>
                    <a:lumOff val="15000"/>
                  </a:schemeClr>
                </a:solidFill>
              </a:rPr>
              <a:t>Instructor: Dr. </a:t>
            </a:r>
            <a:r>
              <a:rPr lang="en-US" sz="2400" dirty="0" err="1">
                <a:solidFill>
                  <a:schemeClr val="tx1">
                    <a:lumMod val="85000"/>
                    <a:lumOff val="15000"/>
                  </a:schemeClr>
                </a:solidFill>
              </a:rPr>
              <a:t>Amirfarrokh</a:t>
            </a:r>
            <a:r>
              <a:rPr lang="en-US" dirty="0">
                <a:solidFill>
                  <a:schemeClr val="tx1">
                    <a:lumMod val="85000"/>
                    <a:lumOff val="15000"/>
                  </a:schemeClr>
                </a:solidFill>
              </a:rPr>
              <a:t> </a:t>
            </a:r>
            <a:r>
              <a:rPr lang="en-US" dirty="0" err="1">
                <a:solidFill>
                  <a:schemeClr val="tx1">
                    <a:lumMod val="85000"/>
                    <a:lumOff val="15000"/>
                  </a:schemeClr>
                </a:solidFill>
              </a:rPr>
              <a:t>iranitalab</a:t>
            </a:r>
            <a:endParaRPr lang="en-US" sz="2400" dirty="0">
              <a:solidFill>
                <a:schemeClr val="tx1">
                  <a:lumMod val="85000"/>
                  <a:lumOff val="15000"/>
                </a:schemeClr>
              </a:solidFill>
            </a:endParaRPr>
          </a:p>
        </p:txBody>
      </p:sp>
      <p:pic>
        <p:nvPicPr>
          <p:cNvPr id="5" name="Picture 4" descr="stairs, hand rail, and abstract object along the wall">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141DE-C065-4E4B-9D38-B7443F0084B1}"/>
              </a:ext>
            </a:extLst>
          </p:cNvPr>
          <p:cNvSpPr>
            <a:spLocks noGrp="1"/>
          </p:cNvSpPr>
          <p:nvPr>
            <p:ph type="title"/>
          </p:nvPr>
        </p:nvSpPr>
        <p:spPr>
          <a:xfrm>
            <a:off x="1097280" y="286603"/>
            <a:ext cx="10058400" cy="702305"/>
          </a:xfrm>
        </p:spPr>
        <p:txBody>
          <a:bodyPr>
            <a:normAutofit fontScale="90000"/>
          </a:bodyPr>
          <a:lstStyle/>
          <a:p>
            <a:r>
              <a:rPr lang="en-US" dirty="0"/>
              <a:t>References:</a:t>
            </a:r>
          </a:p>
        </p:txBody>
      </p:sp>
      <p:sp>
        <p:nvSpPr>
          <p:cNvPr id="3" name="Content Placeholder 2">
            <a:extLst>
              <a:ext uri="{FF2B5EF4-FFF2-40B4-BE49-F238E27FC236}">
                <a16:creationId xmlns:a16="http://schemas.microsoft.com/office/drawing/2014/main" id="{D512FF87-136A-48E9-A270-A1D0CE8D7B15}"/>
              </a:ext>
            </a:extLst>
          </p:cNvPr>
          <p:cNvSpPr>
            <a:spLocks noGrp="1"/>
          </p:cNvSpPr>
          <p:nvPr>
            <p:ph idx="1"/>
          </p:nvPr>
        </p:nvSpPr>
        <p:spPr>
          <a:xfrm>
            <a:off x="249382" y="988908"/>
            <a:ext cx="11790218" cy="5301055"/>
          </a:xfrm>
        </p:spPr>
        <p:txBody>
          <a:bodyPr>
            <a:normAutofit fontScale="70000" lnSpcReduction="20000"/>
          </a:bodyPr>
          <a:lstStyle/>
          <a:p>
            <a:r>
              <a:rPr lang="en-US" u="sng" dirty="0">
                <a:hlinkClick r:id="rId2"/>
              </a:rPr>
              <a:t>https://catalog.data.gov/dataset/accidental-drug-related-deaths-january-2012-sept-2015</a:t>
            </a:r>
            <a:endParaRPr lang="en-US" dirty="0"/>
          </a:p>
          <a:p>
            <a:r>
              <a:rPr lang="en-US" dirty="0"/>
              <a:t> </a:t>
            </a:r>
          </a:p>
          <a:p>
            <a:r>
              <a:rPr lang="en-US" u="sng" dirty="0">
                <a:hlinkClick r:id="rId3"/>
              </a:rPr>
              <a:t>https://llhd.org/healthy-communities/opioid-use-and-overdose-awareness-and-prevention/#:~:text=In%202016%2C%20917%20residents%20of,predicted%20to%20be%20even%20higher.</a:t>
            </a:r>
            <a:endParaRPr lang="en-US" dirty="0"/>
          </a:p>
          <a:p>
            <a:r>
              <a:rPr lang="en-US" dirty="0"/>
              <a:t> </a:t>
            </a:r>
          </a:p>
          <a:p>
            <a:r>
              <a:rPr lang="en-US" u="sng" dirty="0">
                <a:hlinkClick r:id="rId4"/>
              </a:rPr>
              <a:t>https://www.drugabuse.gov/drug-topics/opioids/opioid-overdose-crisis</a:t>
            </a:r>
            <a:endParaRPr lang="en-US" dirty="0"/>
          </a:p>
          <a:p>
            <a:r>
              <a:rPr lang="en-US" dirty="0"/>
              <a:t> </a:t>
            </a:r>
          </a:p>
          <a:p>
            <a:r>
              <a:rPr lang="en-US" u="sng" dirty="0">
                <a:hlinkClick r:id="rId5"/>
              </a:rPr>
              <a:t>https://www.cdc.gov/drugoverdose/epidemic/index.html#:~:text=The%20first%20wave%20began%20with,increasing%20since%20at%20least%201999.&amp;text=The%20second%20wave%20began%20in,in%20overdose%20deaths%20involving%20heroin.</a:t>
            </a:r>
            <a:endParaRPr lang="en-US" dirty="0"/>
          </a:p>
          <a:p>
            <a:r>
              <a:rPr lang="en-US" dirty="0"/>
              <a:t> </a:t>
            </a:r>
          </a:p>
          <a:p>
            <a:r>
              <a:rPr lang="en-US" u="sng" dirty="0">
                <a:hlinkClick r:id="rId6"/>
              </a:rPr>
              <a:t>https://www.drugabuse.gov/drug-topics/opioids/opioid-summaries-by-state/connecticut-opioid-involved-deaths-related-harms#:~:text=Opioids%20were%20involved%20in%2046%2C802,9.9)%20overdose%20deaths%20in%202018.</a:t>
            </a:r>
            <a:endParaRPr lang="en-US" dirty="0"/>
          </a:p>
          <a:p>
            <a:r>
              <a:rPr lang="en-US" dirty="0"/>
              <a:t> </a:t>
            </a:r>
          </a:p>
          <a:p>
            <a:r>
              <a:rPr lang="en-US" u="sng" dirty="0">
                <a:hlinkClick r:id="rId7"/>
              </a:rPr>
              <a:t>https://www.govtech.com/analytics/Behind-the-Data-on-Connecticuts-Opioid-Overdose-Problem.html</a:t>
            </a:r>
            <a:endParaRPr lang="en-US" dirty="0"/>
          </a:p>
          <a:p>
            <a:r>
              <a:rPr lang="en-US" dirty="0"/>
              <a:t> </a:t>
            </a:r>
          </a:p>
          <a:p>
            <a:r>
              <a:rPr lang="en-US" u="sng" dirty="0">
                <a:hlinkClick r:id="rId8"/>
              </a:rPr>
              <a:t>https://assets.documentcloud.org/documents/5998085/Opioid-Deaths-All.pdf</a:t>
            </a:r>
            <a:endParaRPr lang="en-US" dirty="0"/>
          </a:p>
          <a:p>
            <a:endParaRPr lang="en-US" dirty="0"/>
          </a:p>
        </p:txBody>
      </p:sp>
    </p:spTree>
    <p:extLst>
      <p:ext uri="{BB962C8B-B14F-4D97-AF65-F5344CB8AC3E}">
        <p14:creationId xmlns:p14="http://schemas.microsoft.com/office/powerpoint/2010/main" val="1925003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C8F1B-1A4D-4CD7-ADBE-6435FA9773C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Background</a:t>
            </a:r>
          </a:p>
        </p:txBody>
      </p:sp>
      <p:sp>
        <p:nvSpPr>
          <p:cNvPr id="3" name="Content Placeholder 2">
            <a:extLst>
              <a:ext uri="{FF2B5EF4-FFF2-40B4-BE49-F238E27FC236}">
                <a16:creationId xmlns:a16="http://schemas.microsoft.com/office/drawing/2014/main" id="{2B554865-08DF-4692-A379-123C57133866}"/>
              </a:ext>
            </a:extLst>
          </p:cNvPr>
          <p:cNvSpPr>
            <a:spLocks noGrp="1"/>
          </p:cNvSpPr>
          <p:nvPr>
            <p:ph idx="1"/>
          </p:nvPr>
        </p:nvSpPr>
        <p:spPr/>
        <p:txBody>
          <a:bodyPr/>
          <a:lstStyle/>
          <a:p>
            <a:pPr>
              <a:buFont typeface="Wingdings" panose="05000000000000000000" pitchFamily="2" charset="2"/>
              <a:buChar char="§"/>
            </a:pPr>
            <a:r>
              <a:rPr lang="en-US" dirty="0"/>
              <a:t> </a:t>
            </a:r>
            <a:r>
              <a:rPr lang="en-US" dirty="0">
                <a:latin typeface="Times New Roman" panose="02020603050405020304" pitchFamily="18" charset="0"/>
                <a:cs typeface="Times New Roman" panose="02020603050405020304" pitchFamily="18" charset="0"/>
              </a:rPr>
              <a:t>The number of opioid related deaths in America has risen to the crisis level.</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state of Connecticut  has had a steady increase in opioid related deaths and is one of the hardest hit states when dealing with this crisis.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Once thought to be an inner-city issue, studies have found that the reach of this crisis is a widespread issue, not just inner-city</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There have been three waves of various opiates that have effected this state.</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First wave       1990’s - 1999    Opioid = Prescription Drugs</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Second Wave  2010 – 2013      Opioid = Heroin</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Third Wave     2013 -                Opioid = Synthetic Opioids (ex. Fentanyl)</a:t>
            </a:r>
          </a:p>
        </p:txBody>
      </p:sp>
    </p:spTree>
    <p:extLst>
      <p:ext uri="{BB962C8B-B14F-4D97-AF65-F5344CB8AC3E}">
        <p14:creationId xmlns:p14="http://schemas.microsoft.com/office/powerpoint/2010/main" val="2524002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C817F-F96E-41BF-B23E-C75DAA1B6999}"/>
              </a:ext>
            </a:extLst>
          </p:cNvPr>
          <p:cNvSpPr>
            <a:spLocks noGrp="1"/>
          </p:cNvSpPr>
          <p:nvPr>
            <p:ph type="title"/>
          </p:nvPr>
        </p:nvSpPr>
        <p:spPr/>
        <p:txBody>
          <a:bodyPr/>
          <a:lstStyle/>
          <a:p>
            <a:r>
              <a:rPr lang="en-US" dirty="0"/>
              <a:t>Project Objectives</a:t>
            </a:r>
          </a:p>
        </p:txBody>
      </p:sp>
      <p:sp>
        <p:nvSpPr>
          <p:cNvPr id="3" name="Content Placeholder 2">
            <a:extLst>
              <a:ext uri="{FF2B5EF4-FFF2-40B4-BE49-F238E27FC236}">
                <a16:creationId xmlns:a16="http://schemas.microsoft.com/office/drawing/2014/main" id="{25920351-16FE-49D0-BD15-4D92072011F5}"/>
              </a:ext>
            </a:extLst>
          </p:cNvPr>
          <p:cNvSpPr>
            <a:spLocks noGrp="1"/>
          </p:cNvSpPr>
          <p:nvPr>
            <p:ph sz="half" idx="1"/>
          </p:nvPr>
        </p:nvSpPr>
        <p:spPr/>
        <p:txBody>
          <a:bodyPr>
            <a:normAutofit/>
          </a:bodyPr>
          <a:lstStyle/>
          <a:p>
            <a:r>
              <a:rPr lang="en-US" sz="2400" dirty="0"/>
              <a:t>By analyzing past data and creating a predictive model we hope to provide the following information for communities to use in combating the on-going opioid crisis.</a:t>
            </a:r>
          </a:p>
        </p:txBody>
      </p:sp>
      <p:sp>
        <p:nvSpPr>
          <p:cNvPr id="4" name="Content Placeholder 3">
            <a:extLst>
              <a:ext uri="{FF2B5EF4-FFF2-40B4-BE49-F238E27FC236}">
                <a16:creationId xmlns:a16="http://schemas.microsoft.com/office/drawing/2014/main" id="{CC8B4866-BAEA-42D4-BB4F-B9B93D4991AA}"/>
              </a:ext>
            </a:extLst>
          </p:cNvPr>
          <p:cNvSpPr>
            <a:spLocks noGrp="1"/>
          </p:cNvSpPr>
          <p:nvPr>
            <p:ph sz="half" idx="2"/>
          </p:nvPr>
        </p:nvSpPr>
        <p:spPr/>
        <p:style>
          <a:lnRef idx="0">
            <a:schemeClr val="accent3"/>
          </a:lnRef>
          <a:fillRef idx="3">
            <a:schemeClr val="accent3"/>
          </a:fillRef>
          <a:effectRef idx="3">
            <a:schemeClr val="accent3"/>
          </a:effectRef>
          <a:fontRef idx="minor">
            <a:schemeClr val="lt1"/>
          </a:fontRef>
        </p:style>
        <p:txBody>
          <a:bodyPr/>
          <a:lstStyle/>
          <a:p>
            <a:pPr marL="457200" indent="-457200">
              <a:buFont typeface="+mj-lt"/>
              <a:buAutoNum type="arabicParenR"/>
            </a:pPr>
            <a:r>
              <a:rPr lang="en-US" dirty="0"/>
              <a:t>Identify opioids by region.</a:t>
            </a:r>
          </a:p>
          <a:p>
            <a:pPr marL="457200" indent="-457200">
              <a:buFont typeface="+mj-lt"/>
              <a:buAutoNum type="arabicParenR"/>
            </a:pPr>
            <a:r>
              <a:rPr lang="en-US" dirty="0"/>
              <a:t>Identify the demographic effected by region.</a:t>
            </a:r>
          </a:p>
          <a:p>
            <a:pPr marL="457200" indent="-457200">
              <a:buFont typeface="+mj-lt"/>
              <a:buAutoNum type="arabicParenR"/>
            </a:pPr>
            <a:r>
              <a:rPr lang="en-US" dirty="0"/>
              <a:t>Predict number of opioid related deaths and opioids involved by county.</a:t>
            </a:r>
          </a:p>
          <a:p>
            <a:pPr marL="457200" indent="-457200">
              <a:buFont typeface="+mj-lt"/>
              <a:buAutoNum type="arabicParenR"/>
            </a:pPr>
            <a:r>
              <a:rPr lang="en-US" dirty="0"/>
              <a:t>Provide details of at-risk demographic for out-reach programs to utilize.</a:t>
            </a:r>
          </a:p>
          <a:p>
            <a:pPr marL="457200" indent="-457200">
              <a:buFont typeface="+mj-lt"/>
              <a:buAutoNum type="arabicParenR"/>
            </a:pPr>
            <a:endParaRPr lang="en-US" dirty="0"/>
          </a:p>
        </p:txBody>
      </p:sp>
    </p:spTree>
    <p:extLst>
      <p:ext uri="{BB962C8B-B14F-4D97-AF65-F5344CB8AC3E}">
        <p14:creationId xmlns:p14="http://schemas.microsoft.com/office/powerpoint/2010/main" val="3640557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36F0E-6A91-4AEC-A4CF-F7465D7D9D31}"/>
              </a:ext>
            </a:extLst>
          </p:cNvPr>
          <p:cNvSpPr>
            <a:spLocks noGrp="1"/>
          </p:cNvSpPr>
          <p:nvPr>
            <p:ph type="title"/>
          </p:nvPr>
        </p:nvSpPr>
        <p:spPr/>
        <p:txBody>
          <a:bodyPr/>
          <a:lstStyle/>
          <a:p>
            <a:r>
              <a:rPr lang="en-US" dirty="0"/>
              <a:t>Data Selected</a:t>
            </a:r>
          </a:p>
        </p:txBody>
      </p:sp>
      <p:sp>
        <p:nvSpPr>
          <p:cNvPr id="3" name="Content Placeholder 2">
            <a:extLst>
              <a:ext uri="{FF2B5EF4-FFF2-40B4-BE49-F238E27FC236}">
                <a16:creationId xmlns:a16="http://schemas.microsoft.com/office/drawing/2014/main" id="{8B473935-B376-4CAC-9ED4-B89FA4672B78}"/>
              </a:ext>
            </a:extLst>
          </p:cNvPr>
          <p:cNvSpPr>
            <a:spLocks noGrp="1"/>
          </p:cNvSpPr>
          <p:nvPr>
            <p:ph idx="1"/>
          </p:nvPr>
        </p:nvSpPr>
        <p:spPr/>
        <p:txBody>
          <a:bodyPr/>
          <a:lstStyle/>
          <a:p>
            <a:r>
              <a:rPr lang="en-US" dirty="0"/>
              <a:t>Data was collected from </a:t>
            </a:r>
            <a:r>
              <a:rPr lang="en-US" dirty="0">
                <a:hlinkClick r:id="rId2"/>
              </a:rPr>
              <a:t>https://catalog.data.gov/dataset/accidental-drug-related-deaths-january-2012-sept-2015</a:t>
            </a:r>
            <a:r>
              <a:rPr lang="en-US" dirty="0"/>
              <a:t>.</a:t>
            </a:r>
          </a:p>
          <a:p>
            <a:r>
              <a:rPr lang="en-US" dirty="0"/>
              <a:t>My dataset has 41 variables and 5104 entries per variable.  I am focusing on the following variables; age, race, sex, residence county, cause of death, and opioid consumed.  This data covers the years from 2012 – 2018.  The data is specifically for the state of Connecticut.  Supporting data was extracted from supplemental sources listed in the references.  It is important to note that if an opioid is detected at the time of death, but can not be identified, then it is defaulted to other.  </a:t>
            </a:r>
          </a:p>
        </p:txBody>
      </p:sp>
    </p:spTree>
    <p:extLst>
      <p:ext uri="{BB962C8B-B14F-4D97-AF65-F5344CB8AC3E}">
        <p14:creationId xmlns:p14="http://schemas.microsoft.com/office/powerpoint/2010/main" val="587437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25">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B3A0840-EF30-4B62-BA71-783BBD7F3767}"/>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4000">
                <a:solidFill>
                  <a:srgbClr val="FFFFFF"/>
                </a:solidFill>
              </a:rPr>
              <a:t>Deaths by Age</a:t>
            </a:r>
          </a:p>
        </p:txBody>
      </p:sp>
      <p:cxnSp>
        <p:nvCxnSpPr>
          <p:cNvPr id="32" name="Straight Connector 31">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D6C35F9-CED2-4977-8C2B-798F3E7F25A3}"/>
              </a:ext>
            </a:extLst>
          </p:cNvPr>
          <p:cNvSpPr>
            <a:spLocks noGrp="1"/>
          </p:cNvSpPr>
          <p:nvPr>
            <p:ph sz="half" idx="1"/>
          </p:nvPr>
        </p:nvSpPr>
        <p:spPr>
          <a:xfrm>
            <a:off x="571752" y="2799654"/>
            <a:ext cx="3005462" cy="3189665"/>
          </a:xfrm>
        </p:spPr>
        <p:txBody>
          <a:bodyPr vert="horz" lIns="0" tIns="45720" rIns="0" bIns="45720" rtlCol="0">
            <a:normAutofit/>
          </a:bodyPr>
          <a:lstStyle/>
          <a:p>
            <a:pPr>
              <a:lnSpc>
                <a:spcPct val="100000"/>
              </a:lnSpc>
            </a:pPr>
            <a:r>
              <a:rPr lang="en-US" sz="1800">
                <a:solidFill>
                  <a:srgbClr val="FFFFFF"/>
                </a:solidFill>
              </a:rPr>
              <a:t>If we look at the graph to the right, we see that the ten-year age range that is most effected by the opioid crisis is 45 -55 years.</a:t>
            </a:r>
          </a:p>
        </p:txBody>
      </p:sp>
      <p:pic>
        <p:nvPicPr>
          <p:cNvPr id="6" name="Content Placeholder 5" descr="A screenshot of a cell phone&#10;&#10;Description automatically generated">
            <a:extLst>
              <a:ext uri="{FF2B5EF4-FFF2-40B4-BE49-F238E27FC236}">
                <a16:creationId xmlns:a16="http://schemas.microsoft.com/office/drawing/2014/main" id="{1CB9EA9A-0E35-4398-8CDC-DFDC533827E6}"/>
              </a:ext>
            </a:extLst>
          </p:cNvPr>
          <p:cNvPicPr>
            <a:picLocks noGrp="1" noChangeAspect="1"/>
          </p:cNvPicPr>
          <p:nvPr>
            <p:ph sz="half" idx="2"/>
          </p:nvPr>
        </p:nvPicPr>
        <p:blipFill rotWithShape="1">
          <a:blip r:embed="rId2"/>
          <a:srcRect l="2550" r="22363"/>
          <a:stretch/>
        </p:blipFill>
        <p:spPr>
          <a:xfrm>
            <a:off x="4742017" y="814770"/>
            <a:ext cx="6798082" cy="5228459"/>
          </a:xfrm>
          <a:prstGeom prst="rect">
            <a:avLst/>
          </a:prstGeom>
        </p:spPr>
      </p:pic>
    </p:spTree>
    <p:extLst>
      <p:ext uri="{BB962C8B-B14F-4D97-AF65-F5344CB8AC3E}">
        <p14:creationId xmlns:p14="http://schemas.microsoft.com/office/powerpoint/2010/main" val="3326597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B6941-9DB0-47FA-98C2-DAFB4CFBD657}"/>
              </a:ext>
            </a:extLst>
          </p:cNvPr>
          <p:cNvSpPr>
            <a:spLocks noGrp="1"/>
          </p:cNvSpPr>
          <p:nvPr>
            <p:ph type="title"/>
          </p:nvPr>
        </p:nvSpPr>
        <p:spPr/>
        <p:txBody>
          <a:bodyPr/>
          <a:lstStyle/>
          <a:p>
            <a:r>
              <a:rPr lang="en-US" dirty="0"/>
              <a:t>Death by Age/Sex</a:t>
            </a:r>
          </a:p>
        </p:txBody>
      </p:sp>
      <p:sp>
        <p:nvSpPr>
          <p:cNvPr id="3" name="Text Placeholder 2">
            <a:extLst>
              <a:ext uri="{FF2B5EF4-FFF2-40B4-BE49-F238E27FC236}">
                <a16:creationId xmlns:a16="http://schemas.microsoft.com/office/drawing/2014/main" id="{A658516F-A66E-4DA1-9962-0A5B057494A0}"/>
              </a:ext>
            </a:extLst>
          </p:cNvPr>
          <p:cNvSpPr>
            <a:spLocks noGrp="1"/>
          </p:cNvSpPr>
          <p:nvPr>
            <p:ph type="body" idx="1"/>
          </p:nvPr>
        </p:nvSpPr>
        <p:spPr/>
        <p:txBody>
          <a:bodyPr>
            <a:normAutofit lnSpcReduction="10000"/>
          </a:bodyPr>
          <a:lstStyle/>
          <a:p>
            <a:r>
              <a:rPr lang="en-US" dirty="0"/>
              <a:t>Almost 4x as many men are Dying</a:t>
            </a:r>
          </a:p>
        </p:txBody>
      </p:sp>
      <p:pic>
        <p:nvPicPr>
          <p:cNvPr id="8" name="Content Placeholder 7" descr="A picture containing microwave&#10;&#10;Description automatically generated">
            <a:extLst>
              <a:ext uri="{FF2B5EF4-FFF2-40B4-BE49-F238E27FC236}">
                <a16:creationId xmlns:a16="http://schemas.microsoft.com/office/drawing/2014/main" id="{238FE088-356B-4732-9D43-486FFE7C5BF2}"/>
              </a:ext>
            </a:extLst>
          </p:cNvPr>
          <p:cNvPicPr>
            <a:picLocks noGrp="1" noChangeAspect="1"/>
          </p:cNvPicPr>
          <p:nvPr>
            <p:ph sz="half" idx="2"/>
          </p:nvPr>
        </p:nvPicPr>
        <p:blipFill>
          <a:blip r:embed="rId2"/>
          <a:stretch>
            <a:fillRect/>
          </a:stretch>
        </p:blipFill>
        <p:spPr>
          <a:xfrm>
            <a:off x="1270652" y="2957513"/>
            <a:ext cx="4292884" cy="2911475"/>
          </a:xfrm>
        </p:spPr>
      </p:pic>
      <p:sp>
        <p:nvSpPr>
          <p:cNvPr id="5" name="Text Placeholder 4">
            <a:extLst>
              <a:ext uri="{FF2B5EF4-FFF2-40B4-BE49-F238E27FC236}">
                <a16:creationId xmlns:a16="http://schemas.microsoft.com/office/drawing/2014/main" id="{3C2A22D1-87C1-4913-AD22-1574EE993F5F}"/>
              </a:ext>
            </a:extLst>
          </p:cNvPr>
          <p:cNvSpPr>
            <a:spLocks noGrp="1"/>
          </p:cNvSpPr>
          <p:nvPr>
            <p:ph type="body" sz="quarter" idx="3"/>
          </p:nvPr>
        </p:nvSpPr>
        <p:spPr/>
        <p:txBody>
          <a:bodyPr>
            <a:normAutofit lnSpcReduction="10000"/>
          </a:bodyPr>
          <a:lstStyle/>
          <a:p>
            <a:r>
              <a:rPr lang="en-US" dirty="0"/>
              <a:t>Every age range men are outnumbering the women</a:t>
            </a:r>
          </a:p>
        </p:txBody>
      </p:sp>
      <p:pic>
        <p:nvPicPr>
          <p:cNvPr id="10" name="Content Placeholder 9" descr="A screenshot of a cell phone&#10;&#10;Description automatically generated">
            <a:extLst>
              <a:ext uri="{FF2B5EF4-FFF2-40B4-BE49-F238E27FC236}">
                <a16:creationId xmlns:a16="http://schemas.microsoft.com/office/drawing/2014/main" id="{4F4C4D74-93E5-4A35-A3C2-EA4FDCEC2421}"/>
              </a:ext>
            </a:extLst>
          </p:cNvPr>
          <p:cNvPicPr>
            <a:picLocks noGrp="1" noChangeAspect="1"/>
          </p:cNvPicPr>
          <p:nvPr>
            <p:ph sz="quarter" idx="4"/>
          </p:nvPr>
        </p:nvPicPr>
        <p:blipFill>
          <a:blip r:embed="rId3"/>
          <a:stretch>
            <a:fillRect/>
          </a:stretch>
        </p:blipFill>
        <p:spPr>
          <a:xfrm>
            <a:off x="6516688" y="3193566"/>
            <a:ext cx="4638675" cy="2439369"/>
          </a:xfrm>
        </p:spPr>
      </p:pic>
    </p:spTree>
    <p:extLst>
      <p:ext uri="{BB962C8B-B14F-4D97-AF65-F5344CB8AC3E}">
        <p14:creationId xmlns:p14="http://schemas.microsoft.com/office/powerpoint/2010/main" val="2273574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7" name="Straight Connector 36">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B36F95C-EAE4-4DC0-8F3B-A85E303E6341}"/>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en-US" sz="4000" dirty="0">
                <a:solidFill>
                  <a:srgbClr val="FFFFFF"/>
                </a:solidFill>
              </a:rPr>
              <a:t>Deaths by Race</a:t>
            </a:r>
          </a:p>
        </p:txBody>
      </p:sp>
      <p:cxnSp>
        <p:nvCxnSpPr>
          <p:cNvPr id="41" name="Straight Connector 40">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1B0980A-095D-464C-8EC4-18D5D60EE7DC}"/>
              </a:ext>
            </a:extLst>
          </p:cNvPr>
          <p:cNvSpPr>
            <a:spLocks noGrp="1"/>
          </p:cNvSpPr>
          <p:nvPr>
            <p:ph sz="half" idx="1"/>
          </p:nvPr>
        </p:nvSpPr>
        <p:spPr>
          <a:xfrm>
            <a:off x="643467" y="2546224"/>
            <a:ext cx="3448259" cy="3342747"/>
          </a:xfrm>
        </p:spPr>
        <p:txBody>
          <a:bodyPr vert="horz" lIns="0" tIns="45720" rIns="0" bIns="45720" rtlCol="0">
            <a:normAutofit/>
          </a:bodyPr>
          <a:lstStyle/>
          <a:p>
            <a:pPr>
              <a:lnSpc>
                <a:spcPct val="100000"/>
              </a:lnSpc>
            </a:pPr>
            <a:r>
              <a:rPr lang="en-US" sz="2400" dirty="0">
                <a:solidFill>
                  <a:srgbClr val="FFFFFF"/>
                </a:solidFill>
              </a:rPr>
              <a:t>The numbers here are staggering.  The white community is effected 8 times more than the next closest community.</a:t>
            </a:r>
          </a:p>
        </p:txBody>
      </p:sp>
      <p:pic>
        <p:nvPicPr>
          <p:cNvPr id="6" name="Content Placeholder 5" descr="A screenshot of a cell phone&#10;&#10;Description automatically generated">
            <a:extLst>
              <a:ext uri="{FF2B5EF4-FFF2-40B4-BE49-F238E27FC236}">
                <a16:creationId xmlns:a16="http://schemas.microsoft.com/office/drawing/2014/main" id="{43BC0B5A-498A-4A50-B035-8FD93D5C1786}"/>
              </a:ext>
            </a:extLst>
          </p:cNvPr>
          <p:cNvPicPr>
            <a:picLocks noGrp="1" noChangeAspect="1"/>
          </p:cNvPicPr>
          <p:nvPr>
            <p:ph sz="half" idx="2"/>
          </p:nvPr>
        </p:nvPicPr>
        <p:blipFill rotWithShape="1">
          <a:blip r:embed="rId2"/>
          <a:srcRect l="25810"/>
          <a:stretch/>
        </p:blipFill>
        <p:spPr>
          <a:xfrm>
            <a:off x="4654296" y="10"/>
            <a:ext cx="7537703" cy="6857990"/>
          </a:xfrm>
          <a:prstGeom prst="rect">
            <a:avLst/>
          </a:prstGeom>
        </p:spPr>
      </p:pic>
    </p:spTree>
    <p:extLst>
      <p:ext uri="{BB962C8B-B14F-4D97-AF65-F5344CB8AC3E}">
        <p14:creationId xmlns:p14="http://schemas.microsoft.com/office/powerpoint/2010/main" val="245558019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3CE82F0-748C-4564-A51A-27FFC2F7E5D4}"/>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en-US" sz="4000">
                <a:solidFill>
                  <a:srgbClr val="FFFFFF"/>
                </a:solidFill>
              </a:rPr>
              <a:t>Deaths by County</a:t>
            </a:r>
          </a:p>
        </p:txBody>
      </p:sp>
      <p:cxnSp>
        <p:nvCxnSpPr>
          <p:cNvPr id="28" name="Straight Connector 27">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1BFFEB4-DA63-4BAB-BC42-01044B44963F}"/>
              </a:ext>
            </a:extLst>
          </p:cNvPr>
          <p:cNvSpPr>
            <a:spLocks noGrp="1"/>
          </p:cNvSpPr>
          <p:nvPr>
            <p:ph sz="half" idx="1"/>
          </p:nvPr>
        </p:nvSpPr>
        <p:spPr>
          <a:xfrm>
            <a:off x="643467" y="2546224"/>
            <a:ext cx="3448259" cy="3342747"/>
          </a:xfrm>
        </p:spPr>
        <p:txBody>
          <a:bodyPr vert="horz" lIns="0" tIns="45720" rIns="0" bIns="45720" rtlCol="0">
            <a:normAutofit/>
          </a:bodyPr>
          <a:lstStyle/>
          <a:p>
            <a:pPr>
              <a:lnSpc>
                <a:spcPct val="100000"/>
              </a:lnSpc>
            </a:pPr>
            <a:r>
              <a:rPr lang="en-US" sz="1800">
                <a:solidFill>
                  <a:srgbClr val="FFFFFF"/>
                </a:solidFill>
              </a:rPr>
              <a:t>Here we can see that there are a couple county that are more inflicted by this crisis than others.  The one showing the most deaths is Hartford County.</a:t>
            </a:r>
          </a:p>
        </p:txBody>
      </p:sp>
      <p:pic>
        <p:nvPicPr>
          <p:cNvPr id="9" name="Content Placeholder 8" descr="A screenshot of a cell phone&#10;&#10;Description automatically generated">
            <a:extLst>
              <a:ext uri="{FF2B5EF4-FFF2-40B4-BE49-F238E27FC236}">
                <a16:creationId xmlns:a16="http://schemas.microsoft.com/office/drawing/2014/main" id="{3E5F1E3A-249D-424A-88D8-7D56E4534966}"/>
              </a:ext>
            </a:extLst>
          </p:cNvPr>
          <p:cNvPicPr>
            <a:picLocks noGrp="1" noChangeAspect="1"/>
          </p:cNvPicPr>
          <p:nvPr>
            <p:ph sz="half" idx="2"/>
          </p:nvPr>
        </p:nvPicPr>
        <p:blipFill rotWithShape="1">
          <a:blip r:embed="rId2"/>
          <a:srcRect l="1141" r="38134" b="1"/>
          <a:stretch/>
        </p:blipFill>
        <p:spPr>
          <a:xfrm>
            <a:off x="4654296" y="10"/>
            <a:ext cx="7537703" cy="6857990"/>
          </a:xfrm>
          <a:prstGeom prst="rect">
            <a:avLst/>
          </a:prstGeom>
        </p:spPr>
      </p:pic>
    </p:spTree>
    <p:extLst>
      <p:ext uri="{BB962C8B-B14F-4D97-AF65-F5344CB8AC3E}">
        <p14:creationId xmlns:p14="http://schemas.microsoft.com/office/powerpoint/2010/main" val="253258235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FAECC-7705-4D3C-947F-14B9E4A2F4B6}"/>
              </a:ext>
            </a:extLst>
          </p:cNvPr>
          <p:cNvSpPr>
            <a:spLocks noGrp="1"/>
          </p:cNvSpPr>
          <p:nvPr>
            <p:ph type="title"/>
          </p:nvPr>
        </p:nvSpPr>
        <p:spPr/>
        <p:txBody>
          <a:bodyPr/>
          <a:lstStyle/>
          <a:p>
            <a:r>
              <a:rPr lang="en-US" dirty="0"/>
              <a:t>Conclusion: For State of Connecticut</a:t>
            </a:r>
          </a:p>
        </p:txBody>
      </p:sp>
      <p:sp>
        <p:nvSpPr>
          <p:cNvPr id="3" name="Content Placeholder 2">
            <a:extLst>
              <a:ext uri="{FF2B5EF4-FFF2-40B4-BE49-F238E27FC236}">
                <a16:creationId xmlns:a16="http://schemas.microsoft.com/office/drawing/2014/main" id="{DEBCF75A-EC10-469D-B609-5607B277F6A1}"/>
              </a:ext>
            </a:extLst>
          </p:cNvPr>
          <p:cNvSpPr>
            <a:spLocks noGrp="1"/>
          </p:cNvSpPr>
          <p:nvPr>
            <p:ph idx="1"/>
          </p:nvPr>
        </p:nvSpPr>
        <p:spPr/>
        <p:txBody>
          <a:bodyPr/>
          <a:lstStyle/>
          <a:p>
            <a:pPr>
              <a:buFont typeface="Wingdings" panose="05000000000000000000" pitchFamily="2" charset="2"/>
              <a:buChar char="§"/>
            </a:pPr>
            <a:r>
              <a:rPr lang="en-US" dirty="0"/>
              <a:t>Opioid crisis is not just an inner-city crisis.</a:t>
            </a:r>
          </a:p>
          <a:p>
            <a:pPr>
              <a:buFont typeface="Wingdings" panose="05000000000000000000" pitchFamily="2" charset="2"/>
              <a:buChar char="§"/>
            </a:pPr>
            <a:r>
              <a:rPr lang="en-US" dirty="0"/>
              <a:t>45-55 age range most effected.</a:t>
            </a:r>
          </a:p>
          <a:p>
            <a:pPr>
              <a:buFont typeface="Wingdings" panose="05000000000000000000" pitchFamily="2" charset="2"/>
              <a:buChar char="§"/>
            </a:pPr>
            <a:r>
              <a:rPr lang="en-US" dirty="0"/>
              <a:t>Men are four times more effected then women.</a:t>
            </a:r>
          </a:p>
          <a:p>
            <a:pPr>
              <a:buFont typeface="Wingdings" panose="05000000000000000000" pitchFamily="2" charset="2"/>
              <a:buChar char="§"/>
            </a:pPr>
            <a:r>
              <a:rPr lang="en-US" dirty="0"/>
              <a:t>At every age range the number of men dying are at least twice that of women.</a:t>
            </a:r>
          </a:p>
          <a:p>
            <a:pPr>
              <a:buFont typeface="Wingdings" panose="05000000000000000000" pitchFamily="2" charset="2"/>
              <a:buChar char="§"/>
            </a:pPr>
            <a:r>
              <a:rPr lang="en-US" dirty="0"/>
              <a:t>The white community has been effected five times more than any other community.</a:t>
            </a:r>
          </a:p>
          <a:p>
            <a:pPr>
              <a:buFont typeface="Wingdings" panose="05000000000000000000" pitchFamily="2" charset="2"/>
              <a:buChar char="§"/>
            </a:pPr>
            <a:r>
              <a:rPr lang="en-US" dirty="0"/>
              <a:t>Hartford county has been dealing with more deaths than any other county in the state </a:t>
            </a:r>
            <a:r>
              <a:rPr lang="en-US"/>
              <a:t>of Connecticut.</a:t>
            </a:r>
            <a:endParaRPr lang="en-US" dirty="0"/>
          </a:p>
        </p:txBody>
      </p:sp>
    </p:spTree>
    <p:extLst>
      <p:ext uri="{BB962C8B-B14F-4D97-AF65-F5344CB8AC3E}">
        <p14:creationId xmlns:p14="http://schemas.microsoft.com/office/powerpoint/2010/main" val="2747575363"/>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7854D2-C2B1-4273-BEE8-C059778BC500}">
  <ds:schemaRefs>
    <ds:schemaRef ds:uri="http://schemas.microsoft.com/sharepoint/v3/contenttype/forms"/>
  </ds:schemaRefs>
</ds:datastoreItem>
</file>

<file path=customXml/itemProps2.xml><?xml version="1.0" encoding="utf-8"?>
<ds:datastoreItem xmlns:ds="http://schemas.openxmlformats.org/officeDocument/2006/customXml" ds:itemID="{00646C36-D994-4DBD-9A53-9B2DFD8D720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2A4E875-040F-4F4E-A5A7-1188084B7F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686</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Bookman Old Style</vt:lpstr>
      <vt:lpstr>Calibri</vt:lpstr>
      <vt:lpstr>Franklin Gothic Book</vt:lpstr>
      <vt:lpstr>Times New Roman</vt:lpstr>
      <vt:lpstr>Wingdings</vt:lpstr>
      <vt:lpstr>1_RetrospectVTI</vt:lpstr>
      <vt:lpstr>Opioid Crisis in Connecticut</vt:lpstr>
      <vt:lpstr>Background</vt:lpstr>
      <vt:lpstr>Project Objectives</vt:lpstr>
      <vt:lpstr>Data Selected</vt:lpstr>
      <vt:lpstr>Deaths by Age</vt:lpstr>
      <vt:lpstr>Death by Age/Sex</vt:lpstr>
      <vt:lpstr>Deaths by Race</vt:lpstr>
      <vt:lpstr>Deaths by County</vt:lpstr>
      <vt:lpstr>Conclusion: For State of Connecticut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2020-08-08T17:05:34Z</dcterms:created>
  <dcterms:modified xsi:type="dcterms:W3CDTF">2020-08-08T17:17:11Z</dcterms:modified>
</cp:coreProperties>
</file>