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7.xml"/><Relationship Id="rId33" Type="http://schemas.openxmlformats.org/officeDocument/2006/relationships/font" Target="fonts/CenturyGothic-boldItalic.fntdata"/><Relationship Id="rId10" Type="http://schemas.openxmlformats.org/officeDocument/2006/relationships/slide" Target="slides/slide6.xml"/><Relationship Id="rId32"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18f2cea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a18f2ceae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4077c723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4077c72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d2a14ae3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Delay in Economic change compared to other variables - Economy is correlated strongly with Happiness because both are influenced by the other variables</a:t>
            </a:r>
            <a:endParaRPr/>
          </a:p>
        </p:txBody>
      </p:sp>
      <p:sp>
        <p:nvSpPr>
          <p:cNvPr id="227" name="Google Shape;227;g9d2a14ae33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d2a14ae3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d2a14ae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d2a14ae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9d2a14ae33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d2a14ae3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9d2a14ae33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18f2ceae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a18f2ceae8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4077c7230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4077c7230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d2a14ae3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9d2a14ae33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18f2cea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a18f2ceae8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18f2cea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a18f2ceae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18f2ceae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a18f2ceae8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4077c723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a4077c7230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d2a14ae33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9d2a14ae33_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d2a14ae3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9d2a14ae33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d2a14ae33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9d2a14ae33_2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d2a14ae3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9d2a14ae33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d2a14ae3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9d2a14ae3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18f2cea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a18f2ceae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18f2cea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a18f2ceae8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18f2cea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a18f2ceae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18f2ceae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a18f2ceae8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18f2ceae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a18f2ceae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18f2ceae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a18f2ceae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1103299" y="2052925"/>
            <a:ext cx="10045500" cy="4195500"/>
          </a:xfrm>
          <a:prstGeom prst="rect">
            <a:avLst/>
          </a:prstGeom>
          <a:noFill/>
          <a:ln>
            <a:noFill/>
          </a:ln>
        </p:spPr>
        <p:txBody>
          <a:bodyPr anchorCtr="0" anchor="t" bIns="45700" lIns="91425" spcFirstLastPara="1" rIns="91425" wrap="square" tIns="45700">
            <a:noAutofit/>
          </a:bodyPr>
          <a:lstStyle>
            <a:lvl1pPr indent="-320040" lvl="0" marL="457200" algn="l">
              <a:lnSpc>
                <a:spcPct val="120000"/>
              </a:lnSpc>
              <a:spcBef>
                <a:spcPts val="0"/>
              </a:spcBef>
              <a:spcAft>
                <a:spcPts val="0"/>
              </a:spcAft>
              <a:buSzPts val="1440"/>
              <a:buChar char="►"/>
              <a:defRPr sz="2400"/>
            </a:lvl1pPr>
            <a:lvl2pPr indent="-320040" lvl="1" marL="914400">
              <a:lnSpc>
                <a:spcPct val="120000"/>
              </a:lnSpc>
              <a:spcBef>
                <a:spcPts val="0"/>
              </a:spcBef>
              <a:spcAft>
                <a:spcPts val="0"/>
              </a:spcAft>
              <a:buSzPts val="1440"/>
              <a:buChar char="►"/>
              <a:defRPr sz="24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 name="Google Shape;24;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0" name="Google Shape;30;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6" name="Google Shape;36;p5"/>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7" name="Google Shape;37;p5"/>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8" name="Google Shape;38;p5"/>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7"/>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50" name="Google Shape;50;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6" name="Google Shape;56;p8"/>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7.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26.png"/><Relationship Id="rId6" Type="http://schemas.openxmlformats.org/officeDocument/2006/relationships/image" Target="../media/image18.png"/><Relationship Id="rId7" Type="http://schemas.openxmlformats.org/officeDocument/2006/relationships/image" Target="../media/image15.png"/><Relationship Id="rId8"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30.png"/><Relationship Id="rId7" Type="http://schemas.openxmlformats.org/officeDocument/2006/relationships/image" Target="../media/image34.png"/><Relationship Id="rId8"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1" Type="http://schemas.openxmlformats.org/officeDocument/2006/relationships/image" Target="../media/image48.png"/><Relationship Id="rId10"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38.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44.png"/></Relationships>
</file>

<file path=ppt/slides/_rels/slide24.xml.rels><?xml version="1.0" encoding="UTF-8" standalone="yes"?><Relationships xmlns="http://schemas.openxmlformats.org/package/2006/relationships"><Relationship Id="rId11" Type="http://schemas.openxmlformats.org/officeDocument/2006/relationships/image" Target="../media/image50.png"/><Relationship Id="rId10"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42.png"/><Relationship Id="rId9" Type="http://schemas.openxmlformats.org/officeDocument/2006/relationships/image" Target="../media/image58.png"/><Relationship Id="rId5" Type="http://schemas.openxmlformats.org/officeDocument/2006/relationships/image" Target="../media/image47.png"/><Relationship Id="rId6" Type="http://schemas.openxmlformats.org/officeDocument/2006/relationships/image" Target="../media/image41.png"/><Relationship Id="rId7" Type="http://schemas.openxmlformats.org/officeDocument/2006/relationships/image" Target="../media/image46.png"/><Relationship Id="rId8" Type="http://schemas.openxmlformats.org/officeDocument/2006/relationships/image" Target="../media/image51.png"/></Relationships>
</file>

<file path=ppt/slides/_rels/slide25.xml.rels><?xml version="1.0" encoding="UTF-8" standalone="yes"?><Relationships xmlns="http://schemas.openxmlformats.org/package/2006/relationships"><Relationship Id="rId10"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7.png"/><Relationship Id="rId4" Type="http://schemas.openxmlformats.org/officeDocument/2006/relationships/image" Target="../media/image59.png"/><Relationship Id="rId9" Type="http://schemas.openxmlformats.org/officeDocument/2006/relationships/image" Target="../media/image56.png"/><Relationship Id="rId5" Type="http://schemas.openxmlformats.org/officeDocument/2006/relationships/image" Target="../media/image49.png"/><Relationship Id="rId6" Type="http://schemas.openxmlformats.org/officeDocument/2006/relationships/image" Target="../media/image53.png"/><Relationship Id="rId7" Type="http://schemas.openxmlformats.org/officeDocument/2006/relationships/image" Target="../media/image55.png"/><Relationship Id="rId8"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A8A8A8"/>
            </a:gs>
          </a:gsLst>
          <a:path path="circle">
            <a:fillToRect b="100%" r="100%"/>
          </a:path>
          <a:tileRect l="-100%" t="-100%"/>
        </a:gradFill>
      </p:bgPr>
    </p:bg>
    <p:spTree>
      <p:nvGrpSpPr>
        <p:cNvPr id="146" name="Shape 146"/>
        <p:cNvGrpSpPr/>
        <p:nvPr/>
      </p:nvGrpSpPr>
      <p:grpSpPr>
        <a:xfrm>
          <a:off x="0" y="0"/>
          <a:ext cx="0" cy="0"/>
          <a:chOff x="0" y="0"/>
          <a:chExt cx="0" cy="0"/>
        </a:xfrm>
      </p:grpSpPr>
      <p:sp>
        <p:nvSpPr>
          <p:cNvPr id="147" name="Google Shape;147;p19"/>
          <p:cNvSpPr/>
          <p:nvPr/>
        </p:nvSpPr>
        <p:spPr>
          <a:xfrm>
            <a:off x="1"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8" name="Google Shape;148;p19"/>
          <p:cNvSpPr/>
          <p:nvPr/>
        </p:nvSpPr>
        <p:spPr>
          <a:xfrm flipH="1">
            <a:off x="9351010" y="0"/>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rgbClr val="F3F3F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49" name="Google Shape;149;p19"/>
          <p:cNvSpPr/>
          <p:nvPr/>
        </p:nvSpPr>
        <p:spPr>
          <a:xfrm>
            <a:off x="-3175" y="0"/>
            <a:ext cx="9700459" cy="6858001"/>
          </a:xfrm>
          <a:custGeom>
            <a:rect b="b" l="l" r="r" t="t"/>
            <a:pathLst>
              <a:path extrusionOk="0" h="6858001" w="9700459">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gradFill>
            <a:gsLst>
              <a:gs pos="0">
                <a:srgbClr val="FFFFFF"/>
              </a:gs>
              <a:gs pos="100000">
                <a:srgbClr val="A8A8A8"/>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50" name="Google Shape;150;p19"/>
          <p:cNvSpPr txBox="1"/>
          <p:nvPr>
            <p:ph idx="1" type="subTitle"/>
          </p:nvPr>
        </p:nvSpPr>
        <p:spPr>
          <a:xfrm>
            <a:off x="9697284" y="2214906"/>
            <a:ext cx="2388600" cy="2857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280"/>
              <a:buNone/>
            </a:pPr>
            <a:r>
              <a:rPr b="1" lang="en-US" sz="1700">
                <a:solidFill>
                  <a:schemeClr val="lt1"/>
                </a:solidFill>
              </a:rPr>
              <a:t>PROJECT MEMBERS:</a:t>
            </a:r>
            <a:endParaRPr sz="2100"/>
          </a:p>
          <a:p>
            <a:pPr indent="-292100" lvl="0" marL="285750" rtl="0" algn="l">
              <a:lnSpc>
                <a:spcPct val="90000"/>
              </a:lnSpc>
              <a:spcBef>
                <a:spcPts val="1000"/>
              </a:spcBef>
              <a:spcAft>
                <a:spcPts val="0"/>
              </a:spcAft>
              <a:buSzPts val="1380"/>
              <a:buFont typeface="Arial"/>
              <a:buChar char="•"/>
            </a:pPr>
            <a:r>
              <a:rPr b="1" lang="en-US" sz="1700">
                <a:solidFill>
                  <a:schemeClr val="lt1"/>
                </a:solidFill>
              </a:rPr>
              <a:t>HANNAH BRIDGES</a:t>
            </a:r>
            <a:endParaRPr sz="2100"/>
          </a:p>
          <a:p>
            <a:pPr indent="-292100" lvl="0" marL="285750" rtl="0" algn="l">
              <a:lnSpc>
                <a:spcPct val="90000"/>
              </a:lnSpc>
              <a:spcBef>
                <a:spcPts val="1000"/>
              </a:spcBef>
              <a:spcAft>
                <a:spcPts val="0"/>
              </a:spcAft>
              <a:buSzPts val="1380"/>
              <a:buFont typeface="Arial"/>
              <a:buChar char="•"/>
            </a:pPr>
            <a:r>
              <a:rPr b="1" lang="en-US" sz="1700">
                <a:solidFill>
                  <a:schemeClr val="lt1"/>
                </a:solidFill>
              </a:rPr>
              <a:t>LOWELL VAUGHEN </a:t>
            </a:r>
            <a:endParaRPr sz="2100"/>
          </a:p>
          <a:p>
            <a:pPr indent="-292100" lvl="0" marL="285750" rtl="0" algn="l">
              <a:lnSpc>
                <a:spcPct val="90000"/>
              </a:lnSpc>
              <a:spcBef>
                <a:spcPts val="1000"/>
              </a:spcBef>
              <a:spcAft>
                <a:spcPts val="0"/>
              </a:spcAft>
              <a:buSzPts val="1380"/>
              <a:buFont typeface="Arial"/>
              <a:buChar char="•"/>
            </a:pPr>
            <a:r>
              <a:rPr b="1" lang="en-US" sz="1700">
                <a:solidFill>
                  <a:schemeClr val="lt1"/>
                </a:solidFill>
              </a:rPr>
              <a:t>AKILAH HUNTE </a:t>
            </a:r>
            <a:endParaRPr sz="2100"/>
          </a:p>
          <a:p>
            <a:pPr indent="-292100" lvl="0" marL="285750" rtl="0" algn="l">
              <a:lnSpc>
                <a:spcPct val="90000"/>
              </a:lnSpc>
              <a:spcBef>
                <a:spcPts val="1000"/>
              </a:spcBef>
              <a:spcAft>
                <a:spcPts val="0"/>
              </a:spcAft>
              <a:buSzPts val="1380"/>
              <a:buFont typeface="Arial"/>
              <a:buChar char="•"/>
            </a:pPr>
            <a:r>
              <a:rPr b="1" lang="en-US" sz="1700">
                <a:solidFill>
                  <a:schemeClr val="lt1"/>
                </a:solidFill>
              </a:rPr>
              <a:t>CHRISTI BRAGG </a:t>
            </a:r>
            <a:endParaRPr sz="2100"/>
          </a:p>
          <a:p>
            <a:pPr indent="-292100" lvl="0" marL="285750" rtl="0" algn="l">
              <a:lnSpc>
                <a:spcPct val="90000"/>
              </a:lnSpc>
              <a:spcBef>
                <a:spcPts val="1000"/>
              </a:spcBef>
              <a:spcAft>
                <a:spcPts val="0"/>
              </a:spcAft>
              <a:buSzPts val="1380"/>
              <a:buFont typeface="Arial"/>
              <a:buChar char="•"/>
            </a:pPr>
            <a:r>
              <a:rPr b="1" lang="en-US" sz="1700">
                <a:solidFill>
                  <a:schemeClr val="lt1"/>
                </a:solidFill>
              </a:rPr>
              <a:t>CARLISLE WILLARD</a:t>
            </a:r>
            <a:endParaRPr sz="2100"/>
          </a:p>
          <a:p>
            <a:pPr indent="-292100" lvl="0" marL="285750" rtl="0" algn="l">
              <a:lnSpc>
                <a:spcPct val="90000"/>
              </a:lnSpc>
              <a:spcBef>
                <a:spcPts val="1000"/>
              </a:spcBef>
              <a:spcAft>
                <a:spcPts val="0"/>
              </a:spcAft>
              <a:buSzPts val="1380"/>
              <a:buFont typeface="Arial"/>
              <a:buChar char="•"/>
            </a:pPr>
            <a:r>
              <a:rPr b="1" lang="en-US" sz="1700">
                <a:solidFill>
                  <a:schemeClr val="lt1"/>
                </a:solidFill>
              </a:rPr>
              <a:t>SHELLY NIXON </a:t>
            </a:r>
            <a:endParaRPr sz="2100"/>
          </a:p>
        </p:txBody>
      </p:sp>
      <p:sp>
        <p:nvSpPr>
          <p:cNvPr id="151" name="Google Shape;151;p19"/>
          <p:cNvSpPr txBox="1"/>
          <p:nvPr>
            <p:ph type="ctrTitle"/>
          </p:nvPr>
        </p:nvSpPr>
        <p:spPr>
          <a:xfrm>
            <a:off x="1014911" y="1485914"/>
            <a:ext cx="6975000" cy="3329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5600"/>
              <a:buFont typeface="Century Gothic"/>
              <a:buNone/>
            </a:pPr>
            <a:r>
              <a:rPr lang="en-US" sz="5600">
                <a:solidFill>
                  <a:srgbClr val="666666"/>
                </a:solidFill>
              </a:rPr>
              <a:t>World Happiness</a:t>
            </a:r>
            <a:br>
              <a:rPr lang="en-US" sz="5600">
                <a:solidFill>
                  <a:srgbClr val="666666"/>
                </a:solidFill>
              </a:rPr>
            </a:br>
            <a:br>
              <a:rPr lang="en-US" sz="5600"/>
            </a:br>
            <a:endParaRPr sz="5600"/>
          </a:p>
        </p:txBody>
      </p:sp>
      <p:sp>
        <p:nvSpPr>
          <p:cNvPr id="152" name="Google Shape;152;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txBox="1"/>
          <p:nvPr/>
        </p:nvSpPr>
        <p:spPr>
          <a:xfrm>
            <a:off x="1079509" y="3709642"/>
            <a:ext cx="6096000" cy="98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2"/>
                </a:solidFill>
                <a:latin typeface="Century Gothic"/>
                <a:ea typeface="Century Gothic"/>
                <a:cs typeface="Century Gothic"/>
                <a:sym typeface="Century Gothic"/>
              </a:rPr>
              <a:t>Descriptive &amp; Comparative Analysis </a:t>
            </a:r>
            <a:endParaRPr/>
          </a:p>
          <a:p>
            <a:pPr indent="0" lvl="0" marL="0" marR="0" rtl="0" algn="l">
              <a:spcBef>
                <a:spcPts val="1200"/>
              </a:spcBef>
              <a:spcAft>
                <a:spcPts val="0"/>
              </a:spcAft>
              <a:buNone/>
            </a:pPr>
            <a:r>
              <a:rPr b="0" i="0" lang="en-US" sz="2400" u="none" cap="none" strike="noStrike">
                <a:solidFill>
                  <a:schemeClr val="dk2"/>
                </a:solidFill>
                <a:latin typeface="Century Gothic"/>
                <a:ea typeface="Century Gothic"/>
                <a:cs typeface="Century Gothic"/>
                <a:sym typeface="Century Gothic"/>
              </a:rPr>
              <a:t>Years 2015-2019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22300" y="196972"/>
            <a:ext cx="9404700" cy="832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Changes in Happiness </a:t>
            </a:r>
            <a:endParaRPr/>
          </a:p>
          <a:p>
            <a:pPr indent="0" lvl="0" marL="0" rtl="0" algn="l">
              <a:spcBef>
                <a:spcPts val="0"/>
              </a:spcBef>
              <a:spcAft>
                <a:spcPts val="0"/>
              </a:spcAft>
              <a:buNone/>
            </a:pPr>
            <a:r>
              <a:t/>
            </a:r>
            <a:endParaRPr/>
          </a:p>
        </p:txBody>
      </p:sp>
      <p:sp>
        <p:nvSpPr>
          <p:cNvPr id="220" name="Google Shape;220;p28"/>
          <p:cNvSpPr txBox="1"/>
          <p:nvPr>
            <p:ph idx="1" type="body"/>
          </p:nvPr>
        </p:nvSpPr>
        <p:spPr>
          <a:xfrm>
            <a:off x="1103312" y="2060575"/>
            <a:ext cx="4396200" cy="4195800"/>
          </a:xfrm>
          <a:prstGeom prst="rect">
            <a:avLst/>
          </a:prstGeom>
        </p:spPr>
        <p:txBody>
          <a:bodyPr anchorCtr="0" anchor="t" bIns="45700" lIns="91425" spcFirstLastPara="1" rIns="91425" wrap="square" tIns="45700">
            <a:noAutofit/>
          </a:bodyPr>
          <a:lstStyle/>
          <a:p>
            <a:pPr indent="0" lvl="0" marL="457200" rtl="0" algn="l">
              <a:lnSpc>
                <a:spcPct val="100000"/>
              </a:lnSpc>
              <a:spcBef>
                <a:spcPts val="1000"/>
              </a:spcBef>
              <a:spcAft>
                <a:spcPts val="0"/>
              </a:spcAft>
              <a:buNone/>
            </a:pPr>
            <a:r>
              <a:t/>
            </a:r>
            <a:endParaRPr b="1" sz="2100">
              <a:solidFill>
                <a:srgbClr val="4CB9C3"/>
              </a:solidFill>
            </a:endParaRPr>
          </a:p>
          <a:p>
            <a:pPr indent="0" lvl="0" marL="457200" rtl="0" algn="l">
              <a:lnSpc>
                <a:spcPct val="100000"/>
              </a:lnSpc>
              <a:spcBef>
                <a:spcPts val="1000"/>
              </a:spcBef>
              <a:spcAft>
                <a:spcPts val="0"/>
              </a:spcAft>
              <a:buNone/>
            </a:pPr>
            <a:r>
              <a:t/>
            </a:r>
            <a:endParaRPr b="1" sz="3000">
              <a:solidFill>
                <a:srgbClr val="4CB9C3"/>
              </a:solidFill>
            </a:endParaRPr>
          </a:p>
        </p:txBody>
      </p:sp>
      <p:pic>
        <p:nvPicPr>
          <p:cNvPr id="221" name="Google Shape;221;p28"/>
          <p:cNvPicPr preferRelativeResize="0"/>
          <p:nvPr/>
        </p:nvPicPr>
        <p:blipFill>
          <a:blip r:embed="rId3">
            <a:alphaModFix/>
          </a:blip>
          <a:stretch>
            <a:fillRect/>
          </a:stretch>
        </p:blipFill>
        <p:spPr>
          <a:xfrm>
            <a:off x="6587975" y="1029475"/>
            <a:ext cx="5251100" cy="3782800"/>
          </a:xfrm>
          <a:prstGeom prst="rect">
            <a:avLst/>
          </a:prstGeom>
          <a:noFill/>
          <a:ln>
            <a:noFill/>
          </a:ln>
        </p:spPr>
      </p:pic>
      <p:sp>
        <p:nvSpPr>
          <p:cNvPr id="222" name="Google Shape;222;p28"/>
          <p:cNvSpPr txBox="1"/>
          <p:nvPr/>
        </p:nvSpPr>
        <p:spPr>
          <a:xfrm>
            <a:off x="5926900" y="4738400"/>
            <a:ext cx="6105000" cy="2047800"/>
          </a:xfrm>
          <a:prstGeom prst="rect">
            <a:avLst/>
          </a:prstGeom>
          <a:noFill/>
          <a:ln>
            <a:noFill/>
          </a:ln>
        </p:spPr>
        <p:txBody>
          <a:bodyPr anchorCtr="0" anchor="t" bIns="91425" lIns="91425" spcFirstLastPara="1" rIns="91425" wrap="square" tIns="91425">
            <a:noAutofit/>
          </a:bodyPr>
          <a:lstStyle/>
          <a:p>
            <a:pPr indent="-349250" lvl="0" marL="457200" rtl="0" algn="l">
              <a:spcBef>
                <a:spcPts val="1000"/>
              </a:spcBef>
              <a:spcAft>
                <a:spcPts val="0"/>
              </a:spcAft>
              <a:buClr>
                <a:srgbClr val="4CB9C3"/>
              </a:buClr>
              <a:buSzPts val="1900"/>
              <a:buFont typeface="Century Gothic"/>
              <a:buChar char="▶"/>
            </a:pPr>
            <a:r>
              <a:rPr lang="en-US" sz="1900">
                <a:solidFill>
                  <a:srgbClr val="4CB9C3"/>
                </a:solidFill>
                <a:latin typeface="Century Gothic"/>
                <a:ea typeface="Century Gothic"/>
                <a:cs typeface="Century Gothic"/>
                <a:sym typeface="Century Gothic"/>
              </a:rPr>
              <a:t>Country with Greatest Increase in Happiness over time frame: Liberia</a:t>
            </a:r>
            <a:endParaRPr sz="1900">
              <a:solidFill>
                <a:srgbClr val="4CB9C3"/>
              </a:solidFill>
              <a:latin typeface="Century Gothic"/>
              <a:ea typeface="Century Gothic"/>
              <a:cs typeface="Century Gothic"/>
              <a:sym typeface="Century Gothic"/>
            </a:endParaRPr>
          </a:p>
          <a:p>
            <a:pPr indent="-349250" lvl="1" marL="914400" rtl="0" algn="l">
              <a:spcBef>
                <a:spcPts val="0"/>
              </a:spcBef>
              <a:spcAft>
                <a:spcPts val="0"/>
              </a:spcAft>
              <a:buClr>
                <a:srgbClr val="FFFFFF"/>
              </a:buClr>
              <a:buSzPts val="1900"/>
              <a:buFont typeface="Century Gothic"/>
              <a:buChar char="○"/>
            </a:pPr>
            <a:r>
              <a:rPr lang="en-US" sz="1900">
                <a:solidFill>
                  <a:srgbClr val="FFFFFF"/>
                </a:solidFill>
                <a:latin typeface="Century Gothic"/>
                <a:ea typeface="Century Gothic"/>
                <a:cs typeface="Century Gothic"/>
                <a:sym typeface="Century Gothic"/>
              </a:rPr>
              <a:t>2017: First fully democratic transition in 74 years</a:t>
            </a:r>
            <a:endParaRPr sz="1900">
              <a:solidFill>
                <a:srgbClr val="FFFFFF"/>
              </a:solidFill>
              <a:latin typeface="Century Gothic"/>
              <a:ea typeface="Century Gothic"/>
              <a:cs typeface="Century Gothic"/>
              <a:sym typeface="Century Gothic"/>
            </a:endParaRPr>
          </a:p>
          <a:p>
            <a:pPr indent="-349250" lvl="1" marL="914400" rtl="0" algn="l">
              <a:spcBef>
                <a:spcPts val="0"/>
              </a:spcBef>
              <a:spcAft>
                <a:spcPts val="0"/>
              </a:spcAft>
              <a:buClr>
                <a:srgbClr val="FFFFFF"/>
              </a:buClr>
              <a:buSzPts val="1900"/>
              <a:buFont typeface="Century Gothic"/>
              <a:buChar char="○"/>
            </a:pPr>
            <a:r>
              <a:rPr lang="en-US" sz="1900">
                <a:solidFill>
                  <a:srgbClr val="FFFFFF"/>
                </a:solidFill>
                <a:latin typeface="Century Gothic"/>
                <a:ea typeface="Century Gothic"/>
                <a:cs typeface="Century Gothic"/>
                <a:sym typeface="Century Gothic"/>
              </a:rPr>
              <a:t>2018: Became a member of the World Trade Organization</a:t>
            </a:r>
            <a:endParaRPr sz="1200">
              <a:solidFill>
                <a:srgbClr val="FFFFFF"/>
              </a:solidFill>
              <a:latin typeface="Century Gothic"/>
              <a:ea typeface="Century Gothic"/>
              <a:cs typeface="Century Gothic"/>
              <a:sym typeface="Century Gothic"/>
            </a:endParaRPr>
          </a:p>
        </p:txBody>
      </p:sp>
      <p:pic>
        <p:nvPicPr>
          <p:cNvPr id="223" name="Google Shape;223;p28"/>
          <p:cNvPicPr preferRelativeResize="0"/>
          <p:nvPr/>
        </p:nvPicPr>
        <p:blipFill>
          <a:blip r:embed="rId4">
            <a:alphaModFix/>
          </a:blip>
          <a:stretch>
            <a:fillRect/>
          </a:stretch>
        </p:blipFill>
        <p:spPr>
          <a:xfrm>
            <a:off x="322300" y="1029475"/>
            <a:ext cx="5251074" cy="3708925"/>
          </a:xfrm>
          <a:prstGeom prst="rect">
            <a:avLst/>
          </a:prstGeom>
          <a:noFill/>
          <a:ln>
            <a:noFill/>
          </a:ln>
        </p:spPr>
      </p:pic>
      <p:sp>
        <p:nvSpPr>
          <p:cNvPr id="224" name="Google Shape;224;p28"/>
          <p:cNvSpPr txBox="1"/>
          <p:nvPr/>
        </p:nvSpPr>
        <p:spPr>
          <a:xfrm>
            <a:off x="268600" y="4812275"/>
            <a:ext cx="5658300" cy="1813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4CB9C3"/>
              </a:buClr>
              <a:buSzPts val="1900"/>
              <a:buFont typeface="Century Gothic"/>
              <a:buChar char="▶"/>
            </a:pPr>
            <a:r>
              <a:rPr lang="en-US" sz="1900">
                <a:solidFill>
                  <a:srgbClr val="4CB9C3"/>
                </a:solidFill>
                <a:latin typeface="Century Gothic"/>
                <a:ea typeface="Century Gothic"/>
                <a:cs typeface="Century Gothic"/>
                <a:sym typeface="Century Gothic"/>
              </a:rPr>
              <a:t>Liberia &amp; Afghanistan </a:t>
            </a:r>
            <a:r>
              <a:rPr lang="en-US" sz="1900">
                <a:solidFill>
                  <a:srgbClr val="4CB9C3"/>
                </a:solidFill>
                <a:latin typeface="Century Gothic"/>
                <a:ea typeface="Century Gothic"/>
                <a:cs typeface="Century Gothic"/>
                <a:sym typeface="Century Gothic"/>
              </a:rPr>
              <a:t>identified</a:t>
            </a:r>
            <a:r>
              <a:rPr lang="en-US" sz="1900">
                <a:solidFill>
                  <a:srgbClr val="4CB9C3"/>
                </a:solidFill>
                <a:latin typeface="Century Gothic"/>
                <a:ea typeface="Century Gothic"/>
                <a:cs typeface="Century Gothic"/>
                <a:sym typeface="Century Gothic"/>
              </a:rPr>
              <a:t> as Countries with greatest increase and decrease in happiness over time frame</a:t>
            </a:r>
            <a:endParaRPr sz="1900">
              <a:solidFill>
                <a:srgbClr val="4CB9C3"/>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658250" y="444250"/>
            <a:ext cx="5771100" cy="738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D4D4D4"/>
              </a:buClr>
              <a:buSzPts val="4000"/>
              <a:buFont typeface="Century Gothic"/>
              <a:buNone/>
            </a:pPr>
            <a:r>
              <a:rPr b="0" lang="en-US" sz="3800">
                <a:solidFill>
                  <a:srgbClr val="D4D4D4"/>
                </a:solidFill>
              </a:rPr>
              <a:t>Data Analysis - </a:t>
            </a:r>
            <a:r>
              <a:rPr lang="en-US" sz="3800">
                <a:solidFill>
                  <a:srgbClr val="D4D4D4"/>
                </a:solidFill>
              </a:rPr>
              <a:t>Greatest Improvement </a:t>
            </a:r>
            <a:endParaRPr sz="3800">
              <a:solidFill>
                <a:srgbClr val="D4D4D4"/>
              </a:solidFill>
            </a:endParaRPr>
          </a:p>
        </p:txBody>
      </p:sp>
      <p:pic>
        <p:nvPicPr>
          <p:cNvPr id="230" name="Google Shape;230;p29"/>
          <p:cNvPicPr preferRelativeResize="0"/>
          <p:nvPr/>
        </p:nvPicPr>
        <p:blipFill>
          <a:blip r:embed="rId3">
            <a:alphaModFix/>
          </a:blip>
          <a:stretch>
            <a:fillRect/>
          </a:stretch>
        </p:blipFill>
        <p:spPr>
          <a:xfrm>
            <a:off x="8043525" y="4113868"/>
            <a:ext cx="3381375" cy="2254232"/>
          </a:xfrm>
          <a:prstGeom prst="rect">
            <a:avLst/>
          </a:prstGeom>
          <a:noFill/>
          <a:ln>
            <a:noFill/>
          </a:ln>
        </p:spPr>
      </p:pic>
      <p:pic>
        <p:nvPicPr>
          <p:cNvPr id="231" name="Google Shape;231;p29"/>
          <p:cNvPicPr preferRelativeResize="0"/>
          <p:nvPr/>
        </p:nvPicPr>
        <p:blipFill>
          <a:blip r:embed="rId4">
            <a:alphaModFix/>
          </a:blip>
          <a:stretch>
            <a:fillRect/>
          </a:stretch>
        </p:blipFill>
        <p:spPr>
          <a:xfrm>
            <a:off x="4258525" y="1301263"/>
            <a:ext cx="3381375" cy="2254258"/>
          </a:xfrm>
          <a:prstGeom prst="rect">
            <a:avLst/>
          </a:prstGeom>
          <a:noFill/>
          <a:ln>
            <a:noFill/>
          </a:ln>
        </p:spPr>
      </p:pic>
      <p:pic>
        <p:nvPicPr>
          <p:cNvPr id="232" name="Google Shape;232;p29"/>
          <p:cNvPicPr preferRelativeResize="0"/>
          <p:nvPr/>
        </p:nvPicPr>
        <p:blipFill>
          <a:blip r:embed="rId5">
            <a:alphaModFix/>
          </a:blip>
          <a:stretch>
            <a:fillRect/>
          </a:stretch>
        </p:blipFill>
        <p:spPr>
          <a:xfrm>
            <a:off x="473525" y="4113862"/>
            <a:ext cx="3381375" cy="2254250"/>
          </a:xfrm>
          <a:prstGeom prst="rect">
            <a:avLst/>
          </a:prstGeom>
          <a:noFill/>
          <a:ln>
            <a:noFill/>
          </a:ln>
        </p:spPr>
      </p:pic>
      <p:pic>
        <p:nvPicPr>
          <p:cNvPr id="233" name="Google Shape;233;p29"/>
          <p:cNvPicPr preferRelativeResize="0"/>
          <p:nvPr/>
        </p:nvPicPr>
        <p:blipFill>
          <a:blip r:embed="rId6">
            <a:alphaModFix/>
          </a:blip>
          <a:stretch>
            <a:fillRect/>
          </a:stretch>
        </p:blipFill>
        <p:spPr>
          <a:xfrm>
            <a:off x="473525" y="1301275"/>
            <a:ext cx="3381375" cy="2254233"/>
          </a:xfrm>
          <a:prstGeom prst="rect">
            <a:avLst/>
          </a:prstGeom>
          <a:noFill/>
          <a:ln>
            <a:noFill/>
          </a:ln>
        </p:spPr>
      </p:pic>
      <p:pic>
        <p:nvPicPr>
          <p:cNvPr id="234" name="Google Shape;234;p29"/>
          <p:cNvPicPr preferRelativeResize="0"/>
          <p:nvPr/>
        </p:nvPicPr>
        <p:blipFill>
          <a:blip r:embed="rId7">
            <a:alphaModFix/>
          </a:blip>
          <a:stretch>
            <a:fillRect/>
          </a:stretch>
        </p:blipFill>
        <p:spPr>
          <a:xfrm>
            <a:off x="4258525" y="4113867"/>
            <a:ext cx="3381375" cy="2254233"/>
          </a:xfrm>
          <a:prstGeom prst="rect">
            <a:avLst/>
          </a:prstGeom>
          <a:noFill/>
          <a:ln>
            <a:noFill/>
          </a:ln>
        </p:spPr>
      </p:pic>
      <p:pic>
        <p:nvPicPr>
          <p:cNvPr id="235" name="Google Shape;235;p29"/>
          <p:cNvPicPr preferRelativeResize="0"/>
          <p:nvPr/>
        </p:nvPicPr>
        <p:blipFill>
          <a:blip r:embed="rId8">
            <a:alphaModFix/>
          </a:blip>
          <a:stretch>
            <a:fillRect/>
          </a:stretch>
        </p:blipFill>
        <p:spPr>
          <a:xfrm>
            <a:off x="8043525" y="1301275"/>
            <a:ext cx="3381375" cy="2254259"/>
          </a:xfrm>
          <a:prstGeom prst="rect">
            <a:avLst/>
          </a:prstGeom>
          <a:noFill/>
          <a:ln>
            <a:noFill/>
          </a:ln>
        </p:spPr>
      </p:pic>
      <p:sp>
        <p:nvSpPr>
          <p:cNvPr id="236" name="Google Shape;236;p29"/>
          <p:cNvSpPr txBox="1"/>
          <p:nvPr/>
        </p:nvSpPr>
        <p:spPr>
          <a:xfrm>
            <a:off x="6629400" y="140025"/>
            <a:ext cx="31860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500">
                <a:solidFill>
                  <a:srgbClr val="FFFFFF"/>
                </a:solidFill>
                <a:latin typeface="Century Gothic"/>
                <a:ea typeface="Century Gothic"/>
                <a:cs typeface="Century Gothic"/>
                <a:sym typeface="Century Gothic"/>
              </a:rPr>
              <a:t>Liberia</a:t>
            </a:r>
            <a:endParaRPr sz="4500">
              <a:solidFill>
                <a:srgbClr val="FFFFFF"/>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61150" y="107423"/>
            <a:ext cx="8825700" cy="146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Greatest Decrease in Happiness:  Afghanistan</a:t>
            </a:r>
            <a:endParaRPr/>
          </a:p>
        </p:txBody>
      </p:sp>
      <p:pic>
        <p:nvPicPr>
          <p:cNvPr id="242" name="Google Shape;242;p30"/>
          <p:cNvPicPr preferRelativeResize="0"/>
          <p:nvPr/>
        </p:nvPicPr>
        <p:blipFill>
          <a:blip r:embed="rId3">
            <a:alphaModFix/>
          </a:blip>
          <a:stretch>
            <a:fillRect/>
          </a:stretch>
        </p:blipFill>
        <p:spPr>
          <a:xfrm>
            <a:off x="6644900" y="1843625"/>
            <a:ext cx="5400900" cy="3600575"/>
          </a:xfrm>
          <a:prstGeom prst="rect">
            <a:avLst/>
          </a:prstGeom>
          <a:noFill/>
          <a:ln>
            <a:noFill/>
          </a:ln>
        </p:spPr>
      </p:pic>
      <p:sp>
        <p:nvSpPr>
          <p:cNvPr id="243" name="Google Shape;243;p30"/>
          <p:cNvSpPr txBox="1"/>
          <p:nvPr/>
        </p:nvSpPr>
        <p:spPr>
          <a:xfrm>
            <a:off x="89525" y="1843625"/>
            <a:ext cx="6412200" cy="42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4CB9C3"/>
              </a:solidFill>
              <a:latin typeface="Century Gothic"/>
              <a:ea typeface="Century Gothic"/>
              <a:cs typeface="Century Gothic"/>
              <a:sym typeface="Century Gothic"/>
            </a:endParaRPr>
          </a:p>
          <a:p>
            <a:pPr indent="-381000" lvl="0" marL="457200" rtl="0" algn="l">
              <a:spcBef>
                <a:spcPts val="0"/>
              </a:spcBef>
              <a:spcAft>
                <a:spcPts val="0"/>
              </a:spcAft>
              <a:buClr>
                <a:srgbClr val="4CB9C3"/>
              </a:buClr>
              <a:buSzPts val="2400"/>
              <a:buFont typeface="Century Gothic"/>
              <a:buChar char="▶"/>
            </a:pPr>
            <a:r>
              <a:rPr lang="en-US" sz="2400">
                <a:solidFill>
                  <a:srgbClr val="4CB9C3"/>
                </a:solidFill>
                <a:latin typeface="Century Gothic"/>
                <a:ea typeface="Century Gothic"/>
                <a:cs typeface="Century Gothic"/>
                <a:sym typeface="Century Gothic"/>
              </a:rPr>
              <a:t>2014:  Residual effects from the withdrawal of international  troops from the area</a:t>
            </a:r>
            <a:endParaRPr sz="2400">
              <a:solidFill>
                <a:srgbClr val="4CB9C3"/>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4CB9C3"/>
              </a:solidFill>
              <a:latin typeface="Century Gothic"/>
              <a:ea typeface="Century Gothic"/>
              <a:cs typeface="Century Gothic"/>
              <a:sym typeface="Century Gothic"/>
            </a:endParaRPr>
          </a:p>
          <a:p>
            <a:pPr indent="-381000" lvl="0" marL="457200" rtl="0" algn="l">
              <a:spcBef>
                <a:spcPts val="0"/>
              </a:spcBef>
              <a:spcAft>
                <a:spcPts val="0"/>
              </a:spcAft>
              <a:buClr>
                <a:srgbClr val="4CB9C3"/>
              </a:buClr>
              <a:buSzPts val="2400"/>
              <a:buFont typeface="Century Gothic"/>
              <a:buChar char="▶"/>
            </a:pPr>
            <a:r>
              <a:rPr lang="en-US" sz="2400">
                <a:solidFill>
                  <a:srgbClr val="4CB9C3"/>
                </a:solidFill>
                <a:latin typeface="Century Gothic"/>
                <a:ea typeface="Century Gothic"/>
                <a:cs typeface="Century Gothic"/>
                <a:sym typeface="Century Gothic"/>
              </a:rPr>
              <a:t>2016:  Failed peace talks with Taliban and surveyed lack of confidence in the government, economy, and overall safety and security</a:t>
            </a:r>
            <a:endParaRPr sz="2400">
              <a:solidFill>
                <a:srgbClr val="4CB9C3"/>
              </a:solidFill>
              <a:latin typeface="Century Gothic"/>
              <a:ea typeface="Century Gothic"/>
              <a:cs typeface="Century Gothic"/>
              <a:sym typeface="Century Gothic"/>
            </a:endParaRPr>
          </a:p>
          <a:p>
            <a:pPr indent="0" lvl="0" marL="0" rtl="0" algn="l">
              <a:spcBef>
                <a:spcPts val="0"/>
              </a:spcBef>
              <a:spcAft>
                <a:spcPts val="0"/>
              </a:spcAft>
              <a:buNone/>
            </a:pPr>
            <a:r>
              <a:t/>
            </a:r>
            <a:endParaRPr sz="1500">
              <a:latin typeface="Century Gothic"/>
              <a:ea typeface="Century Gothic"/>
              <a:cs typeface="Century Gothic"/>
              <a:sym typeface="Century Gothic"/>
            </a:endParaRPr>
          </a:p>
          <a:p>
            <a:pPr indent="0" lvl="0" marL="91440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658250" y="444250"/>
            <a:ext cx="5771100" cy="738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D4D4D4"/>
              </a:buClr>
              <a:buSzPts val="4000"/>
              <a:buFont typeface="Century Gothic"/>
              <a:buNone/>
            </a:pPr>
            <a:r>
              <a:rPr b="0" lang="en-US" sz="3800">
                <a:solidFill>
                  <a:srgbClr val="D4D4D4"/>
                </a:solidFill>
              </a:rPr>
              <a:t>Data Analysis - </a:t>
            </a:r>
            <a:r>
              <a:rPr lang="en-US" sz="3800">
                <a:solidFill>
                  <a:srgbClr val="D4D4D4"/>
                </a:solidFill>
              </a:rPr>
              <a:t>Greatest Decrease </a:t>
            </a:r>
            <a:endParaRPr sz="3800">
              <a:solidFill>
                <a:srgbClr val="D4D4D4"/>
              </a:solidFill>
            </a:endParaRPr>
          </a:p>
        </p:txBody>
      </p:sp>
      <p:pic>
        <p:nvPicPr>
          <p:cNvPr id="249" name="Google Shape;249;p31"/>
          <p:cNvPicPr preferRelativeResize="0"/>
          <p:nvPr/>
        </p:nvPicPr>
        <p:blipFill rotWithShape="1">
          <a:blip r:embed="rId3">
            <a:alphaModFix/>
          </a:blip>
          <a:srcRect b="0" l="0" r="0" t="0"/>
          <a:stretch/>
        </p:blipFill>
        <p:spPr>
          <a:xfrm>
            <a:off x="8043525" y="4113868"/>
            <a:ext cx="3381375" cy="2254232"/>
          </a:xfrm>
          <a:prstGeom prst="rect">
            <a:avLst/>
          </a:prstGeom>
          <a:noFill/>
          <a:ln>
            <a:noFill/>
          </a:ln>
        </p:spPr>
      </p:pic>
      <p:pic>
        <p:nvPicPr>
          <p:cNvPr id="250" name="Google Shape;250;p31"/>
          <p:cNvPicPr preferRelativeResize="0"/>
          <p:nvPr/>
        </p:nvPicPr>
        <p:blipFill rotWithShape="1">
          <a:blip r:embed="rId4">
            <a:alphaModFix/>
          </a:blip>
          <a:srcRect b="0" l="0" r="0" t="0"/>
          <a:stretch/>
        </p:blipFill>
        <p:spPr>
          <a:xfrm>
            <a:off x="4258525" y="1301263"/>
            <a:ext cx="3381375" cy="2254258"/>
          </a:xfrm>
          <a:prstGeom prst="rect">
            <a:avLst/>
          </a:prstGeom>
          <a:noFill/>
          <a:ln>
            <a:noFill/>
          </a:ln>
        </p:spPr>
      </p:pic>
      <p:pic>
        <p:nvPicPr>
          <p:cNvPr id="251" name="Google Shape;251;p31"/>
          <p:cNvPicPr preferRelativeResize="0"/>
          <p:nvPr/>
        </p:nvPicPr>
        <p:blipFill rotWithShape="1">
          <a:blip r:embed="rId5">
            <a:alphaModFix/>
          </a:blip>
          <a:srcRect b="0" l="0" r="0" t="0"/>
          <a:stretch/>
        </p:blipFill>
        <p:spPr>
          <a:xfrm>
            <a:off x="473525" y="4113862"/>
            <a:ext cx="3381375" cy="2254250"/>
          </a:xfrm>
          <a:prstGeom prst="rect">
            <a:avLst/>
          </a:prstGeom>
          <a:noFill/>
          <a:ln>
            <a:noFill/>
          </a:ln>
        </p:spPr>
      </p:pic>
      <p:pic>
        <p:nvPicPr>
          <p:cNvPr id="252" name="Google Shape;252;p31"/>
          <p:cNvPicPr preferRelativeResize="0"/>
          <p:nvPr/>
        </p:nvPicPr>
        <p:blipFill rotWithShape="1">
          <a:blip r:embed="rId6">
            <a:alphaModFix/>
          </a:blip>
          <a:srcRect b="0" l="0" r="0" t="0"/>
          <a:stretch/>
        </p:blipFill>
        <p:spPr>
          <a:xfrm>
            <a:off x="4258525" y="4113867"/>
            <a:ext cx="3381375" cy="2254233"/>
          </a:xfrm>
          <a:prstGeom prst="rect">
            <a:avLst/>
          </a:prstGeom>
          <a:noFill/>
          <a:ln>
            <a:noFill/>
          </a:ln>
        </p:spPr>
      </p:pic>
      <p:pic>
        <p:nvPicPr>
          <p:cNvPr id="253" name="Google Shape;253;p31"/>
          <p:cNvPicPr preferRelativeResize="0"/>
          <p:nvPr/>
        </p:nvPicPr>
        <p:blipFill rotWithShape="1">
          <a:blip r:embed="rId7">
            <a:alphaModFix/>
          </a:blip>
          <a:srcRect b="0" l="0" r="0" t="0"/>
          <a:stretch/>
        </p:blipFill>
        <p:spPr>
          <a:xfrm>
            <a:off x="8043525" y="1301275"/>
            <a:ext cx="3381375" cy="2254259"/>
          </a:xfrm>
          <a:prstGeom prst="rect">
            <a:avLst/>
          </a:prstGeom>
          <a:noFill/>
          <a:ln>
            <a:noFill/>
          </a:ln>
        </p:spPr>
      </p:pic>
      <p:sp>
        <p:nvSpPr>
          <p:cNvPr id="254" name="Google Shape;254;p31"/>
          <p:cNvSpPr txBox="1"/>
          <p:nvPr/>
        </p:nvSpPr>
        <p:spPr>
          <a:xfrm>
            <a:off x="6072200" y="140025"/>
            <a:ext cx="37431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500">
                <a:solidFill>
                  <a:srgbClr val="FFFFFF"/>
                </a:solidFill>
                <a:latin typeface="Century Gothic"/>
                <a:ea typeface="Century Gothic"/>
                <a:cs typeface="Century Gothic"/>
                <a:sym typeface="Century Gothic"/>
              </a:rPr>
              <a:t>Afghanistan</a:t>
            </a:r>
            <a:endParaRPr sz="4500">
              <a:solidFill>
                <a:srgbClr val="FFFFFF"/>
              </a:solidFill>
              <a:latin typeface="Century Gothic"/>
              <a:ea typeface="Century Gothic"/>
              <a:cs typeface="Century Gothic"/>
              <a:sym typeface="Century Gothic"/>
            </a:endParaRPr>
          </a:p>
        </p:txBody>
      </p:sp>
      <p:pic>
        <p:nvPicPr>
          <p:cNvPr id="255" name="Google Shape;255;p31"/>
          <p:cNvPicPr preferRelativeResize="0"/>
          <p:nvPr/>
        </p:nvPicPr>
        <p:blipFill>
          <a:blip r:embed="rId8">
            <a:alphaModFix/>
          </a:blip>
          <a:stretch>
            <a:fillRect/>
          </a:stretch>
        </p:blipFill>
        <p:spPr>
          <a:xfrm>
            <a:off x="473525" y="1301275"/>
            <a:ext cx="3381375" cy="225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658245" y="444239"/>
            <a:ext cx="7956600" cy="738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D4D4D4"/>
              </a:buClr>
              <a:buSzPts val="4000"/>
              <a:buFont typeface="Century Gothic"/>
              <a:buNone/>
            </a:pPr>
            <a:r>
              <a:rPr b="0" lang="en-US" sz="3800">
                <a:solidFill>
                  <a:srgbClr val="D4D4D4"/>
                </a:solidFill>
              </a:rPr>
              <a:t>Data Analysis - Single </a:t>
            </a:r>
            <a:r>
              <a:rPr lang="en-US" sz="3800">
                <a:solidFill>
                  <a:srgbClr val="D4D4D4"/>
                </a:solidFill>
              </a:rPr>
              <a:t>V</a:t>
            </a:r>
            <a:r>
              <a:rPr b="0" lang="en-US" sz="3800">
                <a:solidFill>
                  <a:srgbClr val="D4D4D4"/>
                </a:solidFill>
              </a:rPr>
              <a:t>aria</a:t>
            </a:r>
            <a:r>
              <a:rPr lang="en-US" sz="3800">
                <a:solidFill>
                  <a:srgbClr val="D4D4D4"/>
                </a:solidFill>
              </a:rPr>
              <a:t>ble </a:t>
            </a:r>
            <a:endParaRPr sz="3800">
              <a:solidFill>
                <a:srgbClr val="D4D4D4"/>
              </a:solidFill>
            </a:endParaRPr>
          </a:p>
        </p:txBody>
      </p:sp>
      <p:sp>
        <p:nvSpPr>
          <p:cNvPr id="261" name="Google Shape;261;p32"/>
          <p:cNvSpPr txBox="1"/>
          <p:nvPr>
            <p:ph idx="1" type="body"/>
          </p:nvPr>
        </p:nvSpPr>
        <p:spPr>
          <a:xfrm>
            <a:off x="769950" y="1183150"/>
            <a:ext cx="10134600" cy="52632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Clr>
                <a:srgbClr val="86D1D8"/>
              </a:buClr>
              <a:buSzPts val="2400"/>
              <a:buChar char="▶"/>
            </a:pPr>
            <a:r>
              <a:rPr lang="en-US" sz="2400">
                <a:solidFill>
                  <a:srgbClr val="86D1D8"/>
                </a:solidFill>
              </a:rPr>
              <a:t>Generated scatter plots of 5 year average happiness score vs. 5 year average variable per country.</a:t>
            </a:r>
            <a:endParaRPr sz="2400">
              <a:solidFill>
                <a:srgbClr val="86D1D8"/>
              </a:solidFill>
            </a:endParaRPr>
          </a:p>
          <a:p>
            <a:pPr indent="-381000" lvl="0" marL="457200" rtl="0" algn="l">
              <a:spcBef>
                <a:spcPts val="0"/>
              </a:spcBef>
              <a:spcAft>
                <a:spcPts val="0"/>
              </a:spcAft>
              <a:buClr>
                <a:srgbClr val="86D1D8"/>
              </a:buClr>
              <a:buSzPts val="2400"/>
              <a:buChar char="▶"/>
            </a:pPr>
            <a:r>
              <a:rPr lang="en-US" sz="2400">
                <a:solidFill>
                  <a:srgbClr val="86D1D8"/>
                </a:solidFill>
              </a:rPr>
              <a:t>Performed linear regression on scatter plots and ranked by correlation coefficient:</a:t>
            </a:r>
            <a:endParaRPr sz="2400">
              <a:solidFill>
                <a:srgbClr val="86D1D8"/>
              </a:solidFill>
            </a:endParaRPr>
          </a:p>
          <a:p>
            <a:pPr indent="0" lvl="0" marL="0" rtl="0" algn="l">
              <a:spcBef>
                <a:spcPts val="0"/>
              </a:spcBef>
              <a:spcAft>
                <a:spcPts val="0"/>
              </a:spcAft>
              <a:buNone/>
            </a:pPr>
            <a:r>
              <a:t/>
            </a:r>
            <a:endParaRPr sz="2400"/>
          </a:p>
          <a:p>
            <a:pPr indent="-381000" lvl="2" marL="1371600" rtl="0" algn="l">
              <a:lnSpc>
                <a:spcPct val="115000"/>
              </a:lnSpc>
              <a:spcBef>
                <a:spcPts val="0"/>
              </a:spcBef>
              <a:spcAft>
                <a:spcPts val="0"/>
              </a:spcAft>
              <a:buClr>
                <a:srgbClr val="FFFFFF"/>
              </a:buClr>
              <a:buSzPts val="2400"/>
              <a:buFont typeface="Century Gothic"/>
              <a:buAutoNum type="romanLcPeriod"/>
            </a:pPr>
            <a:r>
              <a:rPr lang="en-US" sz="2400">
                <a:solidFill>
                  <a:srgbClr val="FFFFFF"/>
                </a:solidFill>
              </a:rPr>
              <a:t>Health: 0.794</a:t>
            </a:r>
            <a:endParaRPr sz="2400">
              <a:solidFill>
                <a:srgbClr val="FFFFFF"/>
              </a:solidFill>
            </a:endParaRPr>
          </a:p>
          <a:p>
            <a:pPr indent="-381000" lvl="2" marL="1371600" rtl="0" algn="l">
              <a:lnSpc>
                <a:spcPct val="115000"/>
              </a:lnSpc>
              <a:spcBef>
                <a:spcPts val="0"/>
              </a:spcBef>
              <a:spcAft>
                <a:spcPts val="0"/>
              </a:spcAft>
              <a:buClr>
                <a:srgbClr val="FFFFFF"/>
              </a:buClr>
              <a:buSzPts val="2400"/>
              <a:buFont typeface="Century Gothic"/>
              <a:buAutoNum type="romanLcPeriod"/>
            </a:pPr>
            <a:r>
              <a:rPr lang="en-US" sz="2400">
                <a:solidFill>
                  <a:srgbClr val="FFFFFF"/>
                </a:solidFill>
              </a:rPr>
              <a:t>Economy: 0.790</a:t>
            </a:r>
            <a:endParaRPr sz="2400">
              <a:solidFill>
                <a:srgbClr val="FFFFFF"/>
              </a:solidFill>
            </a:endParaRPr>
          </a:p>
          <a:p>
            <a:pPr indent="-381000" lvl="2" marL="1371600" rtl="0" algn="l">
              <a:lnSpc>
                <a:spcPct val="115000"/>
              </a:lnSpc>
              <a:spcBef>
                <a:spcPts val="0"/>
              </a:spcBef>
              <a:spcAft>
                <a:spcPts val="0"/>
              </a:spcAft>
              <a:buClr>
                <a:srgbClr val="FFFFFF"/>
              </a:buClr>
              <a:buSzPts val="2400"/>
              <a:buFont typeface="Century Gothic"/>
              <a:buAutoNum type="romanLcPeriod"/>
            </a:pPr>
            <a:r>
              <a:rPr lang="en-US" sz="2400">
                <a:solidFill>
                  <a:srgbClr val="FFFFFF"/>
                </a:solidFill>
              </a:rPr>
              <a:t>Family: 0.757</a:t>
            </a:r>
            <a:endParaRPr sz="2400">
              <a:solidFill>
                <a:srgbClr val="FFFFFF"/>
              </a:solidFill>
            </a:endParaRPr>
          </a:p>
          <a:p>
            <a:pPr indent="-381000" lvl="2" marL="1371600" rtl="0" algn="l">
              <a:lnSpc>
                <a:spcPct val="115000"/>
              </a:lnSpc>
              <a:spcBef>
                <a:spcPts val="0"/>
              </a:spcBef>
              <a:spcAft>
                <a:spcPts val="0"/>
              </a:spcAft>
              <a:buClr>
                <a:srgbClr val="FFFFFF"/>
              </a:buClr>
              <a:buSzPts val="2400"/>
              <a:buFont typeface="Century Gothic"/>
              <a:buAutoNum type="romanLcPeriod"/>
            </a:pPr>
            <a:r>
              <a:rPr lang="en-US" sz="2400">
                <a:solidFill>
                  <a:srgbClr val="FFFFFF"/>
                </a:solidFill>
              </a:rPr>
              <a:t>Freedom: 0.485</a:t>
            </a:r>
            <a:endParaRPr sz="2400">
              <a:solidFill>
                <a:srgbClr val="FFFFFF"/>
              </a:solidFill>
            </a:endParaRPr>
          </a:p>
          <a:p>
            <a:pPr indent="-381000" lvl="2" marL="1371600" rtl="0" algn="l">
              <a:lnSpc>
                <a:spcPct val="115000"/>
              </a:lnSpc>
              <a:spcBef>
                <a:spcPts val="0"/>
              </a:spcBef>
              <a:spcAft>
                <a:spcPts val="0"/>
              </a:spcAft>
              <a:buClr>
                <a:srgbClr val="FFFFFF"/>
              </a:buClr>
              <a:buSzPts val="2400"/>
              <a:buFont typeface="Century Gothic"/>
              <a:buAutoNum type="romanLcPeriod"/>
            </a:pPr>
            <a:r>
              <a:rPr lang="en-US" sz="2400">
                <a:solidFill>
                  <a:srgbClr val="FFFFFF"/>
                </a:solidFill>
              </a:rPr>
              <a:t>Trust: -0.436</a:t>
            </a:r>
            <a:endParaRPr sz="2400">
              <a:solidFill>
                <a:srgbClr val="FFFFFF"/>
              </a:solidFill>
            </a:endParaRPr>
          </a:p>
          <a:p>
            <a:pPr indent="-381000" lvl="2" marL="1371600" rtl="0" algn="l">
              <a:lnSpc>
                <a:spcPct val="115000"/>
              </a:lnSpc>
              <a:spcBef>
                <a:spcPts val="0"/>
              </a:spcBef>
              <a:spcAft>
                <a:spcPts val="0"/>
              </a:spcAft>
              <a:buClr>
                <a:srgbClr val="FFFFFF"/>
              </a:buClr>
              <a:buSzPts val="2400"/>
              <a:buFont typeface="Century Gothic"/>
              <a:buAutoNum type="romanLcPeriod"/>
            </a:pPr>
            <a:r>
              <a:rPr lang="en-US" sz="2400">
                <a:solidFill>
                  <a:srgbClr val="FFFFFF"/>
                </a:solidFill>
              </a:rPr>
              <a:t>Gini Index: -0.390</a:t>
            </a:r>
            <a:endParaRPr sz="2400">
              <a:solidFill>
                <a:srgbClr val="FFFFFF"/>
              </a:solidFill>
            </a:endParaRPr>
          </a:p>
          <a:p>
            <a:pPr indent="-381000" lvl="2" marL="1371600" rtl="0" algn="l">
              <a:lnSpc>
                <a:spcPct val="115000"/>
              </a:lnSpc>
              <a:spcBef>
                <a:spcPts val="0"/>
              </a:spcBef>
              <a:spcAft>
                <a:spcPts val="0"/>
              </a:spcAft>
              <a:buClr>
                <a:srgbClr val="FFFFFF"/>
              </a:buClr>
              <a:buSzPts val="2400"/>
              <a:buFont typeface="Century Gothic"/>
              <a:buAutoNum type="romanLcPeriod"/>
            </a:pPr>
            <a:r>
              <a:rPr lang="en-US" sz="2400">
                <a:solidFill>
                  <a:srgbClr val="FFFFFF"/>
                </a:solidFill>
              </a:rPr>
              <a:t>Generosity: 0.0739</a:t>
            </a:r>
            <a:endParaRPr sz="2400">
              <a:solidFill>
                <a:srgbClr val="FFFFFF"/>
              </a:solidFill>
            </a:endParaRPr>
          </a:p>
          <a:p>
            <a:pPr indent="-381000" lvl="2" marL="1371600" rtl="0" algn="l">
              <a:lnSpc>
                <a:spcPct val="115000"/>
              </a:lnSpc>
              <a:spcBef>
                <a:spcPts val="0"/>
              </a:spcBef>
              <a:spcAft>
                <a:spcPts val="0"/>
              </a:spcAft>
              <a:buClr>
                <a:srgbClr val="FFFFFF"/>
              </a:buClr>
              <a:buSzPts val="2400"/>
              <a:buFont typeface="Century Gothic"/>
              <a:buAutoNum type="romanLcPeriod"/>
            </a:pPr>
            <a:r>
              <a:rPr lang="en-US" sz="2400">
                <a:solidFill>
                  <a:srgbClr val="FFFFFF"/>
                </a:solidFill>
              </a:rPr>
              <a:t>Workforce ratio: 0.0736</a:t>
            </a:r>
            <a:endParaRPr sz="2400">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000"/>
              </a:spcBef>
              <a:spcAft>
                <a:spcPts val="0"/>
              </a:spcAft>
              <a:buSzPts val="1600"/>
              <a:buNone/>
            </a:pPr>
            <a:r>
              <a:t/>
            </a:r>
            <a:endParaRPr>
              <a:solidFill>
                <a:srgbClr val="D4D4D4"/>
              </a:solidFill>
            </a:endParaRPr>
          </a:p>
          <a:p>
            <a:pPr indent="0" lvl="0" marL="0" rtl="0" algn="l">
              <a:spcBef>
                <a:spcPts val="1000"/>
              </a:spcBef>
              <a:spcAft>
                <a:spcPts val="0"/>
              </a:spcAft>
              <a:buSzPts val="1600"/>
              <a:buNone/>
            </a:pPr>
            <a:r>
              <a:t/>
            </a:r>
            <a:endParaRPr/>
          </a:p>
        </p:txBody>
      </p:sp>
      <p:pic>
        <p:nvPicPr>
          <p:cNvPr id="262" name="Google Shape;262;p32"/>
          <p:cNvPicPr preferRelativeResize="0"/>
          <p:nvPr/>
        </p:nvPicPr>
        <p:blipFill>
          <a:blip r:embed="rId3">
            <a:alphaModFix/>
          </a:blip>
          <a:stretch>
            <a:fillRect/>
          </a:stretch>
        </p:blipFill>
        <p:spPr>
          <a:xfrm>
            <a:off x="5837175" y="2667975"/>
            <a:ext cx="5264350" cy="350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p:nvPr/>
        </p:nvSpPr>
        <p:spPr>
          <a:xfrm>
            <a:off x="6987000" y="1332900"/>
            <a:ext cx="4557600" cy="4794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txBox="1"/>
          <p:nvPr>
            <p:ph type="title"/>
          </p:nvPr>
        </p:nvSpPr>
        <p:spPr>
          <a:xfrm>
            <a:off x="658245" y="444239"/>
            <a:ext cx="7956600" cy="738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D4D4D4"/>
              </a:buClr>
              <a:buSzPts val="4000"/>
              <a:buFont typeface="Century Gothic"/>
              <a:buNone/>
            </a:pPr>
            <a:r>
              <a:rPr b="0" lang="en-US" sz="3800">
                <a:solidFill>
                  <a:srgbClr val="D4D4D4"/>
                </a:solidFill>
              </a:rPr>
              <a:t>Data Analysis - Mu</a:t>
            </a:r>
            <a:r>
              <a:rPr lang="en-US" sz="3800">
                <a:solidFill>
                  <a:srgbClr val="D4D4D4"/>
                </a:solidFill>
              </a:rPr>
              <a:t>ltiple Variable</a:t>
            </a:r>
            <a:endParaRPr sz="3800"/>
          </a:p>
        </p:txBody>
      </p:sp>
      <p:pic>
        <p:nvPicPr>
          <p:cNvPr id="269" name="Google Shape;269;p33"/>
          <p:cNvPicPr preferRelativeResize="0"/>
          <p:nvPr/>
        </p:nvPicPr>
        <p:blipFill>
          <a:blip r:embed="rId3">
            <a:alphaModFix/>
          </a:blip>
          <a:stretch>
            <a:fillRect/>
          </a:stretch>
        </p:blipFill>
        <p:spPr>
          <a:xfrm>
            <a:off x="6965450" y="1375900"/>
            <a:ext cx="4579200" cy="4711500"/>
          </a:xfrm>
          <a:prstGeom prst="rect">
            <a:avLst/>
          </a:prstGeom>
          <a:noFill/>
          <a:ln>
            <a:noFill/>
          </a:ln>
        </p:spPr>
      </p:pic>
      <p:sp>
        <p:nvSpPr>
          <p:cNvPr id="270" name="Google Shape;270;p33"/>
          <p:cNvSpPr txBox="1"/>
          <p:nvPr>
            <p:ph idx="1" type="body"/>
          </p:nvPr>
        </p:nvSpPr>
        <p:spPr>
          <a:xfrm>
            <a:off x="658250" y="1375900"/>
            <a:ext cx="6307200" cy="4600800"/>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400"/>
              <a:t>Generated Spearman’s correlation matrix to examine multicollinearity of multiple variable regression model.</a:t>
            </a:r>
            <a:endParaRPr sz="2400"/>
          </a:p>
          <a:p>
            <a:pPr indent="0" lvl="0" marL="457200" rtl="0" algn="l">
              <a:spcBef>
                <a:spcPts val="1000"/>
              </a:spcBef>
              <a:spcAft>
                <a:spcPts val="0"/>
              </a:spcAft>
              <a:buNone/>
            </a:pPr>
            <a:r>
              <a:t/>
            </a:r>
            <a:endParaRPr sz="2400"/>
          </a:p>
          <a:p>
            <a:pPr indent="-355600" lvl="0" marL="457200" rtl="0" algn="l">
              <a:spcBef>
                <a:spcPts val="1000"/>
              </a:spcBef>
              <a:spcAft>
                <a:spcPts val="0"/>
              </a:spcAft>
              <a:buSzPts val="2000"/>
              <a:buChar char="▶"/>
            </a:pPr>
            <a:r>
              <a:rPr lang="en-US" sz="2400"/>
              <a:t>Economy, Family, Health and Happiness are correlated with each other so need to consider interaction effects.</a:t>
            </a:r>
            <a:endParaRPr sz="2400"/>
          </a:p>
          <a:p>
            <a:pPr indent="0" lvl="0" marL="0" rtl="0" algn="l">
              <a:spcBef>
                <a:spcPts val="1000"/>
              </a:spcBef>
              <a:spcAft>
                <a:spcPts val="0"/>
              </a:spcAft>
              <a:buNone/>
            </a:pPr>
            <a:r>
              <a:t/>
            </a:r>
            <a:endParaRPr/>
          </a:p>
          <a:p>
            <a:pPr indent="0" lvl="0" marL="0" rtl="0" algn="l">
              <a:spcBef>
                <a:spcPts val="1000"/>
              </a:spcBef>
              <a:spcAft>
                <a:spcPts val="0"/>
              </a:spcAft>
              <a:buSzPts val="16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1154950" y="326580"/>
            <a:ext cx="8825700" cy="860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 Analysis - Multiple Variable</a:t>
            </a:r>
            <a:endParaRPr/>
          </a:p>
        </p:txBody>
      </p:sp>
      <p:sp>
        <p:nvSpPr>
          <p:cNvPr id="276" name="Google Shape;276;p34"/>
          <p:cNvSpPr txBox="1"/>
          <p:nvPr>
            <p:ph idx="1" type="body"/>
          </p:nvPr>
        </p:nvSpPr>
        <p:spPr>
          <a:xfrm>
            <a:off x="875450" y="1186975"/>
            <a:ext cx="8825700" cy="48327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Interaction Effects</a:t>
            </a:r>
            <a:endParaRPr sz="2400"/>
          </a:p>
          <a:p>
            <a:pPr indent="-381000" lvl="1" marL="914400" rtl="0" algn="l">
              <a:spcBef>
                <a:spcPts val="0"/>
              </a:spcBef>
              <a:spcAft>
                <a:spcPts val="0"/>
              </a:spcAft>
              <a:buSzPts val="2400"/>
              <a:buChar char="○"/>
            </a:pPr>
            <a:r>
              <a:rPr lang="en-US" sz="2400"/>
              <a:t>Workforce gender ratio interactions were significant with:</a:t>
            </a:r>
            <a:endParaRPr sz="2400"/>
          </a:p>
          <a:p>
            <a:pPr indent="-381000" lvl="2" marL="1371600" rtl="0" algn="l">
              <a:spcBef>
                <a:spcPts val="0"/>
              </a:spcBef>
              <a:spcAft>
                <a:spcPts val="0"/>
              </a:spcAft>
              <a:buSzPts val="2400"/>
              <a:buChar char="■"/>
            </a:pPr>
            <a:r>
              <a:rPr lang="en-US" sz="2400"/>
              <a:t>Gini Index</a:t>
            </a:r>
            <a:endParaRPr sz="2400"/>
          </a:p>
          <a:p>
            <a:pPr indent="-381000" lvl="2" marL="1371600" rtl="0" algn="l">
              <a:spcBef>
                <a:spcPts val="0"/>
              </a:spcBef>
              <a:spcAft>
                <a:spcPts val="0"/>
              </a:spcAft>
              <a:buSzPts val="2400"/>
              <a:buChar char="■"/>
            </a:pPr>
            <a:r>
              <a:rPr lang="en-US" sz="2400"/>
              <a:t>Economy</a:t>
            </a:r>
            <a:endParaRPr sz="2400"/>
          </a:p>
          <a:p>
            <a:pPr indent="-381000" lvl="2" marL="1371600" rtl="0" algn="l">
              <a:spcBef>
                <a:spcPts val="0"/>
              </a:spcBef>
              <a:spcAft>
                <a:spcPts val="0"/>
              </a:spcAft>
              <a:buSzPts val="2400"/>
              <a:buChar char="■"/>
            </a:pPr>
            <a:r>
              <a:rPr lang="en-US" sz="2400"/>
              <a:t>Generosity</a:t>
            </a:r>
            <a:endParaRPr sz="2400"/>
          </a:p>
          <a:p>
            <a:pPr indent="-381000" lvl="0" marL="457200" rtl="0" algn="l">
              <a:spcBef>
                <a:spcPts val="0"/>
              </a:spcBef>
              <a:spcAft>
                <a:spcPts val="0"/>
              </a:spcAft>
              <a:buSzPts val="2400"/>
              <a:buChar char="▶"/>
            </a:pPr>
            <a:r>
              <a:rPr lang="en-US" sz="2400"/>
              <a:t>Gini Index, Health, Economy, and Gender Ratio interactions were the most significant factors influencing Happiness</a:t>
            </a:r>
            <a:endParaRPr sz="2400"/>
          </a:p>
          <a:p>
            <a:pPr indent="-381000" lvl="0" marL="457200" rtl="0" algn="l">
              <a:spcBef>
                <a:spcPts val="0"/>
              </a:spcBef>
              <a:spcAft>
                <a:spcPts val="0"/>
              </a:spcAft>
              <a:buSzPts val="2400"/>
              <a:buChar char="▶"/>
            </a:pPr>
            <a:r>
              <a:rPr lang="en-US" sz="2400"/>
              <a:t>Final model Economic coefficient was negative.</a:t>
            </a:r>
            <a:endParaRPr sz="2400"/>
          </a:p>
          <a:p>
            <a:pPr indent="-381000" lvl="1" marL="914400" rtl="0" algn="l">
              <a:spcBef>
                <a:spcPts val="0"/>
              </a:spcBef>
              <a:spcAft>
                <a:spcPts val="0"/>
              </a:spcAft>
              <a:buSzPts val="2400"/>
              <a:buChar char="○"/>
            </a:pPr>
            <a:r>
              <a:rPr lang="en-US" sz="2400"/>
              <a:t>Growth in economy only translated to increases in Happiness if the gender ratio was high.</a:t>
            </a:r>
            <a:endParaRPr sz="2400"/>
          </a:p>
          <a:p>
            <a:pPr indent="0" lvl="0" marL="137160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429650" y="444250"/>
            <a:ext cx="10883400" cy="738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D4D4D4"/>
              </a:buClr>
              <a:buSzPts val="4000"/>
              <a:buFont typeface="Century Gothic"/>
              <a:buNone/>
            </a:pPr>
            <a:r>
              <a:rPr lang="en-US" sz="3800">
                <a:solidFill>
                  <a:srgbClr val="D4D4D4"/>
                </a:solidFill>
              </a:rPr>
              <a:t>How to Improve a Country’s Happiness:</a:t>
            </a:r>
            <a:endParaRPr sz="3800">
              <a:solidFill>
                <a:srgbClr val="D4D4D4"/>
              </a:solidFill>
            </a:endParaRPr>
          </a:p>
        </p:txBody>
      </p:sp>
      <p:sp>
        <p:nvSpPr>
          <p:cNvPr id="282" name="Google Shape;282;p35"/>
          <p:cNvSpPr txBox="1"/>
          <p:nvPr>
            <p:ph idx="1" type="body"/>
          </p:nvPr>
        </p:nvSpPr>
        <p:spPr>
          <a:xfrm>
            <a:off x="4961725" y="1183150"/>
            <a:ext cx="6815100" cy="7389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ctr">
              <a:lnSpc>
                <a:spcPct val="115000"/>
              </a:lnSpc>
              <a:spcBef>
                <a:spcPts val="0"/>
              </a:spcBef>
              <a:spcAft>
                <a:spcPts val="0"/>
              </a:spcAft>
              <a:buNone/>
            </a:pPr>
            <a:r>
              <a:rPr lang="en-US" sz="2300" u="sng">
                <a:solidFill>
                  <a:srgbClr val="00FFFF"/>
                </a:solidFill>
                <a:latin typeface="Arial"/>
                <a:ea typeface="Arial"/>
                <a:cs typeface="Arial"/>
                <a:sym typeface="Arial"/>
              </a:rPr>
              <a:t>Multivariable</a:t>
            </a:r>
            <a:r>
              <a:rPr lang="en-US" sz="2300" u="sng">
                <a:solidFill>
                  <a:srgbClr val="00FFFF"/>
                </a:solidFill>
                <a:latin typeface="Arial"/>
                <a:ea typeface="Arial"/>
                <a:cs typeface="Arial"/>
                <a:sym typeface="Arial"/>
              </a:rPr>
              <a:t> Analysis:</a:t>
            </a:r>
            <a:endParaRPr sz="2300" u="sng">
              <a:solidFill>
                <a:srgbClr val="00FFFF"/>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ctr">
              <a:lnSpc>
                <a:spcPct val="115000"/>
              </a:lnSpc>
              <a:spcBef>
                <a:spcPts val="0"/>
              </a:spcBef>
              <a:spcAft>
                <a:spcPts val="0"/>
              </a:spcAft>
              <a:buNone/>
            </a:pPr>
            <a:r>
              <a:t/>
            </a:r>
            <a:endParaRPr sz="2200" u="sng">
              <a:solidFill>
                <a:schemeClr val="dk1"/>
              </a:solidFill>
              <a:latin typeface="Arial"/>
              <a:ea typeface="Arial"/>
              <a:cs typeface="Arial"/>
              <a:sym typeface="Arial"/>
            </a:endParaRPr>
          </a:p>
          <a:p>
            <a:pPr indent="0" lvl="0" marL="0" rtl="0" algn="ctr">
              <a:lnSpc>
                <a:spcPct val="115000"/>
              </a:lnSpc>
              <a:spcBef>
                <a:spcPts val="0"/>
              </a:spcBef>
              <a:spcAft>
                <a:spcPts val="0"/>
              </a:spcAft>
              <a:buNone/>
            </a:pPr>
            <a:r>
              <a:t/>
            </a:r>
            <a:endParaRPr sz="2200">
              <a:solidFill>
                <a:schemeClr val="dk1"/>
              </a:solidFill>
              <a:latin typeface="Arial"/>
              <a:ea typeface="Arial"/>
              <a:cs typeface="Arial"/>
              <a:sym typeface="Arial"/>
            </a:endParaRPr>
          </a:p>
          <a:p>
            <a:pPr indent="0" lvl="0" marL="0" rtl="0" algn="l">
              <a:spcBef>
                <a:spcPts val="1000"/>
              </a:spcBef>
              <a:spcAft>
                <a:spcPts val="0"/>
              </a:spcAft>
              <a:buSzPts val="1600"/>
              <a:buNone/>
            </a:pPr>
            <a:r>
              <a:t/>
            </a:r>
            <a:endParaRPr>
              <a:solidFill>
                <a:srgbClr val="D4D4D4"/>
              </a:solidFill>
            </a:endParaRPr>
          </a:p>
        </p:txBody>
      </p:sp>
      <p:sp>
        <p:nvSpPr>
          <p:cNvPr id="283" name="Google Shape;283;p35"/>
          <p:cNvSpPr txBox="1"/>
          <p:nvPr/>
        </p:nvSpPr>
        <p:spPr>
          <a:xfrm>
            <a:off x="586250" y="1400150"/>
            <a:ext cx="4029000" cy="46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u="sng">
                <a:solidFill>
                  <a:srgbClr val="00FFFF"/>
                </a:solidFill>
                <a:latin typeface="Century Gothic"/>
                <a:ea typeface="Century Gothic"/>
                <a:cs typeface="Century Gothic"/>
                <a:sym typeface="Century Gothic"/>
              </a:rPr>
              <a:t>Single Variables Most Correlated with Happiness:</a:t>
            </a:r>
            <a:endParaRPr sz="2300" u="sng">
              <a:solidFill>
                <a:srgbClr val="00FFFF"/>
              </a:solidFill>
              <a:latin typeface="Century Gothic"/>
              <a:ea typeface="Century Gothic"/>
              <a:cs typeface="Century Gothic"/>
              <a:sym typeface="Century Gothic"/>
            </a:endParaRPr>
          </a:p>
          <a:p>
            <a:pPr indent="0" lvl="0" marL="0" rtl="0" algn="ctr">
              <a:spcBef>
                <a:spcPts val="0"/>
              </a:spcBef>
              <a:spcAft>
                <a:spcPts val="0"/>
              </a:spcAft>
              <a:buNone/>
            </a:pPr>
            <a:r>
              <a:t/>
            </a:r>
            <a:endParaRPr sz="2300" u="sng">
              <a:solidFill>
                <a:srgbClr val="00FFFF"/>
              </a:solidFill>
              <a:latin typeface="Century Gothic"/>
              <a:ea typeface="Century Gothic"/>
              <a:cs typeface="Century Gothic"/>
              <a:sym typeface="Century Gothic"/>
            </a:endParaRPr>
          </a:p>
          <a:p>
            <a:pPr indent="0" lvl="0" marL="0" rtl="0" algn="l">
              <a:spcBef>
                <a:spcPts val="0"/>
              </a:spcBef>
              <a:spcAft>
                <a:spcPts val="0"/>
              </a:spcAft>
              <a:buNone/>
            </a:pPr>
            <a:r>
              <a:t/>
            </a:r>
            <a:endParaRPr sz="2000">
              <a:latin typeface="Century Gothic"/>
              <a:ea typeface="Century Gothic"/>
              <a:cs typeface="Century Gothic"/>
              <a:sym typeface="Century Gothic"/>
            </a:endParaRPr>
          </a:p>
          <a:p>
            <a:pPr indent="-355600" lvl="0" marL="457200" rtl="0" algn="l">
              <a:lnSpc>
                <a:spcPct val="115000"/>
              </a:lnSpc>
              <a:spcBef>
                <a:spcPts val="0"/>
              </a:spcBef>
              <a:spcAft>
                <a:spcPts val="0"/>
              </a:spcAft>
              <a:buClr>
                <a:srgbClr val="FFFFFF"/>
              </a:buClr>
              <a:buSzPts val="2000"/>
              <a:buAutoNum type="arabicPeriod"/>
            </a:pPr>
            <a:r>
              <a:rPr lang="en-US" sz="2000">
                <a:solidFill>
                  <a:srgbClr val="FFFFFF"/>
                </a:solidFill>
              </a:rPr>
              <a:t>Health</a:t>
            </a:r>
            <a:r>
              <a:rPr b="1" lang="en-US" sz="2000">
                <a:solidFill>
                  <a:srgbClr val="FFFFFF"/>
                </a:solidFill>
              </a:rPr>
              <a:t>: 0.794</a:t>
            </a:r>
            <a:endParaRPr b="1" sz="2000">
              <a:solidFill>
                <a:srgbClr val="FFFFFF"/>
              </a:solidFill>
            </a:endParaRPr>
          </a:p>
          <a:p>
            <a:pPr indent="-355600" lvl="0" marL="457200" rtl="0" algn="l">
              <a:lnSpc>
                <a:spcPct val="115000"/>
              </a:lnSpc>
              <a:spcBef>
                <a:spcPts val="0"/>
              </a:spcBef>
              <a:spcAft>
                <a:spcPts val="0"/>
              </a:spcAft>
              <a:buClr>
                <a:srgbClr val="F3F3F3"/>
              </a:buClr>
              <a:buSzPts val="2000"/>
              <a:buAutoNum type="arabicPeriod"/>
            </a:pPr>
            <a:r>
              <a:rPr lang="en-US" sz="2000">
                <a:solidFill>
                  <a:srgbClr val="F3F3F3"/>
                </a:solidFill>
              </a:rPr>
              <a:t>Economy</a:t>
            </a:r>
            <a:r>
              <a:rPr b="1" lang="en-US" sz="2000">
                <a:solidFill>
                  <a:srgbClr val="F3F3F3"/>
                </a:solidFill>
              </a:rPr>
              <a:t>: 0.790</a:t>
            </a:r>
            <a:endParaRPr b="1" sz="2000">
              <a:solidFill>
                <a:srgbClr val="F3F3F3"/>
              </a:solidFill>
            </a:endParaRPr>
          </a:p>
          <a:p>
            <a:pPr indent="-355600" lvl="0" marL="457200" rtl="0" algn="l">
              <a:lnSpc>
                <a:spcPct val="115000"/>
              </a:lnSpc>
              <a:spcBef>
                <a:spcPts val="0"/>
              </a:spcBef>
              <a:spcAft>
                <a:spcPts val="0"/>
              </a:spcAft>
              <a:buClr>
                <a:srgbClr val="EFEFEF"/>
              </a:buClr>
              <a:buSzPts val="2000"/>
              <a:buAutoNum type="arabicPeriod"/>
            </a:pPr>
            <a:r>
              <a:rPr lang="en-US" sz="2000">
                <a:solidFill>
                  <a:srgbClr val="EFEFEF"/>
                </a:solidFill>
              </a:rPr>
              <a:t>Family</a:t>
            </a:r>
            <a:r>
              <a:rPr b="1" lang="en-US" sz="2000">
                <a:solidFill>
                  <a:srgbClr val="EFEFEF"/>
                </a:solidFill>
              </a:rPr>
              <a:t>: 0.757</a:t>
            </a:r>
            <a:endParaRPr b="1" sz="2000">
              <a:solidFill>
                <a:srgbClr val="666666"/>
              </a:solidFill>
              <a:latin typeface="Century Gothic"/>
              <a:ea typeface="Century Gothic"/>
              <a:cs typeface="Century Gothic"/>
              <a:sym typeface="Century Gothic"/>
            </a:endParaRPr>
          </a:p>
        </p:txBody>
      </p:sp>
      <p:sp>
        <p:nvSpPr>
          <p:cNvPr id="284" name="Google Shape;284;p35"/>
          <p:cNvSpPr txBox="1"/>
          <p:nvPr/>
        </p:nvSpPr>
        <p:spPr>
          <a:xfrm>
            <a:off x="4819125" y="2139050"/>
            <a:ext cx="3579000" cy="400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800" u="sng">
                <a:solidFill>
                  <a:srgbClr val="D9EAD3"/>
                </a:solidFill>
              </a:rPr>
              <a:t>Large GDPs focus on:</a:t>
            </a:r>
            <a:endParaRPr sz="1800" u="sng">
              <a:solidFill>
                <a:srgbClr val="D9EAD3"/>
              </a:solidFill>
            </a:endParaRPr>
          </a:p>
          <a:p>
            <a:pPr indent="0" lvl="0" marL="0" rtl="0" algn="l">
              <a:lnSpc>
                <a:spcPct val="115000"/>
              </a:lnSpc>
              <a:spcBef>
                <a:spcPts val="0"/>
              </a:spcBef>
              <a:spcAft>
                <a:spcPts val="0"/>
              </a:spcAft>
              <a:buNone/>
            </a:pPr>
            <a:r>
              <a:t/>
            </a:r>
            <a:endParaRPr sz="1800">
              <a:solidFill>
                <a:schemeClr val="dk1"/>
              </a:solidFill>
            </a:endParaRPr>
          </a:p>
          <a:p>
            <a:pPr indent="-355600" lvl="0" marL="457200" rtl="0" algn="l">
              <a:lnSpc>
                <a:spcPct val="115000"/>
              </a:lnSpc>
              <a:spcBef>
                <a:spcPts val="0"/>
              </a:spcBef>
              <a:spcAft>
                <a:spcPts val="0"/>
              </a:spcAft>
              <a:buClr>
                <a:srgbClr val="F3F3F3"/>
              </a:buClr>
              <a:buSzPts val="2000"/>
              <a:buAutoNum type="arabicPeriod"/>
            </a:pPr>
            <a:r>
              <a:rPr lang="en-US" sz="2000">
                <a:solidFill>
                  <a:srgbClr val="F3F3F3"/>
                </a:solidFill>
              </a:rPr>
              <a:t>Gender Equality in the workforce</a:t>
            </a:r>
            <a:endParaRPr sz="2000">
              <a:solidFill>
                <a:srgbClr val="F3F3F3"/>
              </a:solidFill>
            </a:endParaRPr>
          </a:p>
          <a:p>
            <a:pPr indent="-355600" lvl="0" marL="457200" rtl="0" algn="l">
              <a:lnSpc>
                <a:spcPct val="115000"/>
              </a:lnSpc>
              <a:spcBef>
                <a:spcPts val="0"/>
              </a:spcBef>
              <a:spcAft>
                <a:spcPts val="0"/>
              </a:spcAft>
              <a:buClr>
                <a:srgbClr val="EFEFEF"/>
              </a:buClr>
              <a:buSzPts val="2000"/>
              <a:buAutoNum type="arabicPeriod"/>
            </a:pPr>
            <a:r>
              <a:rPr lang="en-US" sz="2000">
                <a:solidFill>
                  <a:srgbClr val="EFEFEF"/>
                </a:solidFill>
              </a:rPr>
              <a:t>Income inequality</a:t>
            </a:r>
            <a:endParaRPr sz="2000">
              <a:solidFill>
                <a:srgbClr val="EFEFEF"/>
              </a:solidFill>
            </a:endParaRPr>
          </a:p>
          <a:p>
            <a:pPr indent="-355600" lvl="0" marL="457200" rtl="0" algn="l">
              <a:lnSpc>
                <a:spcPct val="115000"/>
              </a:lnSpc>
              <a:spcBef>
                <a:spcPts val="0"/>
              </a:spcBef>
              <a:spcAft>
                <a:spcPts val="0"/>
              </a:spcAft>
              <a:buClr>
                <a:srgbClr val="D9D9D9"/>
              </a:buClr>
              <a:buSzPts val="2000"/>
              <a:buAutoNum type="arabicPeriod"/>
            </a:pPr>
            <a:r>
              <a:rPr lang="en-US" sz="2000">
                <a:solidFill>
                  <a:srgbClr val="D9D9D9"/>
                </a:solidFill>
              </a:rPr>
              <a:t>Health (life expectancy)</a:t>
            </a:r>
            <a:endParaRPr sz="1600">
              <a:solidFill>
                <a:srgbClr val="B7B7B7"/>
              </a:solidFill>
              <a:latin typeface="Century Gothic"/>
              <a:ea typeface="Century Gothic"/>
              <a:cs typeface="Century Gothic"/>
              <a:sym typeface="Century Gothic"/>
            </a:endParaRPr>
          </a:p>
        </p:txBody>
      </p:sp>
      <p:sp>
        <p:nvSpPr>
          <p:cNvPr id="285" name="Google Shape;285;p35"/>
          <p:cNvSpPr txBox="1"/>
          <p:nvPr/>
        </p:nvSpPr>
        <p:spPr>
          <a:xfrm>
            <a:off x="8483400" y="2139050"/>
            <a:ext cx="3579000" cy="409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sz="1800" u="sng">
                <a:solidFill>
                  <a:srgbClr val="D9EAD3"/>
                </a:solidFill>
              </a:rPr>
              <a:t>Small GDPs focus on:</a:t>
            </a:r>
            <a:endParaRPr sz="1800" u="sng">
              <a:solidFill>
                <a:srgbClr val="D9EAD3"/>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355600" lvl="0" marL="457200" rtl="0" algn="l">
              <a:spcBef>
                <a:spcPts val="0"/>
              </a:spcBef>
              <a:spcAft>
                <a:spcPts val="0"/>
              </a:spcAft>
              <a:buClr>
                <a:srgbClr val="F3F3F3"/>
              </a:buClr>
              <a:buSzPts val="2000"/>
              <a:buAutoNum type="arabicPeriod"/>
            </a:pPr>
            <a:r>
              <a:rPr lang="en-US" sz="2000">
                <a:solidFill>
                  <a:srgbClr val="F3F3F3"/>
                </a:solidFill>
              </a:rPr>
              <a:t>Income inequality</a:t>
            </a:r>
            <a:endParaRPr sz="2000">
              <a:solidFill>
                <a:srgbClr val="F3F3F3"/>
              </a:solidFill>
            </a:endParaRPr>
          </a:p>
          <a:p>
            <a:pPr indent="-355600" lvl="0" marL="457200" rtl="0" algn="l">
              <a:spcBef>
                <a:spcPts val="0"/>
              </a:spcBef>
              <a:spcAft>
                <a:spcPts val="0"/>
              </a:spcAft>
              <a:buClr>
                <a:srgbClr val="EFEFEF"/>
              </a:buClr>
              <a:buSzPts val="2000"/>
              <a:buAutoNum type="arabicPeriod"/>
            </a:pPr>
            <a:r>
              <a:rPr lang="en-US" sz="2000">
                <a:solidFill>
                  <a:srgbClr val="EFEFEF"/>
                </a:solidFill>
              </a:rPr>
              <a:t>Gender equality then economic growth (increase GDP)</a:t>
            </a:r>
            <a:endParaRPr sz="2000">
              <a:solidFill>
                <a:srgbClr val="EFEFEF"/>
              </a:solidFill>
            </a:endParaRPr>
          </a:p>
          <a:p>
            <a:pPr indent="-355600" lvl="0" marL="457200" rtl="0" algn="l">
              <a:spcBef>
                <a:spcPts val="0"/>
              </a:spcBef>
              <a:spcAft>
                <a:spcPts val="0"/>
              </a:spcAft>
              <a:buClr>
                <a:srgbClr val="D9D9D9"/>
              </a:buClr>
              <a:buSzPts val="2000"/>
              <a:buAutoNum type="arabicPeriod"/>
            </a:pPr>
            <a:r>
              <a:rPr lang="en-US" sz="2000">
                <a:solidFill>
                  <a:srgbClr val="D9D9D9"/>
                </a:solidFill>
              </a:rPr>
              <a:t>Health (life expectancy)</a:t>
            </a:r>
            <a:endParaRPr sz="2000">
              <a:solidFill>
                <a:srgbClr val="B7B7B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3816155" y="2491227"/>
            <a:ext cx="3639300" cy="107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860"/>
              <a:buFont typeface="Century Gothic"/>
              <a:buNone/>
            </a:pPr>
            <a:r>
              <a:rPr lang="en-US" sz="4860"/>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1154956" y="2861733"/>
            <a:ext cx="8825700" cy="1915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Appendix:</a:t>
            </a:r>
            <a:endParaRPr sz="3800"/>
          </a:p>
          <a:p>
            <a:pPr indent="0" lvl="0" marL="0" rtl="0" algn="l">
              <a:spcBef>
                <a:spcPts val="0"/>
              </a:spcBef>
              <a:spcAft>
                <a:spcPts val="0"/>
              </a:spcAft>
              <a:buClr>
                <a:schemeClr val="lt2"/>
              </a:buClr>
              <a:buSzPts val="4200"/>
              <a:buFont typeface="Century Gothic"/>
              <a:buNone/>
            </a:pPr>
            <a:r>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What Makes a Country Happy?</a:t>
            </a:r>
            <a:endParaRPr sz="3800"/>
          </a:p>
          <a:p>
            <a:pPr indent="0" lvl="0" marL="0" rtl="0" algn="l">
              <a:spcBef>
                <a:spcPts val="0"/>
              </a:spcBef>
              <a:spcAft>
                <a:spcPts val="0"/>
              </a:spcAft>
              <a:buClr>
                <a:schemeClr val="lt2"/>
              </a:buClr>
              <a:buSzPts val="4200"/>
              <a:buFont typeface="Century Gothic"/>
              <a:buNone/>
            </a:pPr>
            <a:r>
              <a:t/>
            </a:r>
            <a:endParaRPr sz="3800"/>
          </a:p>
          <a:p>
            <a:pPr indent="0" lvl="0" marL="0" rtl="0" algn="l">
              <a:spcBef>
                <a:spcPts val="0"/>
              </a:spcBef>
              <a:spcAft>
                <a:spcPts val="0"/>
              </a:spcAft>
              <a:buClr>
                <a:schemeClr val="lt2"/>
              </a:buClr>
              <a:buSzPts val="4200"/>
              <a:buFont typeface="Century Gothic"/>
              <a:buNone/>
            </a:pPr>
            <a:r>
              <a:t/>
            </a:r>
            <a:endParaRPr sz="3800"/>
          </a:p>
        </p:txBody>
      </p:sp>
      <p:sp>
        <p:nvSpPr>
          <p:cNvPr id="159" name="Google Shape;159;p20"/>
          <p:cNvSpPr txBox="1"/>
          <p:nvPr/>
        </p:nvSpPr>
        <p:spPr>
          <a:xfrm>
            <a:off x="916850" y="2986050"/>
            <a:ext cx="10213500" cy="2127000"/>
          </a:xfrm>
          <a:prstGeom prst="rect">
            <a:avLst/>
          </a:prstGeom>
          <a:noFill/>
          <a:ln>
            <a:noFill/>
          </a:ln>
        </p:spPr>
        <p:txBody>
          <a:bodyPr anchorCtr="0" anchor="t" bIns="45700" lIns="91425" spcFirstLastPara="1" rIns="91425" wrap="square" tIns="45700">
            <a:noAutofit/>
          </a:bodyPr>
          <a:lstStyle/>
          <a:p>
            <a:pPr indent="0" lvl="0" marL="0" marR="0" rtl="0" algn="l">
              <a:spcBef>
                <a:spcPts val="1200"/>
              </a:spcBef>
              <a:spcAft>
                <a:spcPts val="0"/>
              </a:spcAft>
              <a:buNone/>
            </a:pPr>
            <a:r>
              <a:rPr b="1" lang="en-US" sz="2400">
                <a:solidFill>
                  <a:schemeClr val="lt1"/>
                </a:solidFill>
                <a:latin typeface="Century Gothic"/>
                <a:ea typeface="Century Gothic"/>
                <a:cs typeface="Century Gothic"/>
                <a:sym typeface="Century Gothic"/>
              </a:rPr>
              <a:t>World Gallup Poll:</a:t>
            </a:r>
            <a:endParaRPr b="1" sz="2400">
              <a:solidFill>
                <a:schemeClr val="lt1"/>
              </a:solidFill>
              <a:latin typeface="Century Gothic"/>
              <a:ea typeface="Century Gothic"/>
              <a:cs typeface="Century Gothic"/>
              <a:sym typeface="Century Gothic"/>
            </a:endParaRPr>
          </a:p>
          <a:p>
            <a:pPr indent="0" lvl="0" marL="0" marR="0" rtl="0" algn="l">
              <a:spcBef>
                <a:spcPts val="1200"/>
              </a:spcBef>
              <a:spcAft>
                <a:spcPts val="0"/>
              </a:spcAft>
              <a:buNone/>
            </a:pPr>
            <a:r>
              <a:rPr lang="en-US" sz="2400">
                <a:solidFill>
                  <a:schemeClr val="lt1"/>
                </a:solidFill>
                <a:latin typeface="Century Gothic"/>
                <a:ea typeface="Century Gothic"/>
                <a:cs typeface="Century Gothic"/>
                <a:sym typeface="Century Gothic"/>
              </a:rPr>
              <a:t>Think of  a ladder with the best possible life being a 10, the worse possible life being a 0.  </a:t>
            </a:r>
            <a:endParaRPr sz="2400">
              <a:solidFill>
                <a:schemeClr val="lt1"/>
              </a:solidFill>
              <a:latin typeface="Century Gothic"/>
              <a:ea typeface="Century Gothic"/>
              <a:cs typeface="Century Gothic"/>
              <a:sym typeface="Century Gothic"/>
            </a:endParaRPr>
          </a:p>
          <a:p>
            <a:pPr indent="0" lvl="0" marL="0" marR="0" rtl="0" algn="l">
              <a:spcBef>
                <a:spcPts val="1200"/>
              </a:spcBef>
              <a:spcAft>
                <a:spcPts val="0"/>
              </a:spcAft>
              <a:buNone/>
            </a:pPr>
            <a:r>
              <a:rPr lang="en-US" sz="2400">
                <a:solidFill>
                  <a:schemeClr val="lt1"/>
                </a:solidFill>
                <a:latin typeface="Century Gothic"/>
                <a:ea typeface="Century Gothic"/>
                <a:cs typeface="Century Gothic"/>
                <a:sym typeface="Century Gothic"/>
              </a:rPr>
              <a:t>Rate your own life on this scale.</a:t>
            </a:r>
            <a:endParaRPr sz="2400">
              <a:solidFill>
                <a:schemeClr val="lt1"/>
              </a:solidFill>
              <a:latin typeface="Century Gothic"/>
              <a:ea typeface="Century Gothic"/>
              <a:cs typeface="Century Gothic"/>
              <a:sym typeface="Century Gothic"/>
            </a:endParaRPr>
          </a:p>
        </p:txBody>
      </p:sp>
      <p:sp>
        <p:nvSpPr>
          <p:cNvPr id="160" name="Google Shape;160;p20"/>
          <p:cNvSpPr txBox="1"/>
          <p:nvPr>
            <p:ph idx="1" type="body"/>
          </p:nvPr>
        </p:nvSpPr>
        <p:spPr>
          <a:xfrm>
            <a:off x="916856" y="2409750"/>
            <a:ext cx="6506400" cy="5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solidFill>
                  <a:srgbClr val="86D1D8"/>
                </a:solidFill>
              </a:rPr>
              <a:t>Dependent Variable: Country Happiness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Appendix: Data Set Clarity</a:t>
            </a:r>
            <a:endParaRPr sz="3800"/>
          </a:p>
        </p:txBody>
      </p:sp>
      <p:sp>
        <p:nvSpPr>
          <p:cNvPr id="301" name="Google Shape;301;p38"/>
          <p:cNvSpPr txBox="1"/>
          <p:nvPr>
            <p:ph idx="1" type="body"/>
          </p:nvPr>
        </p:nvSpPr>
        <p:spPr>
          <a:xfrm>
            <a:off x="733475" y="1083100"/>
            <a:ext cx="10305300" cy="5094600"/>
          </a:xfrm>
          <a:prstGeom prst="rect">
            <a:avLst/>
          </a:prstGeom>
        </p:spPr>
        <p:txBody>
          <a:bodyPr anchorCtr="0" anchor="t" bIns="45700" lIns="91425" spcFirstLastPara="1" rIns="91425" wrap="square" tIns="45700">
            <a:noAutofit/>
          </a:bodyPr>
          <a:lstStyle/>
          <a:p>
            <a:pPr indent="-320040" lvl="0" marL="457200" rtl="0" algn="l">
              <a:spcBef>
                <a:spcPts val="0"/>
              </a:spcBef>
              <a:spcAft>
                <a:spcPts val="0"/>
              </a:spcAft>
              <a:buSzPts val="1440"/>
              <a:buAutoNum type="arabicParenR"/>
            </a:pPr>
            <a:r>
              <a:rPr b="1" lang="en-US"/>
              <a:t>GDP per capita:</a:t>
            </a:r>
            <a:r>
              <a:rPr lang="en-US"/>
              <a:t> adjusted to 2011 international dollars, taken from World Development Indicators released from the World Bank.</a:t>
            </a:r>
            <a:endParaRPr/>
          </a:p>
          <a:p>
            <a:pPr indent="-320040" lvl="0" marL="457200" rtl="0" algn="l">
              <a:spcBef>
                <a:spcPts val="0"/>
              </a:spcBef>
              <a:spcAft>
                <a:spcPts val="0"/>
              </a:spcAft>
              <a:buSzPts val="1440"/>
              <a:buAutoNum type="arabicParenR"/>
            </a:pPr>
            <a:r>
              <a:rPr b="1" lang="en-US"/>
              <a:t>Healthy life expectancy at birth</a:t>
            </a:r>
            <a:r>
              <a:rPr lang="en-US"/>
              <a:t> based on World Health Organization </a:t>
            </a:r>
            <a:endParaRPr/>
          </a:p>
          <a:p>
            <a:pPr indent="-320040" lvl="0" marL="457200" rtl="0" algn="l">
              <a:spcBef>
                <a:spcPts val="0"/>
              </a:spcBef>
              <a:spcAft>
                <a:spcPts val="0"/>
              </a:spcAft>
              <a:buSzPts val="1440"/>
              <a:buAutoNum type="arabicParenR"/>
            </a:pPr>
            <a:r>
              <a:rPr b="1" lang="en-US"/>
              <a:t>Social support</a:t>
            </a:r>
            <a:r>
              <a:rPr lang="en-US"/>
              <a:t>, national average of binary responses  to Gallup World Poll (GWP), “If you were in trouble, do you have relatives or friends you can count on to help you whenever you need them, or not?”</a:t>
            </a:r>
            <a:endParaRPr/>
          </a:p>
          <a:p>
            <a:pPr indent="-320040" lvl="0" marL="457200" rtl="0" algn="l">
              <a:spcBef>
                <a:spcPts val="0"/>
              </a:spcBef>
              <a:spcAft>
                <a:spcPts val="0"/>
              </a:spcAft>
              <a:buSzPts val="1440"/>
              <a:buAutoNum type="arabicParenR"/>
            </a:pPr>
            <a:r>
              <a:rPr b="1" lang="en-US"/>
              <a:t>Freedom to make life choices</a:t>
            </a:r>
            <a:r>
              <a:rPr lang="en-US"/>
              <a:t>, national average of binary  responses to GWP, “ Are you satisfied or dissatisfied with your freedom to choose what you do with your life?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Appendix: Data Set Clarity (cont.)</a:t>
            </a:r>
            <a:endParaRPr sz="3800"/>
          </a:p>
        </p:txBody>
      </p:sp>
      <p:sp>
        <p:nvSpPr>
          <p:cNvPr id="307" name="Google Shape;307;p39"/>
          <p:cNvSpPr txBox="1"/>
          <p:nvPr>
            <p:ph idx="1" type="body"/>
          </p:nvPr>
        </p:nvSpPr>
        <p:spPr>
          <a:xfrm>
            <a:off x="733475" y="1083100"/>
            <a:ext cx="10305300" cy="5058600"/>
          </a:xfrm>
          <a:prstGeom prst="rect">
            <a:avLst/>
          </a:prstGeom>
        </p:spPr>
        <p:txBody>
          <a:bodyPr anchorCtr="0" anchor="t" bIns="45700" lIns="91425" spcFirstLastPara="1" rIns="91425" wrap="square" tIns="45700">
            <a:noAutofit/>
          </a:bodyPr>
          <a:lstStyle/>
          <a:p>
            <a:pPr indent="-320040" lvl="0" marL="457200" rtl="0" algn="l">
              <a:spcBef>
                <a:spcPts val="0"/>
              </a:spcBef>
              <a:spcAft>
                <a:spcPts val="0"/>
              </a:spcAft>
              <a:buSzPts val="1440"/>
              <a:buAutoNum type="arabicParenR" startAt="5"/>
            </a:pPr>
            <a:r>
              <a:rPr b="1" lang="en-US"/>
              <a:t>Generosity</a:t>
            </a:r>
            <a:r>
              <a:rPr lang="en-US"/>
              <a:t>, residual of regressing the national average of GWP reponses, “Have you donated money to a charity in the past month?”</a:t>
            </a:r>
            <a:endParaRPr/>
          </a:p>
          <a:p>
            <a:pPr indent="-320040" lvl="0" marL="457200" rtl="0" algn="l">
              <a:spcBef>
                <a:spcPts val="0"/>
              </a:spcBef>
              <a:spcAft>
                <a:spcPts val="0"/>
              </a:spcAft>
              <a:buSzPts val="1440"/>
              <a:buAutoNum type="arabicParenR" startAt="5"/>
            </a:pPr>
            <a:r>
              <a:rPr b="1" lang="en-US"/>
              <a:t>Trust</a:t>
            </a:r>
            <a:r>
              <a:rPr lang="en-US"/>
              <a:t>, average of binary answers to two GWP questions: “Is corruption widespread throughout the government or not?” and “Is corruption widespread within businesses or not?”</a:t>
            </a:r>
            <a:endParaRPr/>
          </a:p>
          <a:p>
            <a:pPr indent="-320040" lvl="0" marL="457200" rtl="0" algn="l">
              <a:spcBef>
                <a:spcPts val="0"/>
              </a:spcBef>
              <a:spcAft>
                <a:spcPts val="0"/>
              </a:spcAft>
              <a:buSzPts val="1440"/>
              <a:buAutoNum type="arabicParenR" startAt="5"/>
            </a:pPr>
            <a:r>
              <a:rPr b="1" lang="en-US"/>
              <a:t>Ratio of gender participation in the workforce</a:t>
            </a:r>
            <a:r>
              <a:rPr lang="en-US"/>
              <a:t> - % of </a:t>
            </a:r>
            <a:endParaRPr/>
          </a:p>
          <a:p>
            <a:pPr indent="-320040" lvl="0" marL="457200" rtl="0" algn="l">
              <a:spcBef>
                <a:spcPts val="0"/>
              </a:spcBef>
              <a:spcAft>
                <a:spcPts val="0"/>
              </a:spcAft>
              <a:buSzPts val="1440"/>
              <a:buAutoNum type="arabicParenR" startAt="5"/>
            </a:pPr>
            <a:r>
              <a:rPr b="1" lang="en-US"/>
              <a:t>Gini coefficient </a:t>
            </a:r>
            <a:r>
              <a:rPr lang="en-US"/>
              <a:t>- a measure of income inequality that condenses income distribution for a country into a single number between 0 and 1.  Higher number means the greater degree of income inequality.</a:t>
            </a:r>
            <a:endParaRPr/>
          </a:p>
          <a:p>
            <a:pPr indent="0" lvl="0" marL="0" rtl="0" algn="l">
              <a:spcBef>
                <a:spcPts val="0"/>
              </a:spcBef>
              <a:spcAft>
                <a:spcPts val="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646098" y="452725"/>
            <a:ext cx="108189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Appendix: Stability of Happiness by Rank</a:t>
            </a:r>
            <a:endParaRPr sz="3800"/>
          </a:p>
        </p:txBody>
      </p:sp>
      <p:pic>
        <p:nvPicPr>
          <p:cNvPr id="313" name="Google Shape;313;p40"/>
          <p:cNvPicPr preferRelativeResize="0"/>
          <p:nvPr/>
        </p:nvPicPr>
        <p:blipFill>
          <a:blip r:embed="rId3">
            <a:alphaModFix/>
          </a:blip>
          <a:stretch>
            <a:fillRect/>
          </a:stretch>
        </p:blipFill>
        <p:spPr>
          <a:xfrm>
            <a:off x="879325" y="1469875"/>
            <a:ext cx="4878047" cy="4700075"/>
          </a:xfrm>
          <a:prstGeom prst="rect">
            <a:avLst/>
          </a:prstGeom>
          <a:noFill/>
          <a:ln>
            <a:noFill/>
          </a:ln>
        </p:spPr>
      </p:pic>
      <p:pic>
        <p:nvPicPr>
          <p:cNvPr id="314" name="Google Shape;314;p40"/>
          <p:cNvPicPr preferRelativeResize="0"/>
          <p:nvPr/>
        </p:nvPicPr>
        <p:blipFill>
          <a:blip r:embed="rId4">
            <a:alphaModFix/>
          </a:blip>
          <a:stretch>
            <a:fillRect/>
          </a:stretch>
        </p:blipFill>
        <p:spPr>
          <a:xfrm>
            <a:off x="5960797" y="1469875"/>
            <a:ext cx="4661296" cy="470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646098" y="452725"/>
            <a:ext cx="108189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Appendix: Variable Histograms</a:t>
            </a:r>
            <a:endParaRPr sz="3800"/>
          </a:p>
        </p:txBody>
      </p:sp>
      <p:pic>
        <p:nvPicPr>
          <p:cNvPr id="320" name="Google Shape;320;p41"/>
          <p:cNvPicPr preferRelativeResize="0"/>
          <p:nvPr/>
        </p:nvPicPr>
        <p:blipFill>
          <a:blip r:embed="rId3">
            <a:alphaModFix/>
          </a:blip>
          <a:stretch>
            <a:fillRect/>
          </a:stretch>
        </p:blipFill>
        <p:spPr>
          <a:xfrm>
            <a:off x="1160553" y="3154993"/>
            <a:ext cx="3062585" cy="1674026"/>
          </a:xfrm>
          <a:prstGeom prst="rect">
            <a:avLst/>
          </a:prstGeom>
          <a:noFill/>
          <a:ln>
            <a:noFill/>
          </a:ln>
        </p:spPr>
      </p:pic>
      <p:pic>
        <p:nvPicPr>
          <p:cNvPr id="321" name="Google Shape;321;p41"/>
          <p:cNvPicPr preferRelativeResize="0"/>
          <p:nvPr/>
        </p:nvPicPr>
        <p:blipFill>
          <a:blip r:embed="rId4">
            <a:alphaModFix/>
          </a:blip>
          <a:stretch>
            <a:fillRect/>
          </a:stretch>
        </p:blipFill>
        <p:spPr>
          <a:xfrm>
            <a:off x="1160550" y="1375083"/>
            <a:ext cx="3062585" cy="1674026"/>
          </a:xfrm>
          <a:prstGeom prst="rect">
            <a:avLst/>
          </a:prstGeom>
          <a:noFill/>
          <a:ln>
            <a:noFill/>
          </a:ln>
        </p:spPr>
      </p:pic>
      <p:pic>
        <p:nvPicPr>
          <p:cNvPr id="322" name="Google Shape;322;p41"/>
          <p:cNvPicPr preferRelativeResize="0"/>
          <p:nvPr/>
        </p:nvPicPr>
        <p:blipFill>
          <a:blip r:embed="rId5">
            <a:alphaModFix/>
          </a:blip>
          <a:stretch>
            <a:fillRect/>
          </a:stretch>
        </p:blipFill>
        <p:spPr>
          <a:xfrm>
            <a:off x="4323319" y="1365075"/>
            <a:ext cx="3062589" cy="1674032"/>
          </a:xfrm>
          <a:prstGeom prst="rect">
            <a:avLst/>
          </a:prstGeom>
          <a:noFill/>
          <a:ln>
            <a:noFill/>
          </a:ln>
        </p:spPr>
      </p:pic>
      <p:pic>
        <p:nvPicPr>
          <p:cNvPr id="323" name="Google Shape;323;p41"/>
          <p:cNvPicPr preferRelativeResize="0"/>
          <p:nvPr/>
        </p:nvPicPr>
        <p:blipFill>
          <a:blip r:embed="rId6">
            <a:alphaModFix/>
          </a:blip>
          <a:stretch>
            <a:fillRect/>
          </a:stretch>
        </p:blipFill>
        <p:spPr>
          <a:xfrm>
            <a:off x="4323320" y="3154991"/>
            <a:ext cx="3062589" cy="1674032"/>
          </a:xfrm>
          <a:prstGeom prst="rect">
            <a:avLst/>
          </a:prstGeom>
          <a:noFill/>
          <a:ln>
            <a:noFill/>
          </a:ln>
        </p:spPr>
      </p:pic>
      <p:pic>
        <p:nvPicPr>
          <p:cNvPr id="324" name="Google Shape;324;p41"/>
          <p:cNvPicPr preferRelativeResize="0"/>
          <p:nvPr/>
        </p:nvPicPr>
        <p:blipFill>
          <a:blip r:embed="rId7">
            <a:alphaModFix/>
          </a:blip>
          <a:stretch>
            <a:fillRect/>
          </a:stretch>
        </p:blipFill>
        <p:spPr>
          <a:xfrm>
            <a:off x="7486086" y="4934869"/>
            <a:ext cx="3062589" cy="1674027"/>
          </a:xfrm>
          <a:prstGeom prst="rect">
            <a:avLst/>
          </a:prstGeom>
          <a:noFill/>
          <a:ln>
            <a:noFill/>
          </a:ln>
        </p:spPr>
      </p:pic>
      <p:pic>
        <p:nvPicPr>
          <p:cNvPr id="325" name="Google Shape;325;p41"/>
          <p:cNvPicPr preferRelativeResize="0"/>
          <p:nvPr/>
        </p:nvPicPr>
        <p:blipFill>
          <a:blip r:embed="rId8">
            <a:alphaModFix/>
          </a:blip>
          <a:stretch>
            <a:fillRect/>
          </a:stretch>
        </p:blipFill>
        <p:spPr>
          <a:xfrm>
            <a:off x="4323372" y="4944902"/>
            <a:ext cx="3062538" cy="1673998"/>
          </a:xfrm>
          <a:prstGeom prst="rect">
            <a:avLst/>
          </a:prstGeom>
          <a:noFill/>
          <a:ln>
            <a:noFill/>
          </a:ln>
        </p:spPr>
      </p:pic>
      <p:pic>
        <p:nvPicPr>
          <p:cNvPr id="326" name="Google Shape;326;p41"/>
          <p:cNvPicPr preferRelativeResize="0"/>
          <p:nvPr/>
        </p:nvPicPr>
        <p:blipFill>
          <a:blip r:embed="rId9">
            <a:alphaModFix/>
          </a:blip>
          <a:stretch>
            <a:fillRect/>
          </a:stretch>
        </p:blipFill>
        <p:spPr>
          <a:xfrm>
            <a:off x="7486084" y="3154989"/>
            <a:ext cx="3062589" cy="1674007"/>
          </a:xfrm>
          <a:prstGeom prst="rect">
            <a:avLst/>
          </a:prstGeom>
          <a:noFill/>
          <a:ln>
            <a:noFill/>
          </a:ln>
        </p:spPr>
      </p:pic>
      <p:pic>
        <p:nvPicPr>
          <p:cNvPr id="327" name="Google Shape;327;p41"/>
          <p:cNvPicPr preferRelativeResize="0"/>
          <p:nvPr/>
        </p:nvPicPr>
        <p:blipFill>
          <a:blip r:embed="rId10">
            <a:alphaModFix/>
          </a:blip>
          <a:stretch>
            <a:fillRect/>
          </a:stretch>
        </p:blipFill>
        <p:spPr>
          <a:xfrm>
            <a:off x="7486086" y="1375089"/>
            <a:ext cx="3062585" cy="1674026"/>
          </a:xfrm>
          <a:prstGeom prst="rect">
            <a:avLst/>
          </a:prstGeom>
          <a:noFill/>
          <a:ln>
            <a:noFill/>
          </a:ln>
        </p:spPr>
      </p:pic>
      <p:pic>
        <p:nvPicPr>
          <p:cNvPr id="328" name="Google Shape;328;p41"/>
          <p:cNvPicPr preferRelativeResize="0"/>
          <p:nvPr/>
        </p:nvPicPr>
        <p:blipFill>
          <a:blip r:embed="rId11">
            <a:alphaModFix/>
          </a:blip>
          <a:stretch>
            <a:fillRect/>
          </a:stretch>
        </p:blipFill>
        <p:spPr>
          <a:xfrm>
            <a:off x="1160550" y="4934925"/>
            <a:ext cx="3062600" cy="1724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646098" y="452725"/>
            <a:ext cx="108189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Appendix: Variable Yearly Trends</a:t>
            </a:r>
            <a:endParaRPr sz="3800"/>
          </a:p>
        </p:txBody>
      </p:sp>
      <p:pic>
        <p:nvPicPr>
          <p:cNvPr id="334" name="Google Shape;334;p42"/>
          <p:cNvPicPr preferRelativeResize="0"/>
          <p:nvPr/>
        </p:nvPicPr>
        <p:blipFill>
          <a:blip r:embed="rId3">
            <a:alphaModFix/>
          </a:blip>
          <a:stretch>
            <a:fillRect/>
          </a:stretch>
        </p:blipFill>
        <p:spPr>
          <a:xfrm>
            <a:off x="4432125" y="4882425"/>
            <a:ext cx="2872475" cy="1621675"/>
          </a:xfrm>
          <a:prstGeom prst="rect">
            <a:avLst/>
          </a:prstGeom>
          <a:noFill/>
          <a:ln>
            <a:noFill/>
          </a:ln>
        </p:spPr>
      </p:pic>
      <p:pic>
        <p:nvPicPr>
          <p:cNvPr id="335" name="Google Shape;335;p42"/>
          <p:cNvPicPr preferRelativeResize="0"/>
          <p:nvPr/>
        </p:nvPicPr>
        <p:blipFill>
          <a:blip r:embed="rId4">
            <a:alphaModFix/>
          </a:blip>
          <a:stretch>
            <a:fillRect/>
          </a:stretch>
        </p:blipFill>
        <p:spPr>
          <a:xfrm>
            <a:off x="7432025" y="1425900"/>
            <a:ext cx="2872500" cy="1621700"/>
          </a:xfrm>
          <a:prstGeom prst="rect">
            <a:avLst/>
          </a:prstGeom>
          <a:noFill/>
          <a:ln>
            <a:noFill/>
          </a:ln>
        </p:spPr>
      </p:pic>
      <p:pic>
        <p:nvPicPr>
          <p:cNvPr id="336" name="Google Shape;336;p42"/>
          <p:cNvPicPr preferRelativeResize="0"/>
          <p:nvPr/>
        </p:nvPicPr>
        <p:blipFill>
          <a:blip r:embed="rId5">
            <a:alphaModFix/>
          </a:blip>
          <a:stretch>
            <a:fillRect/>
          </a:stretch>
        </p:blipFill>
        <p:spPr>
          <a:xfrm>
            <a:off x="7432033" y="3176586"/>
            <a:ext cx="2872481" cy="1576853"/>
          </a:xfrm>
          <a:prstGeom prst="rect">
            <a:avLst/>
          </a:prstGeom>
          <a:noFill/>
          <a:ln>
            <a:noFill/>
          </a:ln>
        </p:spPr>
      </p:pic>
      <p:pic>
        <p:nvPicPr>
          <p:cNvPr id="337" name="Google Shape;337;p42"/>
          <p:cNvPicPr preferRelativeResize="0"/>
          <p:nvPr/>
        </p:nvPicPr>
        <p:blipFill>
          <a:blip r:embed="rId6">
            <a:alphaModFix/>
          </a:blip>
          <a:stretch>
            <a:fillRect/>
          </a:stretch>
        </p:blipFill>
        <p:spPr>
          <a:xfrm>
            <a:off x="1350550" y="3176586"/>
            <a:ext cx="2954136" cy="1621686"/>
          </a:xfrm>
          <a:prstGeom prst="rect">
            <a:avLst/>
          </a:prstGeom>
          <a:noFill/>
          <a:ln>
            <a:noFill/>
          </a:ln>
        </p:spPr>
      </p:pic>
      <p:pic>
        <p:nvPicPr>
          <p:cNvPr id="338" name="Google Shape;338;p42"/>
          <p:cNvPicPr preferRelativeResize="0"/>
          <p:nvPr/>
        </p:nvPicPr>
        <p:blipFill>
          <a:blip r:embed="rId7">
            <a:alphaModFix/>
          </a:blip>
          <a:stretch>
            <a:fillRect/>
          </a:stretch>
        </p:blipFill>
        <p:spPr>
          <a:xfrm>
            <a:off x="7432025" y="4882425"/>
            <a:ext cx="2872500" cy="1621675"/>
          </a:xfrm>
          <a:prstGeom prst="rect">
            <a:avLst/>
          </a:prstGeom>
          <a:noFill/>
          <a:ln>
            <a:noFill/>
          </a:ln>
        </p:spPr>
      </p:pic>
      <p:pic>
        <p:nvPicPr>
          <p:cNvPr id="339" name="Google Shape;339;p42"/>
          <p:cNvPicPr preferRelativeResize="0"/>
          <p:nvPr/>
        </p:nvPicPr>
        <p:blipFill>
          <a:blip r:embed="rId8">
            <a:alphaModFix/>
          </a:blip>
          <a:stretch>
            <a:fillRect/>
          </a:stretch>
        </p:blipFill>
        <p:spPr>
          <a:xfrm>
            <a:off x="4432114" y="3176586"/>
            <a:ext cx="2872481" cy="1576853"/>
          </a:xfrm>
          <a:prstGeom prst="rect">
            <a:avLst/>
          </a:prstGeom>
          <a:noFill/>
          <a:ln>
            <a:noFill/>
          </a:ln>
        </p:spPr>
      </p:pic>
      <p:pic>
        <p:nvPicPr>
          <p:cNvPr id="340" name="Google Shape;340;p42"/>
          <p:cNvPicPr preferRelativeResize="0"/>
          <p:nvPr/>
        </p:nvPicPr>
        <p:blipFill>
          <a:blip r:embed="rId9">
            <a:alphaModFix/>
          </a:blip>
          <a:stretch>
            <a:fillRect/>
          </a:stretch>
        </p:blipFill>
        <p:spPr>
          <a:xfrm>
            <a:off x="1350550" y="4882422"/>
            <a:ext cx="2954136" cy="1621678"/>
          </a:xfrm>
          <a:prstGeom prst="rect">
            <a:avLst/>
          </a:prstGeom>
          <a:noFill/>
          <a:ln>
            <a:noFill/>
          </a:ln>
        </p:spPr>
      </p:pic>
      <p:pic>
        <p:nvPicPr>
          <p:cNvPr id="341" name="Google Shape;341;p42"/>
          <p:cNvPicPr preferRelativeResize="0"/>
          <p:nvPr/>
        </p:nvPicPr>
        <p:blipFill>
          <a:blip r:embed="rId10">
            <a:alphaModFix/>
          </a:blip>
          <a:stretch>
            <a:fillRect/>
          </a:stretch>
        </p:blipFill>
        <p:spPr>
          <a:xfrm>
            <a:off x="4432125" y="1425900"/>
            <a:ext cx="2872475" cy="1621700"/>
          </a:xfrm>
          <a:prstGeom prst="rect">
            <a:avLst/>
          </a:prstGeom>
          <a:noFill/>
          <a:ln>
            <a:noFill/>
          </a:ln>
        </p:spPr>
      </p:pic>
      <p:pic>
        <p:nvPicPr>
          <p:cNvPr id="342" name="Google Shape;342;p42"/>
          <p:cNvPicPr preferRelativeResize="0"/>
          <p:nvPr/>
        </p:nvPicPr>
        <p:blipFill>
          <a:blip r:embed="rId11">
            <a:alphaModFix/>
          </a:blip>
          <a:stretch>
            <a:fillRect/>
          </a:stretch>
        </p:blipFill>
        <p:spPr>
          <a:xfrm>
            <a:off x="1350550" y="1425928"/>
            <a:ext cx="2954125" cy="16216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646098" y="452725"/>
            <a:ext cx="108189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Appendix: Scatter Plots and Regressions</a:t>
            </a:r>
            <a:endParaRPr sz="3800"/>
          </a:p>
        </p:txBody>
      </p:sp>
      <p:pic>
        <p:nvPicPr>
          <p:cNvPr id="348" name="Google Shape;348;p43"/>
          <p:cNvPicPr preferRelativeResize="0"/>
          <p:nvPr/>
        </p:nvPicPr>
        <p:blipFill rotWithShape="1">
          <a:blip r:embed="rId3">
            <a:alphaModFix/>
          </a:blip>
          <a:srcRect b="7663" l="0" r="0" t="7655"/>
          <a:stretch/>
        </p:blipFill>
        <p:spPr>
          <a:xfrm>
            <a:off x="4432125" y="4882425"/>
            <a:ext cx="2872475" cy="1621675"/>
          </a:xfrm>
          <a:prstGeom prst="rect">
            <a:avLst/>
          </a:prstGeom>
          <a:noFill/>
          <a:ln>
            <a:noFill/>
          </a:ln>
        </p:spPr>
      </p:pic>
      <p:pic>
        <p:nvPicPr>
          <p:cNvPr id="349" name="Google Shape;349;p43"/>
          <p:cNvPicPr preferRelativeResize="0"/>
          <p:nvPr/>
        </p:nvPicPr>
        <p:blipFill rotWithShape="1">
          <a:blip r:embed="rId4">
            <a:alphaModFix/>
          </a:blip>
          <a:srcRect b="7663" l="0" r="0" t="7655"/>
          <a:stretch/>
        </p:blipFill>
        <p:spPr>
          <a:xfrm>
            <a:off x="7432025" y="1425900"/>
            <a:ext cx="2872500" cy="1621700"/>
          </a:xfrm>
          <a:prstGeom prst="rect">
            <a:avLst/>
          </a:prstGeom>
          <a:noFill/>
          <a:ln>
            <a:noFill/>
          </a:ln>
        </p:spPr>
      </p:pic>
      <p:pic>
        <p:nvPicPr>
          <p:cNvPr id="350" name="Google Shape;350;p43"/>
          <p:cNvPicPr preferRelativeResize="0"/>
          <p:nvPr/>
        </p:nvPicPr>
        <p:blipFill rotWithShape="1">
          <a:blip r:embed="rId5">
            <a:alphaModFix/>
          </a:blip>
          <a:srcRect b="8827" l="0" r="0" t="8827"/>
          <a:stretch/>
        </p:blipFill>
        <p:spPr>
          <a:xfrm>
            <a:off x="7432033" y="3176586"/>
            <a:ext cx="2872481" cy="1576853"/>
          </a:xfrm>
          <a:prstGeom prst="rect">
            <a:avLst/>
          </a:prstGeom>
          <a:noFill/>
          <a:ln>
            <a:noFill/>
          </a:ln>
        </p:spPr>
      </p:pic>
      <p:pic>
        <p:nvPicPr>
          <p:cNvPr id="351" name="Google Shape;351;p43"/>
          <p:cNvPicPr preferRelativeResize="0"/>
          <p:nvPr/>
        </p:nvPicPr>
        <p:blipFill rotWithShape="1">
          <a:blip r:embed="rId6">
            <a:alphaModFix/>
          </a:blip>
          <a:srcRect b="8827" l="0" r="0" t="8827"/>
          <a:stretch/>
        </p:blipFill>
        <p:spPr>
          <a:xfrm>
            <a:off x="1350550" y="3176586"/>
            <a:ext cx="2954136" cy="1621686"/>
          </a:xfrm>
          <a:prstGeom prst="rect">
            <a:avLst/>
          </a:prstGeom>
          <a:noFill/>
          <a:ln>
            <a:noFill/>
          </a:ln>
        </p:spPr>
      </p:pic>
      <p:pic>
        <p:nvPicPr>
          <p:cNvPr id="352" name="Google Shape;352;p43"/>
          <p:cNvPicPr preferRelativeResize="0"/>
          <p:nvPr/>
        </p:nvPicPr>
        <p:blipFill rotWithShape="1">
          <a:blip r:embed="rId7">
            <a:alphaModFix/>
          </a:blip>
          <a:srcRect b="8827" l="0" r="0" t="8827"/>
          <a:stretch/>
        </p:blipFill>
        <p:spPr>
          <a:xfrm>
            <a:off x="4432114" y="3176586"/>
            <a:ext cx="2872481" cy="1576853"/>
          </a:xfrm>
          <a:prstGeom prst="rect">
            <a:avLst/>
          </a:prstGeom>
          <a:noFill/>
          <a:ln>
            <a:noFill/>
          </a:ln>
        </p:spPr>
      </p:pic>
      <p:pic>
        <p:nvPicPr>
          <p:cNvPr id="353" name="Google Shape;353;p43"/>
          <p:cNvPicPr preferRelativeResize="0"/>
          <p:nvPr/>
        </p:nvPicPr>
        <p:blipFill rotWithShape="1">
          <a:blip r:embed="rId8">
            <a:alphaModFix/>
          </a:blip>
          <a:srcRect b="8827" l="0" r="0" t="8827"/>
          <a:stretch/>
        </p:blipFill>
        <p:spPr>
          <a:xfrm>
            <a:off x="1350550" y="4882422"/>
            <a:ext cx="2954136" cy="1621678"/>
          </a:xfrm>
          <a:prstGeom prst="rect">
            <a:avLst/>
          </a:prstGeom>
          <a:noFill/>
          <a:ln>
            <a:noFill/>
          </a:ln>
        </p:spPr>
      </p:pic>
      <p:pic>
        <p:nvPicPr>
          <p:cNvPr id="354" name="Google Shape;354;p43"/>
          <p:cNvPicPr preferRelativeResize="0"/>
          <p:nvPr/>
        </p:nvPicPr>
        <p:blipFill rotWithShape="1">
          <a:blip r:embed="rId9">
            <a:alphaModFix/>
          </a:blip>
          <a:srcRect b="7655" l="0" r="0" t="7655"/>
          <a:stretch/>
        </p:blipFill>
        <p:spPr>
          <a:xfrm>
            <a:off x="4432125" y="1425900"/>
            <a:ext cx="2872475" cy="1621700"/>
          </a:xfrm>
          <a:prstGeom prst="rect">
            <a:avLst/>
          </a:prstGeom>
          <a:noFill/>
          <a:ln>
            <a:noFill/>
          </a:ln>
        </p:spPr>
      </p:pic>
      <p:pic>
        <p:nvPicPr>
          <p:cNvPr id="355" name="Google Shape;355;p43"/>
          <p:cNvPicPr preferRelativeResize="0"/>
          <p:nvPr/>
        </p:nvPicPr>
        <p:blipFill rotWithShape="1">
          <a:blip r:embed="rId10">
            <a:alphaModFix/>
          </a:blip>
          <a:srcRect b="8827" l="0" r="0" t="8827"/>
          <a:stretch/>
        </p:blipFill>
        <p:spPr>
          <a:xfrm>
            <a:off x="1350550" y="1425928"/>
            <a:ext cx="2954125" cy="1621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Happiness Across the World</a:t>
            </a:r>
            <a:endParaRPr sz="3800"/>
          </a:p>
          <a:p>
            <a:pPr indent="0" lvl="0" marL="0" rtl="0" algn="l">
              <a:spcBef>
                <a:spcPts val="0"/>
              </a:spcBef>
              <a:spcAft>
                <a:spcPts val="0"/>
              </a:spcAft>
              <a:buClr>
                <a:schemeClr val="lt2"/>
              </a:buClr>
              <a:buSzPts val="4200"/>
              <a:buFont typeface="Century Gothic"/>
              <a:buNone/>
            </a:pPr>
            <a:r>
              <a:t/>
            </a:r>
            <a:endParaRPr sz="3800"/>
          </a:p>
          <a:p>
            <a:pPr indent="0" lvl="0" marL="0" rtl="0" algn="l">
              <a:spcBef>
                <a:spcPts val="0"/>
              </a:spcBef>
              <a:spcAft>
                <a:spcPts val="0"/>
              </a:spcAft>
              <a:buClr>
                <a:schemeClr val="lt2"/>
              </a:buClr>
              <a:buSzPts val="4200"/>
              <a:buFont typeface="Century Gothic"/>
              <a:buNone/>
            </a:pPr>
            <a:r>
              <a:t/>
            </a:r>
            <a:endParaRPr sz="3800"/>
          </a:p>
        </p:txBody>
      </p:sp>
      <p:pic>
        <p:nvPicPr>
          <p:cNvPr id="166" name="Google Shape;166;p21"/>
          <p:cNvPicPr preferRelativeResize="0"/>
          <p:nvPr/>
        </p:nvPicPr>
        <p:blipFill rotWithShape="1">
          <a:blip r:embed="rId3">
            <a:alphaModFix/>
          </a:blip>
          <a:srcRect b="0" l="8571" r="16370" t="0"/>
          <a:stretch/>
        </p:blipFill>
        <p:spPr>
          <a:xfrm>
            <a:off x="1250500" y="1427975"/>
            <a:ext cx="9690999" cy="497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sz="3800"/>
              <a:t>Data Selection</a:t>
            </a:r>
            <a:endParaRPr sz="3800"/>
          </a:p>
          <a:p>
            <a:pPr indent="0" lvl="0" marL="0" rtl="0" algn="l">
              <a:spcBef>
                <a:spcPts val="0"/>
              </a:spcBef>
              <a:spcAft>
                <a:spcPts val="0"/>
              </a:spcAft>
              <a:buClr>
                <a:schemeClr val="lt2"/>
              </a:buClr>
              <a:buSzPts val="4200"/>
              <a:buFont typeface="Century Gothic"/>
              <a:buNone/>
            </a:pPr>
            <a:r>
              <a:t/>
            </a:r>
            <a:endParaRPr sz="3800"/>
          </a:p>
        </p:txBody>
      </p:sp>
      <p:sp>
        <p:nvSpPr>
          <p:cNvPr id="172" name="Google Shape;172;p22"/>
          <p:cNvSpPr txBox="1"/>
          <p:nvPr>
            <p:ph idx="1" type="body"/>
          </p:nvPr>
        </p:nvSpPr>
        <p:spPr>
          <a:xfrm>
            <a:off x="1103313" y="1981200"/>
            <a:ext cx="4396200" cy="5763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World Happiness Data Set</a:t>
            </a:r>
            <a:endParaRPr/>
          </a:p>
        </p:txBody>
      </p:sp>
      <p:sp>
        <p:nvSpPr>
          <p:cNvPr id="173" name="Google Shape;173;p22"/>
          <p:cNvSpPr txBox="1"/>
          <p:nvPr>
            <p:ph idx="2" type="body"/>
          </p:nvPr>
        </p:nvSpPr>
        <p:spPr>
          <a:xfrm>
            <a:off x="1103312" y="2590800"/>
            <a:ext cx="4396200" cy="3741600"/>
          </a:xfrm>
          <a:prstGeom prst="rect">
            <a:avLst/>
          </a:prstGeom>
        </p:spPr>
        <p:txBody>
          <a:bodyPr anchorCtr="0" anchor="t" bIns="45700" lIns="91425" spcFirstLastPara="1" rIns="91425" wrap="square" tIns="45700">
            <a:noAutofit/>
          </a:bodyPr>
          <a:lstStyle/>
          <a:p>
            <a:pPr indent="-358140" lvl="0" marL="457200" rtl="0" algn="l">
              <a:spcBef>
                <a:spcPts val="1000"/>
              </a:spcBef>
              <a:spcAft>
                <a:spcPts val="0"/>
              </a:spcAft>
              <a:buSzPts val="2040"/>
              <a:buChar char="►"/>
            </a:pPr>
            <a:r>
              <a:rPr lang="en-US" sz="2400"/>
              <a:t>Economic (Log GDP per capita)</a:t>
            </a:r>
            <a:endParaRPr sz="2400"/>
          </a:p>
          <a:p>
            <a:pPr indent="-358140" lvl="0" marL="457200" rtl="0" algn="l">
              <a:spcBef>
                <a:spcPts val="0"/>
              </a:spcBef>
              <a:spcAft>
                <a:spcPts val="0"/>
              </a:spcAft>
              <a:buSzPts val="2040"/>
              <a:buChar char="►"/>
            </a:pPr>
            <a:r>
              <a:rPr lang="en-US" sz="2400"/>
              <a:t>Family (Social support)</a:t>
            </a:r>
            <a:endParaRPr sz="2400"/>
          </a:p>
          <a:p>
            <a:pPr indent="-358140" lvl="0" marL="457200" rtl="0" algn="l">
              <a:spcBef>
                <a:spcPts val="0"/>
              </a:spcBef>
              <a:spcAft>
                <a:spcPts val="0"/>
              </a:spcAft>
              <a:buSzPts val="2040"/>
              <a:buChar char="►"/>
            </a:pPr>
            <a:r>
              <a:rPr lang="en-US" sz="2400"/>
              <a:t>Health (Life expectancy)</a:t>
            </a:r>
            <a:endParaRPr sz="2400"/>
          </a:p>
          <a:p>
            <a:pPr indent="-358140" lvl="0" marL="457200" rtl="0" algn="l">
              <a:spcBef>
                <a:spcPts val="0"/>
              </a:spcBef>
              <a:spcAft>
                <a:spcPts val="0"/>
              </a:spcAft>
              <a:buSzPts val="2040"/>
              <a:buChar char="►"/>
            </a:pPr>
            <a:r>
              <a:rPr lang="en-US" sz="2400"/>
              <a:t>Freedom (of life choices)</a:t>
            </a:r>
            <a:endParaRPr sz="2400"/>
          </a:p>
          <a:p>
            <a:pPr indent="-358140" lvl="0" marL="457200" rtl="0" algn="l">
              <a:spcBef>
                <a:spcPts val="0"/>
              </a:spcBef>
              <a:spcAft>
                <a:spcPts val="0"/>
              </a:spcAft>
              <a:buSzPts val="2040"/>
              <a:buChar char="►"/>
            </a:pPr>
            <a:r>
              <a:rPr lang="en-US" sz="2400"/>
              <a:t>Trust (absence of corruption)</a:t>
            </a:r>
            <a:endParaRPr sz="2400"/>
          </a:p>
          <a:p>
            <a:pPr indent="-358140" lvl="0" marL="457200" rtl="0" algn="l">
              <a:spcBef>
                <a:spcPts val="0"/>
              </a:spcBef>
              <a:spcAft>
                <a:spcPts val="0"/>
              </a:spcAft>
              <a:buSzPts val="2040"/>
              <a:buChar char="►"/>
            </a:pPr>
            <a:r>
              <a:rPr lang="en-US" sz="2400"/>
              <a:t>Generosity (donation to charity)</a:t>
            </a:r>
            <a:endParaRPr sz="2400"/>
          </a:p>
        </p:txBody>
      </p:sp>
      <p:sp>
        <p:nvSpPr>
          <p:cNvPr id="174" name="Google Shape;174;p22"/>
          <p:cNvSpPr txBox="1"/>
          <p:nvPr>
            <p:ph idx="3" type="body"/>
          </p:nvPr>
        </p:nvSpPr>
        <p:spPr>
          <a:xfrm>
            <a:off x="5654495" y="1981200"/>
            <a:ext cx="4396200" cy="5763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Added Factors</a:t>
            </a:r>
            <a:endParaRPr/>
          </a:p>
        </p:txBody>
      </p:sp>
      <p:sp>
        <p:nvSpPr>
          <p:cNvPr id="175" name="Google Shape;175;p22"/>
          <p:cNvSpPr txBox="1"/>
          <p:nvPr>
            <p:ph idx="4" type="body"/>
          </p:nvPr>
        </p:nvSpPr>
        <p:spPr>
          <a:xfrm>
            <a:off x="5654501" y="2590800"/>
            <a:ext cx="5384400" cy="3741600"/>
          </a:xfrm>
          <a:prstGeom prst="rect">
            <a:avLst/>
          </a:prstGeom>
        </p:spPr>
        <p:txBody>
          <a:bodyPr anchorCtr="0" anchor="t" bIns="45700" lIns="91425" spcFirstLastPara="1" rIns="91425" wrap="square" tIns="45700">
            <a:noAutofit/>
          </a:bodyPr>
          <a:lstStyle/>
          <a:p>
            <a:pPr indent="-358140" lvl="0" marL="457200" rtl="0" algn="l">
              <a:spcBef>
                <a:spcPts val="1000"/>
              </a:spcBef>
              <a:spcAft>
                <a:spcPts val="0"/>
              </a:spcAft>
              <a:buSzPts val="2040"/>
              <a:buChar char="►"/>
            </a:pPr>
            <a:r>
              <a:rPr lang="en-US" sz="2400"/>
              <a:t>Income Inequality (Gini coefficient)</a:t>
            </a:r>
            <a:endParaRPr sz="2400"/>
          </a:p>
          <a:p>
            <a:pPr indent="-358140" lvl="0" marL="457200" rtl="0" algn="l">
              <a:spcBef>
                <a:spcPts val="0"/>
              </a:spcBef>
              <a:spcAft>
                <a:spcPts val="0"/>
              </a:spcAft>
              <a:buSzPts val="2040"/>
              <a:buChar char="►"/>
            </a:pPr>
            <a:r>
              <a:rPr lang="en-US" sz="2400"/>
              <a:t>Gender balance (workforce participation ratio)</a:t>
            </a:r>
            <a:endParaRPr sz="2400"/>
          </a:p>
          <a:p>
            <a:pPr indent="0" lvl="0" marL="0" rtl="0" algn="l">
              <a:spcBef>
                <a:spcPts val="1000"/>
              </a:spcBef>
              <a:spcAft>
                <a:spcPts val="0"/>
              </a:spcAft>
              <a:buNone/>
            </a:pPr>
            <a:r>
              <a:t/>
            </a:r>
            <a:endParaRPr/>
          </a:p>
        </p:txBody>
      </p:sp>
      <p:sp>
        <p:nvSpPr>
          <p:cNvPr id="176" name="Google Shape;176;p22"/>
          <p:cNvSpPr txBox="1"/>
          <p:nvPr>
            <p:ph idx="1" type="body"/>
          </p:nvPr>
        </p:nvSpPr>
        <p:spPr>
          <a:xfrm>
            <a:off x="1103313" y="1371600"/>
            <a:ext cx="4396200" cy="5763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Independent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45211" y="-7"/>
            <a:ext cx="9404700" cy="14004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lt2"/>
              </a:buClr>
              <a:buSzPts val="3200"/>
              <a:buFont typeface="Century Gothic"/>
              <a:buNone/>
            </a:pPr>
            <a:r>
              <a:rPr lang="en-US" sz="4200"/>
              <a:t>Data Cleanup </a:t>
            </a:r>
            <a:endParaRPr sz="3800"/>
          </a:p>
        </p:txBody>
      </p:sp>
      <p:sp>
        <p:nvSpPr>
          <p:cNvPr id="182" name="Google Shape;182;p23"/>
          <p:cNvSpPr txBox="1"/>
          <p:nvPr>
            <p:ph idx="1" type="body"/>
          </p:nvPr>
        </p:nvSpPr>
        <p:spPr>
          <a:xfrm>
            <a:off x="645212" y="1875293"/>
            <a:ext cx="8946600" cy="4195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a:solidFill>
                  <a:srgbClr val="86D1D8"/>
                </a:solidFill>
              </a:rPr>
              <a:t>Gini Index and Gender Workforce Participation Data:</a:t>
            </a:r>
            <a:endParaRPr/>
          </a:p>
          <a:p>
            <a:pPr indent="-381000" lvl="0" marL="457200" rtl="0" algn="l">
              <a:lnSpc>
                <a:spcPct val="120000"/>
              </a:lnSpc>
              <a:spcBef>
                <a:spcPts val="0"/>
              </a:spcBef>
              <a:spcAft>
                <a:spcPts val="0"/>
              </a:spcAft>
              <a:buSzPts val="2400"/>
              <a:buChar char="-"/>
            </a:pPr>
            <a:r>
              <a:rPr lang="en-US"/>
              <a:t>required renaming, removal of null values, creation of aggregate data</a:t>
            </a:r>
            <a:endParaRPr/>
          </a:p>
          <a:p>
            <a:pPr indent="-381000" lvl="0" marL="457200" rtl="0" algn="l">
              <a:lnSpc>
                <a:spcPct val="120000"/>
              </a:lnSpc>
              <a:spcBef>
                <a:spcPts val="0"/>
              </a:spcBef>
              <a:spcAft>
                <a:spcPts val="0"/>
              </a:spcAft>
              <a:buSzPts val="2400"/>
              <a:buChar char="-"/>
            </a:pPr>
            <a:r>
              <a:rPr lang="en-US"/>
              <a:t>merging outside data required significant country naming correction to enable joining on country name</a:t>
            </a:r>
            <a:endParaRPr/>
          </a:p>
          <a:p>
            <a:pPr indent="0" lvl="0" marL="45720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solidFill>
                  <a:srgbClr val="86D1D8"/>
                </a:solidFill>
              </a:rPr>
              <a:t>World Happiness Data:</a:t>
            </a:r>
            <a:endParaRPr/>
          </a:p>
          <a:p>
            <a:pPr indent="-381000" lvl="0" marL="457200" rtl="0" algn="l">
              <a:lnSpc>
                <a:spcPct val="120000"/>
              </a:lnSpc>
              <a:spcBef>
                <a:spcPts val="0"/>
              </a:spcBef>
              <a:spcAft>
                <a:spcPts val="0"/>
              </a:spcAft>
              <a:buSzPts val="2400"/>
              <a:buChar char="-"/>
            </a:pPr>
            <a:r>
              <a:rPr lang="en-US"/>
              <a:t>deviations in yearly data sets required renaming, reordering, aggregating data by country, year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645211" y="-7"/>
            <a:ext cx="9404700" cy="14004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lt2"/>
              </a:buClr>
              <a:buSzPts val="3200"/>
              <a:buFont typeface="Century Gothic"/>
              <a:buNone/>
            </a:pPr>
            <a:r>
              <a:rPr lang="en-US" sz="4200"/>
              <a:t>Data Exploration by </a:t>
            </a:r>
            <a:r>
              <a:rPr lang="en-US"/>
              <a:t>V</a:t>
            </a:r>
            <a:r>
              <a:rPr lang="en-US" sz="4200"/>
              <a:t>aria</a:t>
            </a:r>
            <a:r>
              <a:rPr lang="en-US"/>
              <a:t>ble</a:t>
            </a:r>
            <a:endParaRPr sz="3800"/>
          </a:p>
        </p:txBody>
      </p:sp>
      <p:sp>
        <p:nvSpPr>
          <p:cNvPr id="188" name="Google Shape;188;p24"/>
          <p:cNvSpPr txBox="1"/>
          <p:nvPr>
            <p:ph idx="1" type="body"/>
          </p:nvPr>
        </p:nvSpPr>
        <p:spPr>
          <a:xfrm>
            <a:off x="645198" y="1581900"/>
            <a:ext cx="10503600" cy="4195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400">
                <a:solidFill>
                  <a:srgbClr val="86D1D8"/>
                </a:solidFill>
              </a:rPr>
              <a:t>Analysis of variable descriptive statistics, by country, by year</a:t>
            </a:r>
            <a:endParaRPr sz="2400">
              <a:solidFill>
                <a:srgbClr val="86D1D8"/>
              </a:solidFill>
            </a:endParaRPr>
          </a:p>
          <a:p>
            <a:pPr indent="0" lvl="0" marL="914400" rtl="0" algn="l">
              <a:lnSpc>
                <a:spcPct val="120000"/>
              </a:lnSpc>
              <a:spcBef>
                <a:spcPts val="0"/>
              </a:spcBef>
              <a:spcAft>
                <a:spcPts val="0"/>
              </a:spcAft>
              <a:buNone/>
            </a:pPr>
            <a:r>
              <a:rPr lang="en-US" sz="2400">
                <a:solidFill>
                  <a:srgbClr val="FFFFFF"/>
                </a:solidFill>
              </a:rPr>
              <a:t>Sorting to see extremes: </a:t>
            </a:r>
            <a:endParaRPr sz="2400">
              <a:solidFill>
                <a:srgbClr val="FFFFFF"/>
              </a:solidFill>
            </a:endParaRPr>
          </a:p>
        </p:txBody>
      </p:sp>
      <p:pic>
        <p:nvPicPr>
          <p:cNvPr id="189" name="Google Shape;189;p24"/>
          <p:cNvPicPr preferRelativeResize="0"/>
          <p:nvPr/>
        </p:nvPicPr>
        <p:blipFill rotWithShape="1">
          <a:blip r:embed="rId3">
            <a:alphaModFix/>
          </a:blip>
          <a:srcRect b="0" l="0" r="45379" t="0"/>
          <a:stretch/>
        </p:blipFill>
        <p:spPr>
          <a:xfrm>
            <a:off x="5829250" y="2789425"/>
            <a:ext cx="4109300" cy="2583275"/>
          </a:xfrm>
          <a:prstGeom prst="rect">
            <a:avLst/>
          </a:prstGeom>
          <a:noFill/>
          <a:ln>
            <a:noFill/>
          </a:ln>
        </p:spPr>
      </p:pic>
      <p:pic>
        <p:nvPicPr>
          <p:cNvPr id="190" name="Google Shape;190;p24"/>
          <p:cNvPicPr preferRelativeResize="0"/>
          <p:nvPr/>
        </p:nvPicPr>
        <p:blipFill>
          <a:blip r:embed="rId4">
            <a:alphaModFix/>
          </a:blip>
          <a:stretch>
            <a:fillRect/>
          </a:stretch>
        </p:blipFill>
        <p:spPr>
          <a:xfrm>
            <a:off x="1365663" y="2789413"/>
            <a:ext cx="4067175" cy="280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645211" y="-7"/>
            <a:ext cx="9404700" cy="14004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lt2"/>
              </a:buClr>
              <a:buSzPts val="3200"/>
              <a:buFont typeface="Century Gothic"/>
              <a:buNone/>
            </a:pPr>
            <a:r>
              <a:rPr lang="en-US" sz="4200"/>
              <a:t>Data Exploration by </a:t>
            </a:r>
            <a:r>
              <a:rPr lang="en-US"/>
              <a:t>V</a:t>
            </a:r>
            <a:r>
              <a:rPr lang="en-US" sz="4200"/>
              <a:t>aria</a:t>
            </a:r>
            <a:r>
              <a:rPr lang="en-US"/>
              <a:t>ble</a:t>
            </a:r>
            <a:endParaRPr sz="3800"/>
          </a:p>
        </p:txBody>
      </p:sp>
      <p:sp>
        <p:nvSpPr>
          <p:cNvPr id="196" name="Google Shape;196;p25"/>
          <p:cNvSpPr txBox="1"/>
          <p:nvPr>
            <p:ph idx="1" type="body"/>
          </p:nvPr>
        </p:nvSpPr>
        <p:spPr>
          <a:xfrm>
            <a:off x="645212" y="1765268"/>
            <a:ext cx="8946600" cy="4195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400">
                <a:solidFill>
                  <a:srgbClr val="86D1D8"/>
                </a:solidFill>
              </a:rPr>
              <a:t>Analysis of </a:t>
            </a:r>
            <a:r>
              <a:rPr lang="en-US">
                <a:solidFill>
                  <a:srgbClr val="86D1D8"/>
                </a:solidFill>
              </a:rPr>
              <a:t>V</a:t>
            </a:r>
            <a:r>
              <a:rPr lang="en-US" sz="2400">
                <a:solidFill>
                  <a:srgbClr val="86D1D8"/>
                </a:solidFill>
              </a:rPr>
              <a:t>ariable </a:t>
            </a:r>
            <a:r>
              <a:rPr lang="en-US">
                <a:solidFill>
                  <a:srgbClr val="86D1D8"/>
                </a:solidFill>
              </a:rPr>
              <a:t>D</a:t>
            </a:r>
            <a:r>
              <a:rPr lang="en-US" sz="2400">
                <a:solidFill>
                  <a:srgbClr val="86D1D8"/>
                </a:solidFill>
              </a:rPr>
              <a:t>istribution</a:t>
            </a:r>
            <a:endParaRPr sz="1800"/>
          </a:p>
          <a:p>
            <a:pPr indent="0" lvl="0" marL="457200" rtl="0" algn="l">
              <a:lnSpc>
                <a:spcPct val="120000"/>
              </a:lnSpc>
              <a:spcBef>
                <a:spcPts val="0"/>
              </a:spcBef>
              <a:spcAft>
                <a:spcPts val="0"/>
              </a:spcAft>
              <a:buNone/>
            </a:pPr>
            <a:r>
              <a:t/>
            </a:r>
            <a:endParaRPr sz="1800"/>
          </a:p>
        </p:txBody>
      </p:sp>
      <p:pic>
        <p:nvPicPr>
          <p:cNvPr id="197" name="Google Shape;197;p25"/>
          <p:cNvPicPr preferRelativeResize="0"/>
          <p:nvPr/>
        </p:nvPicPr>
        <p:blipFill>
          <a:blip r:embed="rId3">
            <a:alphaModFix/>
          </a:blip>
          <a:stretch>
            <a:fillRect/>
          </a:stretch>
        </p:blipFill>
        <p:spPr>
          <a:xfrm>
            <a:off x="645200" y="2491425"/>
            <a:ext cx="5204025" cy="3469350"/>
          </a:xfrm>
          <a:prstGeom prst="rect">
            <a:avLst/>
          </a:prstGeom>
          <a:noFill/>
          <a:ln>
            <a:noFill/>
          </a:ln>
        </p:spPr>
      </p:pic>
      <p:pic>
        <p:nvPicPr>
          <p:cNvPr id="198" name="Google Shape;198;p25"/>
          <p:cNvPicPr preferRelativeResize="0"/>
          <p:nvPr/>
        </p:nvPicPr>
        <p:blipFill>
          <a:blip r:embed="rId4">
            <a:alphaModFix/>
          </a:blip>
          <a:stretch>
            <a:fillRect/>
          </a:stretch>
        </p:blipFill>
        <p:spPr>
          <a:xfrm>
            <a:off x="7231025" y="1400400"/>
            <a:ext cx="3804575" cy="2627633"/>
          </a:xfrm>
          <a:prstGeom prst="rect">
            <a:avLst/>
          </a:prstGeom>
          <a:noFill/>
          <a:ln>
            <a:noFill/>
          </a:ln>
        </p:spPr>
      </p:pic>
      <p:pic>
        <p:nvPicPr>
          <p:cNvPr id="199" name="Google Shape;199;p25"/>
          <p:cNvPicPr preferRelativeResize="0"/>
          <p:nvPr/>
        </p:nvPicPr>
        <p:blipFill>
          <a:blip r:embed="rId5">
            <a:alphaModFix/>
          </a:blip>
          <a:stretch>
            <a:fillRect/>
          </a:stretch>
        </p:blipFill>
        <p:spPr>
          <a:xfrm>
            <a:off x="7231025" y="4144292"/>
            <a:ext cx="3804575" cy="26276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645211" y="-7"/>
            <a:ext cx="9404700" cy="14004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lt2"/>
              </a:buClr>
              <a:buSzPts val="3200"/>
              <a:buFont typeface="Century Gothic"/>
              <a:buNone/>
            </a:pPr>
            <a:r>
              <a:rPr lang="en-US" sz="4200"/>
              <a:t>Data Exploration by </a:t>
            </a:r>
            <a:r>
              <a:rPr lang="en-US"/>
              <a:t>V</a:t>
            </a:r>
            <a:r>
              <a:rPr lang="en-US" sz="4200"/>
              <a:t>aria</a:t>
            </a:r>
            <a:r>
              <a:rPr lang="en-US"/>
              <a:t>ble</a:t>
            </a:r>
            <a:endParaRPr sz="3800"/>
          </a:p>
        </p:txBody>
      </p:sp>
      <p:sp>
        <p:nvSpPr>
          <p:cNvPr id="205" name="Google Shape;205;p26"/>
          <p:cNvSpPr txBox="1"/>
          <p:nvPr>
            <p:ph idx="1" type="body"/>
          </p:nvPr>
        </p:nvSpPr>
        <p:spPr>
          <a:xfrm>
            <a:off x="645198" y="1341900"/>
            <a:ext cx="10650300" cy="4195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400">
                <a:solidFill>
                  <a:srgbClr val="86D1D8"/>
                </a:solidFill>
              </a:rPr>
              <a:t>Analysis of </a:t>
            </a:r>
            <a:r>
              <a:rPr lang="en-US">
                <a:solidFill>
                  <a:srgbClr val="86D1D8"/>
                </a:solidFill>
              </a:rPr>
              <a:t>T</a:t>
            </a:r>
            <a:r>
              <a:rPr lang="en-US" sz="2400">
                <a:solidFill>
                  <a:srgbClr val="86D1D8"/>
                </a:solidFill>
              </a:rPr>
              <a:t>rends for </a:t>
            </a:r>
            <a:r>
              <a:rPr lang="en-US">
                <a:solidFill>
                  <a:srgbClr val="86D1D8"/>
                </a:solidFill>
              </a:rPr>
              <a:t>W</a:t>
            </a:r>
            <a:r>
              <a:rPr lang="en-US" sz="2400">
                <a:solidFill>
                  <a:srgbClr val="86D1D8"/>
                </a:solidFill>
              </a:rPr>
              <a:t>orld </a:t>
            </a:r>
            <a:r>
              <a:rPr lang="en-US">
                <a:solidFill>
                  <a:srgbClr val="86D1D8"/>
                </a:solidFill>
              </a:rPr>
              <a:t>V</a:t>
            </a:r>
            <a:r>
              <a:rPr lang="en-US" sz="2400">
                <a:solidFill>
                  <a:srgbClr val="86D1D8"/>
                </a:solidFill>
              </a:rPr>
              <a:t>ariables</a:t>
            </a:r>
            <a:endParaRPr sz="1800"/>
          </a:p>
          <a:p>
            <a:pPr indent="0" lvl="0" marL="457200" rtl="0" algn="l">
              <a:lnSpc>
                <a:spcPct val="120000"/>
              </a:lnSpc>
              <a:spcBef>
                <a:spcPts val="0"/>
              </a:spcBef>
              <a:spcAft>
                <a:spcPts val="0"/>
              </a:spcAft>
              <a:buNone/>
            </a:pPr>
            <a:r>
              <a:t/>
            </a:r>
            <a:endParaRPr sz="1800"/>
          </a:p>
        </p:txBody>
      </p:sp>
      <p:pic>
        <p:nvPicPr>
          <p:cNvPr id="206" name="Google Shape;206;p26"/>
          <p:cNvPicPr preferRelativeResize="0"/>
          <p:nvPr/>
        </p:nvPicPr>
        <p:blipFill>
          <a:blip r:embed="rId3">
            <a:alphaModFix/>
          </a:blip>
          <a:stretch>
            <a:fillRect/>
          </a:stretch>
        </p:blipFill>
        <p:spPr>
          <a:xfrm>
            <a:off x="7730325" y="1457300"/>
            <a:ext cx="3256195" cy="2431825"/>
          </a:xfrm>
          <a:prstGeom prst="rect">
            <a:avLst/>
          </a:prstGeom>
          <a:noFill/>
          <a:ln>
            <a:noFill/>
          </a:ln>
        </p:spPr>
      </p:pic>
      <p:pic>
        <p:nvPicPr>
          <p:cNvPr id="207" name="Google Shape;207;p26"/>
          <p:cNvPicPr preferRelativeResize="0"/>
          <p:nvPr/>
        </p:nvPicPr>
        <p:blipFill>
          <a:blip r:embed="rId4">
            <a:alphaModFix/>
          </a:blip>
          <a:stretch>
            <a:fillRect/>
          </a:stretch>
        </p:blipFill>
        <p:spPr>
          <a:xfrm>
            <a:off x="786575" y="2123950"/>
            <a:ext cx="5977175" cy="3984800"/>
          </a:xfrm>
          <a:prstGeom prst="rect">
            <a:avLst/>
          </a:prstGeom>
          <a:noFill/>
          <a:ln>
            <a:noFill/>
          </a:ln>
        </p:spPr>
      </p:pic>
      <p:pic>
        <p:nvPicPr>
          <p:cNvPr id="208" name="Google Shape;208;p26"/>
          <p:cNvPicPr preferRelativeResize="0"/>
          <p:nvPr/>
        </p:nvPicPr>
        <p:blipFill>
          <a:blip r:embed="rId5">
            <a:alphaModFix/>
          </a:blip>
          <a:stretch>
            <a:fillRect/>
          </a:stretch>
        </p:blipFill>
        <p:spPr>
          <a:xfrm>
            <a:off x="7730330" y="4037500"/>
            <a:ext cx="3256195" cy="24318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646111" y="452718"/>
            <a:ext cx="9404700" cy="14004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lt2"/>
              </a:buClr>
              <a:buSzPts val="3200"/>
              <a:buFont typeface="Century Gothic"/>
              <a:buNone/>
            </a:pPr>
            <a:r>
              <a:rPr lang="en-US" sz="4200"/>
              <a:t>Data Exploration </a:t>
            </a:r>
            <a:r>
              <a:rPr lang="en-US"/>
              <a:t>L</a:t>
            </a:r>
            <a:r>
              <a:rPr lang="en-US"/>
              <a:t>earnings</a:t>
            </a:r>
            <a:endParaRPr sz="3800"/>
          </a:p>
        </p:txBody>
      </p:sp>
      <p:sp>
        <p:nvSpPr>
          <p:cNvPr id="214" name="Google Shape;214;p27"/>
          <p:cNvSpPr txBox="1"/>
          <p:nvPr>
            <p:ph idx="1" type="body"/>
          </p:nvPr>
        </p:nvSpPr>
        <p:spPr>
          <a:xfrm>
            <a:off x="1103299" y="2052925"/>
            <a:ext cx="10045500" cy="41955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Clr>
                <a:srgbClr val="86D1D8"/>
              </a:buClr>
              <a:buSzPts val="2400"/>
              <a:buChar char="►"/>
            </a:pPr>
            <a:r>
              <a:rPr lang="en-US">
                <a:solidFill>
                  <a:srgbClr val="86D1D8"/>
                </a:solidFill>
              </a:rPr>
              <a:t>Top countries have multiple high scores in addition to GDP.</a:t>
            </a:r>
            <a:endParaRPr>
              <a:solidFill>
                <a:srgbClr val="86D1D8"/>
              </a:solidFill>
            </a:endParaRPr>
          </a:p>
          <a:p>
            <a:pPr indent="-381000" lvl="1" marL="914400" rtl="0" algn="l">
              <a:spcBef>
                <a:spcPts val="0"/>
              </a:spcBef>
              <a:spcAft>
                <a:spcPts val="0"/>
              </a:spcAft>
              <a:buClr>
                <a:srgbClr val="FFFFFF"/>
              </a:buClr>
              <a:buSzPts val="2400"/>
              <a:buChar char="►"/>
            </a:pPr>
            <a:r>
              <a:rPr lang="en-US">
                <a:solidFill>
                  <a:srgbClr val="FFFFFF"/>
                </a:solidFill>
              </a:rPr>
              <a:t>High values for family (Latin and S. America) drive higher than expected Happiness scores.</a:t>
            </a:r>
            <a:endParaRPr>
              <a:solidFill>
                <a:srgbClr val="FFFFFF"/>
              </a:solidFill>
            </a:endParaRPr>
          </a:p>
          <a:p>
            <a:pPr indent="-381000" lvl="0" marL="457200" rtl="0" algn="l">
              <a:spcBef>
                <a:spcPts val="0"/>
              </a:spcBef>
              <a:spcAft>
                <a:spcPts val="0"/>
              </a:spcAft>
              <a:buClr>
                <a:srgbClr val="86D1D8"/>
              </a:buClr>
              <a:buSzPts val="2400"/>
              <a:buChar char="►"/>
            </a:pPr>
            <a:r>
              <a:rPr lang="en-US">
                <a:solidFill>
                  <a:srgbClr val="86D1D8"/>
                </a:solidFill>
              </a:rPr>
              <a:t>You can recognize world events impacting Happiness:</a:t>
            </a:r>
            <a:endParaRPr>
              <a:solidFill>
                <a:srgbClr val="86D1D8"/>
              </a:solidFill>
            </a:endParaRPr>
          </a:p>
          <a:p>
            <a:pPr indent="-381000" lvl="1" marL="914400" rtl="0" algn="l">
              <a:spcBef>
                <a:spcPts val="0"/>
              </a:spcBef>
              <a:spcAft>
                <a:spcPts val="0"/>
              </a:spcAft>
              <a:buClr>
                <a:srgbClr val="FFFFFF"/>
              </a:buClr>
              <a:buSzPts val="2400"/>
              <a:buChar char="►"/>
            </a:pPr>
            <a:r>
              <a:rPr lang="en-US">
                <a:solidFill>
                  <a:srgbClr val="FFFFFF"/>
                </a:solidFill>
              </a:rPr>
              <a:t>Afghanistan</a:t>
            </a:r>
            <a:r>
              <a:rPr lang="en-US">
                <a:solidFill>
                  <a:srgbClr val="FFFFFF"/>
                </a:solidFill>
              </a:rPr>
              <a:t> declines from 4.75 (2010) to 2.69 (2018).</a:t>
            </a:r>
            <a:endParaRPr>
              <a:solidFill>
                <a:srgbClr val="FFFFFF"/>
              </a:solidFill>
            </a:endParaRPr>
          </a:p>
          <a:p>
            <a:pPr indent="-381000" lvl="0" marL="457200" rtl="0" algn="l">
              <a:spcBef>
                <a:spcPts val="0"/>
              </a:spcBef>
              <a:spcAft>
                <a:spcPts val="0"/>
              </a:spcAft>
              <a:buClr>
                <a:srgbClr val="86D1D8"/>
              </a:buClr>
              <a:buSzPts val="2400"/>
              <a:buChar char="►"/>
            </a:pPr>
            <a:r>
              <a:rPr lang="en-US">
                <a:solidFill>
                  <a:srgbClr val="86D1D8"/>
                </a:solidFill>
              </a:rPr>
              <a:t>There is data loss in from countries with civil turmoil: </a:t>
            </a:r>
            <a:endParaRPr>
              <a:solidFill>
                <a:srgbClr val="86D1D8"/>
              </a:solidFill>
            </a:endParaRPr>
          </a:p>
          <a:p>
            <a:pPr indent="-381000" lvl="1" marL="914400" rtl="0" algn="l">
              <a:spcBef>
                <a:spcPts val="0"/>
              </a:spcBef>
              <a:spcAft>
                <a:spcPts val="0"/>
              </a:spcAft>
              <a:buClr>
                <a:srgbClr val="FFFFFF"/>
              </a:buClr>
              <a:buSzPts val="2400"/>
              <a:buChar char="►"/>
            </a:pPr>
            <a:r>
              <a:rPr lang="en-US">
                <a:solidFill>
                  <a:srgbClr val="FFFFFF"/>
                </a:solidFill>
              </a:rPr>
              <a:t>Syria has one year of data (2015), Burundi (2018).</a:t>
            </a:r>
            <a:endParaRPr>
              <a:solidFill>
                <a:srgbClr val="FFFFFF"/>
              </a:solidFill>
            </a:endParaRPr>
          </a:p>
          <a:p>
            <a:pPr indent="-381000" lvl="0" marL="457200" rtl="0" algn="l">
              <a:spcBef>
                <a:spcPts val="0"/>
              </a:spcBef>
              <a:spcAft>
                <a:spcPts val="0"/>
              </a:spcAft>
              <a:buClr>
                <a:srgbClr val="86D1D8"/>
              </a:buClr>
              <a:buSzPts val="2400"/>
              <a:buChar char="►"/>
            </a:pPr>
            <a:r>
              <a:rPr lang="en-US">
                <a:solidFill>
                  <a:srgbClr val="86D1D8"/>
                </a:solidFill>
              </a:rPr>
              <a:t>Highest happiness countries have stable happiness scores.  (Primarily 1st world countries)</a:t>
            </a:r>
            <a:endParaRPr/>
          </a:p>
          <a:p>
            <a:pPr indent="0" lvl="0" marL="4572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