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lifton Brann October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Clifton Brann October 2024</a:t>
            </a:r>
          </a:p>
        </p:txBody>
      </p:sp>
      <p:sp>
        <p:nvSpPr>
          <p:cNvPr id="172" name="Final Project- SNHU Travel"/>
          <p:cNvSpPr txBox="1"/>
          <p:nvPr>
            <p:ph type="ctrTitle"/>
          </p:nvPr>
        </p:nvSpPr>
        <p:spPr>
          <a:prstGeom prst="rect">
            <a:avLst/>
          </a:prstGeom>
        </p:spPr>
        <p:txBody>
          <a:bodyPr/>
          <a:lstStyle/>
          <a:p>
            <a:pPr/>
            <a:r>
              <a:t>Final Project- SNHU Travel</a:t>
            </a:r>
          </a:p>
        </p:txBody>
      </p:sp>
      <p:sp>
        <p:nvSpPr>
          <p:cNvPr id="173" name="For CS 250"/>
          <p:cNvSpPr txBox="1"/>
          <p:nvPr>
            <p:ph type="subTitle" sz="quarter" idx="1"/>
          </p:nvPr>
        </p:nvSpPr>
        <p:spPr>
          <a:prstGeom prst="rect">
            <a:avLst/>
          </a:prstGeom>
        </p:spPr>
        <p:txBody>
          <a:bodyPr/>
          <a:lstStyle/>
          <a:p>
            <a:pPr/>
            <a:r>
              <a:t>For CS 250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How much is known about the project? Are all the facts and requirements  about the project known? If everything is known about the project, then a Waterfall method would be appropriate,  but if there are some unknowns about the requirements an Agile appr"/>
          <p:cNvSpPr txBox="1"/>
          <p:nvPr>
            <p:ph type="body" idx="1"/>
          </p:nvPr>
        </p:nvSpPr>
        <p:spPr>
          <a:xfrm>
            <a:off x="1206500" y="2184291"/>
            <a:ext cx="21971000" cy="10320225"/>
          </a:xfrm>
          <a:prstGeom prst="rect">
            <a:avLst/>
          </a:prstGeom>
        </p:spPr>
        <p:txBody>
          <a:bodyPr numCol="1" spcCol="38100"/>
          <a:lstStyle/>
          <a:p>
            <a:pPr marL="603504" indent="-603504" defTabSz="2413955">
              <a:spcBef>
                <a:spcPts val="4400"/>
              </a:spcBef>
              <a:defRPr sz="4752"/>
            </a:pPr>
            <a:r>
              <a:t>How much is known about the project? Are all the facts and requirements  about the project known? If everything is known about the project, then a Waterfall method would be appropriate,  but if there are some unknowns about the requirements an Agile approach would be a better choice.</a:t>
            </a:r>
          </a:p>
          <a:p>
            <a:pPr marL="603504" indent="-603504" defTabSz="2413955">
              <a:spcBef>
                <a:spcPts val="4400"/>
              </a:spcBef>
              <a:defRPr sz="4752"/>
            </a:pPr>
            <a:r>
              <a:t>What is the timeline of the project, is it needed sooner or later? If the product is needed sooner, the Agile approach is more appropriate than a Waterfall methodology. </a:t>
            </a:r>
          </a:p>
          <a:p>
            <a:pPr marL="603504" indent="-603504" defTabSz="2413955">
              <a:spcBef>
                <a:spcPts val="4400"/>
              </a:spcBef>
              <a:defRPr sz="4752"/>
            </a:pPr>
            <a:r>
              <a:t>Do you expect significant changes in the requirements of the project, as the project moves forward? Then the Agile approach would be better than a Waterfall approach. </a:t>
            </a:r>
          </a:p>
          <a:p>
            <a:pPr marL="603504" indent="-603504" defTabSz="2413955">
              <a:spcBef>
                <a:spcPts val="4400"/>
              </a:spcBef>
              <a:defRPr sz="4752"/>
            </a:pPr>
            <a:r>
              <a:t>Does the project involve new or evolving technology? If it does, then an Agile approach will probably be better able to meet the challenges the changing technology may bring. </a:t>
            </a:r>
          </a:p>
        </p:txBody>
      </p:sp>
      <p:sp>
        <p:nvSpPr>
          <p:cNvPr id="199" name="Which approach should I to use?"/>
          <p:cNvSpPr txBox="1"/>
          <p:nvPr/>
        </p:nvSpPr>
        <p:spPr>
          <a:xfrm>
            <a:off x="7646060" y="529586"/>
            <a:ext cx="9091880"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Which approach should I to use?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When should I use an Agile approach to software development? When there is uncertainty around all the requirements which will require further refinement.…"/>
          <p:cNvSpPr txBox="1"/>
          <p:nvPr>
            <p:ph type="body" idx="1"/>
          </p:nvPr>
        </p:nvSpPr>
        <p:spPr>
          <a:prstGeom prst="rect">
            <a:avLst/>
          </a:prstGeom>
        </p:spPr>
        <p:txBody>
          <a:bodyPr numCol="1" spcCol="38100"/>
          <a:lstStyle/>
          <a:p>
            <a:pPr/>
            <a:r>
              <a:t>When should I use an Agile approach to software development? When there is uncertainty around all the requirements which will require further refinement. </a:t>
            </a:r>
          </a:p>
          <a:p>
            <a:pPr/>
            <a:r>
              <a:t>Why should I use an Agile approach? Because it will produce a working product with every iteration, and be reactive to changes as the requirements are exchanged or refined.</a:t>
            </a:r>
          </a:p>
          <a:p>
            <a:pPr/>
            <a:r>
              <a:t>How should I use Agile to accomplish my goals? By using as much or as little of the Agile framework as is necessary to accomplish the goals and fit with company culture. </a:t>
            </a:r>
          </a:p>
        </p:txBody>
      </p:sp>
      <p:sp>
        <p:nvSpPr>
          <p:cNvPr id="202" name="Conclusions"/>
          <p:cNvSpPr txBox="1"/>
          <p:nvPr/>
        </p:nvSpPr>
        <p:spPr>
          <a:xfrm>
            <a:off x="10452658" y="505889"/>
            <a:ext cx="347868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Conclusions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ferences"/>
          <p:cNvSpPr txBox="1"/>
          <p:nvPr/>
        </p:nvSpPr>
        <p:spPr>
          <a:xfrm>
            <a:off x="11576151" y="505889"/>
            <a:ext cx="318485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References</a:t>
            </a:r>
          </a:p>
        </p:txBody>
      </p:sp>
      <p:sp>
        <p:nvSpPr>
          <p:cNvPr id="205" name="1. Scrum Alliance. (n.d.). The Key Values and Principles of the Agile Manifesto. Resources.scrumalliance.org.…"/>
          <p:cNvSpPr txBox="1"/>
          <p:nvPr/>
        </p:nvSpPr>
        <p:spPr>
          <a:xfrm>
            <a:off x="1528711" y="2229333"/>
            <a:ext cx="18585181" cy="15321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1. Scrum Alliance. (n.d.). </a:t>
            </a:r>
            <a:r>
              <a:rPr i="1"/>
              <a:t>The Key Values and Principles of the Agile Manifesto</a:t>
            </a:r>
            <a:r>
              <a:t>. Resources.scrumalliance.org. </a:t>
            </a:r>
          </a:p>
          <a:p>
            <a:pPr lvl="2">
              <a:defRPr sz="3000"/>
            </a:pPr>
            <a:r>
              <a:t>https://resources.scrumalliance.org/Article/key-values-principles-agile-manifesto</a:t>
            </a:r>
          </a:p>
        </p:txBody>
      </p:sp>
      <p:sp>
        <p:nvSpPr>
          <p:cNvPr id="206" name="2. Scrum Alliance. (n.d.). The Scrum Team Roles and Accountabilities. Resources.scrumalliance.org.…"/>
          <p:cNvSpPr txBox="1"/>
          <p:nvPr/>
        </p:nvSpPr>
        <p:spPr>
          <a:xfrm>
            <a:off x="1528711" y="4448194"/>
            <a:ext cx="17160241" cy="15321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2. Scrum Alliance. (n.d.). </a:t>
            </a:r>
            <a:r>
              <a:rPr i="1"/>
              <a:t>The Scrum Team Roles and Accountabilities</a:t>
            </a:r>
            <a:r>
              <a:t>. Resources.scrumalliance.org. </a:t>
            </a:r>
          </a:p>
          <a:p>
            <a:pPr lvl="2">
              <a:defRPr sz="3000"/>
            </a:pPr>
            <a:r>
              <a:t>https://resources.scrumalliance.org/Article/scrum-team</a:t>
            </a:r>
          </a:p>
        </p:txBody>
      </p:sp>
      <p:sp>
        <p:nvSpPr>
          <p:cNvPr id="207" name="3. Donato, H. (2023, January 3). What Are The Phases Of Scrum? Www.workamajig.com.…"/>
          <p:cNvSpPr txBox="1"/>
          <p:nvPr/>
        </p:nvSpPr>
        <p:spPr>
          <a:xfrm>
            <a:off x="1539881" y="6679755"/>
            <a:ext cx="15336394" cy="15321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3. Donato, H. (2023, January 3). </a:t>
            </a:r>
            <a:r>
              <a:rPr i="1"/>
              <a:t>What Are The Phases Of Scrum?</a:t>
            </a:r>
            <a:r>
              <a:t> Www.workamajig.com. </a:t>
            </a:r>
          </a:p>
          <a:p>
            <a:pPr lvl="2">
              <a:defRPr sz="3000"/>
            </a:pPr>
            <a:r>
              <a:t>https://www.workamajig.com/blog/scrum-methodology-guide/scrum-phases</a:t>
            </a:r>
          </a:p>
        </p:txBody>
      </p:sp>
      <p:sp>
        <p:nvSpPr>
          <p:cNvPr id="208" name="4. Motion blog. (2023, January 27). Understanding the Waterfall Methodology: A Sequential Approach to Project Management. Www.usemotion.com.…"/>
          <p:cNvSpPr txBox="1"/>
          <p:nvPr/>
        </p:nvSpPr>
        <p:spPr>
          <a:xfrm>
            <a:off x="1528711" y="8911316"/>
            <a:ext cx="14687959" cy="14625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600" indent="-609600" defTabSz="457200">
              <a:lnSpc>
                <a:spcPct val="100000"/>
              </a:lnSpc>
              <a:spcBef>
                <a:spcPts val="0"/>
              </a:spcBef>
              <a:defRPr i="1" sz="3000"/>
            </a:pPr>
            <a:r>
              <a:rPr i="0"/>
              <a:t>4.</a:t>
            </a:r>
            <a:r>
              <a:t> </a:t>
            </a:r>
            <a:r>
              <a:rPr i="0"/>
              <a:t>Motion blog. (2023, January 27). </a:t>
            </a:r>
            <a:r>
              <a:t>Understanding the Waterfall Methodology: A Sequential Approach to Project Management</a:t>
            </a:r>
            <a:r>
              <a:rPr i="0"/>
              <a:t>. Www.usemotion.com. </a:t>
            </a:r>
            <a:endParaRPr i="0"/>
          </a:p>
          <a:p>
            <a:pPr lvl="2" marL="609600" indent="304800" defTabSz="457200">
              <a:lnSpc>
                <a:spcPct val="100000"/>
              </a:lnSpc>
              <a:spcBef>
                <a:spcPts val="0"/>
              </a:spcBef>
              <a:defRPr i="1" sz="3000"/>
            </a:pPr>
            <a:r>
              <a:rPr i="0"/>
              <a:t>https://www.usemotion.com/blog/waterfall-methodology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he Agile Manifesto…"/>
          <p:cNvSpPr txBox="1"/>
          <p:nvPr>
            <p:ph type="body" idx="1"/>
          </p:nvPr>
        </p:nvSpPr>
        <p:spPr>
          <a:prstGeom prst="rect">
            <a:avLst/>
          </a:prstGeom>
        </p:spPr>
        <p:txBody>
          <a:bodyPr/>
          <a:lstStyle/>
          <a:p>
            <a:pPr/>
            <a:r>
              <a:t>The Agile Manifesto</a:t>
            </a:r>
          </a:p>
          <a:p>
            <a:pPr/>
            <a:r>
              <a:t>The Roles on a Scrum team</a:t>
            </a:r>
          </a:p>
          <a:p>
            <a:pPr/>
            <a:r>
              <a:t>The Phases of an Agile Sprint</a:t>
            </a:r>
          </a:p>
          <a:p>
            <a:pPr/>
            <a:r>
              <a:t>The Waterfall Model</a:t>
            </a:r>
          </a:p>
        </p:txBody>
      </p:sp>
      <p:sp>
        <p:nvSpPr>
          <p:cNvPr id="176" name="Agile Approach to Software Design and Engineering"/>
          <p:cNvSpPr txBox="1"/>
          <p:nvPr/>
        </p:nvSpPr>
        <p:spPr>
          <a:xfrm>
            <a:off x="5078730" y="1382670"/>
            <a:ext cx="1422654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Agile Approach to Software Design and Engineering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Principle One: Individuals and interactions over processes and tools.1 Which means it is important to focus on people and communication over the proper way to do something.…"/>
          <p:cNvSpPr txBox="1"/>
          <p:nvPr>
            <p:ph type="body" idx="1"/>
          </p:nvPr>
        </p:nvSpPr>
        <p:spPr>
          <a:xfrm>
            <a:off x="1206500" y="2386177"/>
            <a:ext cx="21971000" cy="10118339"/>
          </a:xfrm>
          <a:prstGeom prst="rect">
            <a:avLst/>
          </a:prstGeom>
        </p:spPr>
        <p:txBody>
          <a:bodyPr numCol="1" spcCol="38100"/>
          <a:lstStyle/>
          <a:p>
            <a:pPr/>
            <a:r>
              <a:t>Principle One: </a:t>
            </a:r>
            <a:r>
              <a:rPr b="1"/>
              <a:t>Individuals and interactions</a:t>
            </a:r>
            <a:r>
              <a:t> over processes and tools.</a:t>
            </a:r>
            <a:r>
              <a:rPr baseline="31999"/>
              <a:t>1</a:t>
            </a:r>
            <a:r>
              <a:t> Which means it is important to focus on people and communication over the proper way to do something.</a:t>
            </a:r>
          </a:p>
          <a:p>
            <a:pPr/>
            <a:r>
              <a:t>Principle Two: </a:t>
            </a:r>
            <a:r>
              <a:rPr b="1"/>
              <a:t>Working software</a:t>
            </a:r>
            <a:r>
              <a:t> over comprehensive documentation.</a:t>
            </a:r>
            <a:r>
              <a:rPr baseline="31999"/>
              <a:t>1</a:t>
            </a:r>
            <a:r>
              <a:t> Which means that the focus should be on completing viable software and less about documenting every single line of code.</a:t>
            </a:r>
          </a:p>
          <a:p>
            <a:pPr/>
            <a:r>
              <a:t>Principle Three: </a:t>
            </a:r>
            <a:r>
              <a:rPr b="1"/>
              <a:t>Customer collaboration</a:t>
            </a:r>
            <a:r>
              <a:t> over contract negotiation.</a:t>
            </a:r>
            <a:r>
              <a:rPr baseline="31999"/>
              <a:t>1</a:t>
            </a:r>
            <a:r>
              <a:t> Which means the customer is involved and vested in the project, and can affect the changes they need and want as the needs and wants appear. </a:t>
            </a:r>
          </a:p>
          <a:p>
            <a:pPr/>
            <a:r>
              <a:t>Principle Four: </a:t>
            </a:r>
            <a:r>
              <a:rPr b="1"/>
              <a:t>Responding to change</a:t>
            </a:r>
            <a:r>
              <a:t> over following a plan.</a:t>
            </a:r>
            <a:r>
              <a:rPr baseline="31999"/>
              <a:t>1</a:t>
            </a:r>
            <a:r>
              <a:t> This means that change is part of the process and is expected, so it can be integrated instead of added as an afterthought. </a:t>
            </a:r>
          </a:p>
        </p:txBody>
      </p:sp>
      <p:sp>
        <p:nvSpPr>
          <p:cNvPr id="179" name="The Four Pillars of the Agile Manifesto"/>
          <p:cNvSpPr txBox="1"/>
          <p:nvPr/>
        </p:nvSpPr>
        <p:spPr>
          <a:xfrm>
            <a:off x="6946848" y="766554"/>
            <a:ext cx="1044397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Four Pillars of the Agile Manifesto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crum Master: This is the servant-leader of the Scrum team. The Scrum Master is responsible for arranging Scrum Events and Artifacts. They are also responsible for educating the team about how the Agile process works and how team members should engage wi"/>
          <p:cNvSpPr txBox="1"/>
          <p:nvPr>
            <p:ph type="body" idx="1"/>
          </p:nvPr>
        </p:nvSpPr>
        <p:spPr>
          <a:xfrm>
            <a:off x="1206500" y="2423481"/>
            <a:ext cx="21971000" cy="10081035"/>
          </a:xfrm>
          <a:prstGeom prst="rect">
            <a:avLst/>
          </a:prstGeom>
        </p:spPr>
        <p:txBody>
          <a:bodyPr numCol="1" spcCol="38100"/>
          <a:lstStyle/>
          <a:p>
            <a:pPr/>
            <a:r>
              <a:t>Scrum Master: This is the servant-leader of the Scrum team. The Scrum Master is responsible for arranging Scrum Events and Artifacts. They are also responsible for educating the team about how the Agile process works and how team members should engage with the process and each other. They are also a coach and mentor to the other team members. </a:t>
            </a:r>
          </a:p>
          <a:p>
            <a:pPr/>
            <a:r>
              <a:t>The Product Owner maintains the Product Backlog. This is a team member whose responsibility is to work with the client to find the client’s needs, wants, and desires, and communicate them clearly to the team.</a:t>
            </a:r>
          </a:p>
          <a:p>
            <a:pPr/>
            <a:r>
              <a:t>The Developer is a team member who is responsible to produce the parts of the product that create value. </a:t>
            </a:r>
          </a:p>
          <a:p>
            <a:pPr/>
            <a:r>
              <a:t>The Tester is a team member who is responsible to test the new product to make sure it functions as required and expected.</a:t>
            </a:r>
          </a:p>
        </p:txBody>
      </p:sp>
      <p:sp>
        <p:nvSpPr>
          <p:cNvPr id="182" name="Roles on a Scrum Team"/>
          <p:cNvSpPr txBox="1"/>
          <p:nvPr/>
        </p:nvSpPr>
        <p:spPr>
          <a:xfrm>
            <a:off x="8899702" y="1264186"/>
            <a:ext cx="6584595"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Roles on a Scrum Team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Phase One: Initiation, this is when a map to goals, deliverables, and objectives is laid out. The team will also identify all stakeholders, assign team roles and begin forming a Product Backlog though Epics.3…"/>
          <p:cNvSpPr txBox="1"/>
          <p:nvPr>
            <p:ph type="body" idx="1"/>
          </p:nvPr>
        </p:nvSpPr>
        <p:spPr>
          <a:xfrm>
            <a:off x="1206500" y="2343319"/>
            <a:ext cx="21971000" cy="10161197"/>
          </a:xfrm>
          <a:prstGeom prst="rect">
            <a:avLst/>
          </a:prstGeom>
        </p:spPr>
        <p:txBody>
          <a:bodyPr numCol="1" spcCol="38100"/>
          <a:lstStyle/>
          <a:p>
            <a:pPr marL="591312" indent="-591312" defTabSz="2365188">
              <a:spcBef>
                <a:spcPts val="4300"/>
              </a:spcBef>
              <a:defRPr sz="4656"/>
            </a:pPr>
            <a:r>
              <a:t>Phase One: Initiation, this is when a map to goals, deliverables, and objectives is laid out. The team will also identify all stakeholders, assign team roles and begin forming a Product Backlog though Epics.</a:t>
            </a:r>
            <a:r>
              <a:rPr baseline="31999"/>
              <a:t>3</a:t>
            </a:r>
            <a:r>
              <a:t> </a:t>
            </a:r>
          </a:p>
          <a:p>
            <a:pPr marL="591312" indent="-591312" defTabSz="2365188">
              <a:spcBef>
                <a:spcPts val="4300"/>
              </a:spcBef>
              <a:defRPr sz="4656"/>
            </a:pPr>
            <a:r>
              <a:t>Phase Two: Planning and Estimation, The team breaks down an Epic into a series of smaller User Stories, each of which will only contain one function.</a:t>
            </a:r>
            <a:r>
              <a:rPr baseline="31999"/>
              <a:t>3</a:t>
            </a:r>
            <a:r>
              <a:t> These User Stories are what is used to estimate time needed for completion and when the particular Story will be addressed by the team. </a:t>
            </a:r>
          </a:p>
          <a:p>
            <a:pPr marL="591312" indent="-591312" defTabSz="2365188">
              <a:spcBef>
                <a:spcPts val="4300"/>
              </a:spcBef>
              <a:defRPr sz="4656"/>
            </a:pPr>
            <a:r>
              <a:t>Phase Three: Implementation, the part of the work cycle when the actual work is done.</a:t>
            </a:r>
            <a:r>
              <a:rPr baseline="31999"/>
              <a:t>3</a:t>
            </a:r>
            <a:r>
              <a:t> During this phase, the User Stories that were selected are worked on, to completion as agreed to by the team. </a:t>
            </a:r>
          </a:p>
          <a:p>
            <a:pPr marL="591312" indent="-591312" defTabSz="2365188">
              <a:spcBef>
                <a:spcPts val="4300"/>
              </a:spcBef>
              <a:defRPr sz="4656"/>
            </a:pPr>
            <a:r>
              <a:t>Phase Four: Review and Retrospective,During the Review section the team meets with stakeholders to show what they were able to accomplish and its functionality.</a:t>
            </a:r>
            <a:r>
              <a:rPr baseline="31999"/>
              <a:t>3</a:t>
            </a:r>
            <a:r>
              <a:t> </a:t>
            </a:r>
          </a:p>
        </p:txBody>
      </p:sp>
      <p:sp>
        <p:nvSpPr>
          <p:cNvPr id="185" name="The Five Phases of an Agile Sprint"/>
          <p:cNvSpPr txBox="1"/>
          <p:nvPr/>
        </p:nvSpPr>
        <p:spPr>
          <a:xfrm>
            <a:off x="7477811" y="766554"/>
            <a:ext cx="9428379"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Five Phases of an Agile Sprint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hase Four: (Continued) In the Retrospective part of this phase the team meets and discusses what went well and what did not go so well during the Sprint.3 This gives the Scrum Master input to refine the process or educate the team members to make the pr"/>
          <p:cNvSpPr txBox="1"/>
          <p:nvPr>
            <p:ph type="body" idx="1"/>
          </p:nvPr>
        </p:nvSpPr>
        <p:spPr>
          <a:xfrm>
            <a:off x="1206500" y="1211484"/>
            <a:ext cx="21971000" cy="11293032"/>
          </a:xfrm>
          <a:prstGeom prst="rect">
            <a:avLst/>
          </a:prstGeom>
        </p:spPr>
        <p:txBody>
          <a:bodyPr numCol="1" spcCol="38100"/>
          <a:lstStyle/>
          <a:p>
            <a:pPr/>
            <a:r>
              <a:t>Phase Four: (Continued) In the Retrospective part of this phase the team meets and discusses what went well and what did not go so well during the Sprint.</a:t>
            </a:r>
            <a:r>
              <a:rPr baseline="31999"/>
              <a:t>3</a:t>
            </a:r>
            <a:r>
              <a:t> This gives the Scrum Master input to refine the process or educate the team members to make the process more effective, and the team more efficient. </a:t>
            </a:r>
          </a:p>
          <a:p>
            <a:pPr/>
            <a:r>
              <a:t>Phase Five: Product Release, the product the team has been working on is released to the stakeholders.</a:t>
            </a:r>
            <a:r>
              <a:rPr baseline="31999"/>
              <a:t>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e Waterfall Methodology uses six phases, and proceeds in a linear fashion. Once a phase is complete, there is no opportunity to go back or make changes to previous phase.…"/>
          <p:cNvSpPr txBox="1"/>
          <p:nvPr>
            <p:ph type="body" idx="1"/>
          </p:nvPr>
        </p:nvSpPr>
        <p:spPr>
          <a:xfrm>
            <a:off x="1206500" y="2349058"/>
            <a:ext cx="21971000" cy="10155458"/>
          </a:xfrm>
          <a:prstGeom prst="rect">
            <a:avLst/>
          </a:prstGeom>
        </p:spPr>
        <p:txBody>
          <a:bodyPr numCol="1" spcCol="38100"/>
          <a:lstStyle/>
          <a:p>
            <a:pPr marL="0" indent="0" defTabSz="2243271">
              <a:spcBef>
                <a:spcPts val="4100"/>
              </a:spcBef>
              <a:buSzTx/>
              <a:buNone/>
              <a:defRPr sz="4416"/>
            </a:pPr>
            <a:r>
              <a:t>The Waterfall Methodology uses six phases, and proceeds in a linear fashion. Once a phase is complete, there is no opportunity to go back or make changes to previous phase.</a:t>
            </a:r>
          </a:p>
          <a:p>
            <a:pPr marL="560831" indent="-560831" defTabSz="2243271">
              <a:spcBef>
                <a:spcPts val="4100"/>
              </a:spcBef>
              <a:defRPr sz="4416"/>
            </a:pPr>
            <a:r>
              <a:t>Phase One: Requirements</a:t>
            </a:r>
            <a:r>
              <a:rPr baseline="31999"/>
              <a:t>4</a:t>
            </a:r>
            <a:r>
              <a:t> are discovered and refined.</a:t>
            </a:r>
          </a:p>
          <a:p>
            <a:pPr marL="560831" indent="-560831" defTabSz="2243271">
              <a:spcBef>
                <a:spcPts val="4100"/>
              </a:spcBef>
              <a:defRPr sz="4416"/>
            </a:pPr>
            <a:r>
              <a:t>Phase Two: Design</a:t>
            </a:r>
            <a:r>
              <a:rPr baseline="31999"/>
              <a:t>4</a:t>
            </a:r>
            <a:r>
              <a:t>, the Product is completely designed based on the requirements.</a:t>
            </a:r>
          </a:p>
          <a:p>
            <a:pPr marL="560831" indent="-560831" defTabSz="2243271">
              <a:spcBef>
                <a:spcPts val="4100"/>
              </a:spcBef>
              <a:defRPr sz="4416"/>
            </a:pPr>
            <a:r>
              <a:t>Phase Three: Implementation</a:t>
            </a:r>
            <a:r>
              <a:rPr baseline="31999"/>
              <a:t>4</a:t>
            </a:r>
            <a:r>
              <a:t>, the product is created or manufactured.</a:t>
            </a:r>
          </a:p>
          <a:p>
            <a:pPr marL="560831" indent="-560831" defTabSz="2243271">
              <a:spcBef>
                <a:spcPts val="4100"/>
              </a:spcBef>
              <a:defRPr sz="4416"/>
            </a:pPr>
            <a:r>
              <a:t>Phase Four: Testing</a:t>
            </a:r>
            <a:r>
              <a:rPr baseline="31999"/>
              <a:t>4</a:t>
            </a:r>
            <a:r>
              <a:t>, the product is tested to be certain it conforms to the requirements. </a:t>
            </a:r>
          </a:p>
          <a:p>
            <a:pPr marL="560831" indent="-560831" defTabSz="2243271">
              <a:spcBef>
                <a:spcPts val="4100"/>
              </a:spcBef>
              <a:defRPr sz="4416"/>
            </a:pPr>
            <a:r>
              <a:t>Phase Five: Deployment</a:t>
            </a:r>
            <a:r>
              <a:rPr baseline="31999"/>
              <a:t>4</a:t>
            </a:r>
            <a:r>
              <a:t>, the product is deployed to the market.</a:t>
            </a:r>
          </a:p>
          <a:p>
            <a:pPr marL="560831" indent="-560831" defTabSz="2243271">
              <a:spcBef>
                <a:spcPts val="4100"/>
              </a:spcBef>
              <a:defRPr sz="4416"/>
            </a:pPr>
            <a:r>
              <a:t>Phase Six: Maintenance</a:t>
            </a:r>
            <a:r>
              <a:rPr baseline="31999"/>
              <a:t>4</a:t>
            </a:r>
            <a:r>
              <a:t>, any additions, improvements, or changes are made to the product on an ongoing basis. </a:t>
            </a:r>
          </a:p>
        </p:txBody>
      </p:sp>
      <p:sp>
        <p:nvSpPr>
          <p:cNvPr id="190" name="The Waterfall Methodology"/>
          <p:cNvSpPr txBox="1"/>
          <p:nvPr/>
        </p:nvSpPr>
        <p:spPr>
          <a:xfrm>
            <a:off x="8476945" y="766554"/>
            <a:ext cx="7430110"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Waterfall Methodology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e Agile method is planned to be a short iterative process of 1 to 4 weeks, versus the Waterfall method that seeks to plan the whole project out in one large piece.…"/>
          <p:cNvSpPr txBox="1"/>
          <p:nvPr>
            <p:ph type="body" idx="1"/>
          </p:nvPr>
        </p:nvSpPr>
        <p:spPr>
          <a:xfrm>
            <a:off x="1206500" y="1970835"/>
            <a:ext cx="21971000" cy="10533681"/>
          </a:xfrm>
          <a:prstGeom prst="rect">
            <a:avLst/>
          </a:prstGeom>
        </p:spPr>
        <p:txBody>
          <a:bodyPr numCol="1" spcCol="38100"/>
          <a:lstStyle/>
          <a:p>
            <a:pPr marL="463295" indent="-463295" defTabSz="1853137">
              <a:spcBef>
                <a:spcPts val="3400"/>
              </a:spcBef>
              <a:defRPr sz="3648"/>
            </a:pPr>
            <a:r>
              <a:t>The Agile method is planned to be a short iterative process of 1 to 4 weeks, versus the Waterfall method that seeks to plan the whole project out in one large piece.</a:t>
            </a:r>
          </a:p>
          <a:p>
            <a:pPr marL="463295" indent="-463295" defTabSz="1853137">
              <a:spcBef>
                <a:spcPts val="3400"/>
              </a:spcBef>
              <a:defRPr sz="3648"/>
            </a:pPr>
            <a:r>
              <a:t>The Agile method is able to accept and implement significant changes within a short period of time due to its adaptive nature, where the Waterfall method requires significant replanning to adapt to changes. </a:t>
            </a:r>
          </a:p>
          <a:p>
            <a:pPr marL="463295" indent="-463295" defTabSz="1853137">
              <a:spcBef>
                <a:spcPts val="3400"/>
              </a:spcBef>
              <a:defRPr sz="3648"/>
            </a:pPr>
            <a:r>
              <a:t>The Waterfall method requires all questions to be answered at the beginning of the process, for planning purposes, where the Agile process allows for new questions to be asked and answered as they are discovered. </a:t>
            </a:r>
          </a:p>
          <a:p>
            <a:pPr marL="463295" indent="-463295" defTabSz="1853137">
              <a:spcBef>
                <a:spcPts val="3400"/>
              </a:spcBef>
              <a:defRPr sz="3648"/>
            </a:pPr>
            <a:r>
              <a:t>The Waterfall method is rigid and linear, where the Agile process is reactive  and adaptable to changes in the needs of the project. </a:t>
            </a:r>
          </a:p>
          <a:p>
            <a:pPr marL="463295" indent="-463295" defTabSz="1853137">
              <a:spcBef>
                <a:spcPts val="3400"/>
              </a:spcBef>
              <a:defRPr sz="3648"/>
            </a:pPr>
            <a:r>
              <a:t>The Waterfall method has a top down management structure, where the Agile method the project is self managed by the team doing the work. </a:t>
            </a:r>
          </a:p>
          <a:p>
            <a:pPr marL="463295" indent="-463295" defTabSz="1853137">
              <a:spcBef>
                <a:spcPts val="3400"/>
              </a:spcBef>
              <a:defRPr sz="3648"/>
            </a:pPr>
            <a:r>
              <a:t>The Waterfall method promotes documentation over progress, where the Agile process is more focused on producing a better product sooner. </a:t>
            </a:r>
          </a:p>
          <a:p>
            <a:pPr marL="463295" indent="-463295" defTabSz="1853137">
              <a:spcBef>
                <a:spcPts val="3400"/>
              </a:spcBef>
              <a:defRPr sz="3648"/>
            </a:pPr>
            <a:r>
              <a:t>The Waterfall method produces a working product at the end of the project, where the Agile method produces working parts of a product every Sprint or iteration. </a:t>
            </a:r>
          </a:p>
        </p:txBody>
      </p:sp>
      <p:sp>
        <p:nvSpPr>
          <p:cNvPr id="193" name="Differences between the Agile and Waterfall Methods"/>
          <p:cNvSpPr txBox="1"/>
          <p:nvPr/>
        </p:nvSpPr>
        <p:spPr>
          <a:xfrm>
            <a:off x="4925110" y="505889"/>
            <a:ext cx="14533780"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Differences between the Agile and Waterfall Methods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hat if we had utilized the Waterfall method of management in the SNHU Travel project? What would have been different?…"/>
          <p:cNvSpPr txBox="1"/>
          <p:nvPr>
            <p:ph type="body" idx="1"/>
          </p:nvPr>
        </p:nvSpPr>
        <p:spPr>
          <a:xfrm>
            <a:off x="1206500" y="1966762"/>
            <a:ext cx="21971000" cy="10537754"/>
          </a:xfrm>
          <a:prstGeom prst="rect">
            <a:avLst/>
          </a:prstGeom>
        </p:spPr>
        <p:txBody>
          <a:bodyPr numCol="1" spcCol="38100"/>
          <a:lstStyle/>
          <a:p>
            <a:pPr/>
            <a:r>
              <a:t>What if we had utilized the Waterfall method of management in the SNHU Travel project? What would have been different?</a:t>
            </a:r>
          </a:p>
          <a:p>
            <a:pPr/>
            <a:r>
              <a:t>The first problem that comes to mind is the change in format from a list of web pages to a slideshow of web pages. In a Waterfall approach that kind of change would have either had to been addressed by restarting/ replanning  the entire project or waiting until the maintenance phase of the process to address that particular facet of the stakeholder’s desire. </a:t>
            </a:r>
          </a:p>
          <a:p>
            <a:pPr/>
            <a:r>
              <a:t>There was also the change from luxury vacations to health and wellness destinations, again this would have necessitated significant changes to the coding in a Waterfall approach, but these changes where easily adapted and integrated by use of the Agile approach. </a:t>
            </a:r>
          </a:p>
        </p:txBody>
      </p:sp>
      <p:sp>
        <p:nvSpPr>
          <p:cNvPr id="196" name="What if we….?"/>
          <p:cNvSpPr txBox="1"/>
          <p:nvPr/>
        </p:nvSpPr>
        <p:spPr>
          <a:xfrm>
            <a:off x="10142372" y="505889"/>
            <a:ext cx="409925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if we….?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