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lowingdata.com/2015/03/03/where-to-find-jeopardy-daily-doubles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Collin</a:t>
            </a:r>
            <a:r>
              <a:rPr/>
              <a:t> </a:t>
            </a:r>
            <a:r>
              <a:rPr/>
              <a:t>Brehmer,</a:t>
            </a:r>
            <a:r>
              <a:rPr/>
              <a:t> </a:t>
            </a:r>
            <a:r>
              <a:rPr/>
              <a:t>Molly</a:t>
            </a:r>
            <a:r>
              <a:rPr/>
              <a:t> </a:t>
            </a:r>
            <a:r>
              <a:rPr/>
              <a:t>Hischke,</a:t>
            </a:r>
            <a:r>
              <a:rPr/>
              <a:t> </a:t>
            </a:r>
            <a:r>
              <a:rPr/>
              <a:t>Kyle</a:t>
            </a:r>
            <a:r>
              <a:rPr/>
              <a:t> </a:t>
            </a:r>
            <a:r>
              <a:rPr/>
              <a:t>Hancock,</a:t>
            </a:r>
            <a:r>
              <a:rPr/>
              <a:t> </a:t>
            </a:r>
            <a:r>
              <a:rPr/>
              <a:t>Nikki</a:t>
            </a:r>
            <a:r>
              <a:rPr/>
              <a:t> </a:t>
            </a:r>
            <a:r>
              <a:rPr/>
              <a:t>Johnson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12/13/2019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Interesting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Creating perfect data frame</a:t>
            </a:r>
          </a:p>
          <a:p>
            <a:pPr lvl="2"/>
            <a:r>
              <a:rPr/>
              <a:t>Package: </a:t>
            </a:r>
            <a:r>
              <a:rPr sz="1800">
                <a:latin typeface="Courier"/>
              </a:rPr>
              <a:t>tidyr</a:t>
            </a:r>
          </a:p>
          <a:p>
            <a:pPr lvl="2"/>
            <a:r>
              <a:rPr/>
              <a:t>Function(s): </a:t>
            </a:r>
            <a:r>
              <a:rPr sz="1800">
                <a:latin typeface="Courier"/>
              </a:rPr>
              <a:t>expand()</a:t>
            </a:r>
            <a:r>
              <a:rPr/>
              <a:t> </a:t>
            </a:r>
          </a:p>
          <a:p>
            <a:pPr lvl="1"/>
            <a:r>
              <a:rPr/>
              <a:t>Mapping</a:t>
            </a:r>
          </a:p>
          <a:p>
            <a:pPr lvl="2"/>
            <a:r>
              <a:rPr/>
              <a:t>Package: </a:t>
            </a:r>
            <a:r>
              <a:rPr sz="1800">
                <a:latin typeface="Courier"/>
              </a:rPr>
              <a:t>purrr</a:t>
            </a:r>
          </a:p>
          <a:p>
            <a:pPr lvl="2"/>
            <a:r>
              <a:rPr/>
              <a:t>Function(s): </a:t>
            </a:r>
            <a:r>
              <a:rPr sz="1800">
                <a:latin typeface="Courier"/>
              </a:rPr>
              <a:t>map()</a:t>
            </a:r>
            <a:r>
              <a:rPr/>
              <a:t>, </a:t>
            </a:r>
            <a:r>
              <a:rPr sz="1800">
                <a:latin typeface="Courier"/>
              </a:rPr>
              <a:t>map2()</a:t>
            </a:r>
            <a:r>
              <a:rPr/>
              <a:t> </a:t>
            </a:r>
          </a:p>
          <a:p>
            <a:pPr lvl="1"/>
            <a:r>
              <a:rPr/>
              <a:t>Joining</a:t>
            </a:r>
          </a:p>
          <a:p>
            <a:pPr lvl="2"/>
            <a:r>
              <a:rPr/>
              <a:t>Package: </a:t>
            </a:r>
            <a:r>
              <a:rPr sz="1800">
                <a:latin typeface="Courier"/>
              </a:rPr>
              <a:t>dplyr</a:t>
            </a:r>
          </a:p>
          <a:p>
            <a:pPr lvl="2"/>
            <a:r>
              <a:rPr/>
              <a:t>Function(s): </a:t>
            </a:r>
            <a:r>
              <a:rPr sz="1800">
                <a:latin typeface="Courier"/>
              </a:rPr>
              <a:t>right_join()</a:t>
            </a:r>
            <a:r>
              <a:rPr/>
              <a:t>, </a:t>
            </a:r>
            <a:r>
              <a:rPr sz="1800">
                <a:latin typeface="Courier"/>
              </a:rPr>
              <a:t>full_join()</a:t>
            </a:r>
            <a:r>
              <a:rPr/>
              <a:t>, </a:t>
            </a:r>
            <a:r>
              <a:rPr sz="1800">
                <a:latin typeface="Courier"/>
              </a:rPr>
              <a:t>left_join()</a:t>
            </a:r>
            <a:r>
              <a:rPr/>
              <a:t> </a:t>
            </a:r>
          </a:p>
          <a:p>
            <a:pPr lvl="1"/>
            <a:r>
              <a:rPr/>
              <a:t>Plotting</a:t>
            </a:r>
          </a:p>
          <a:p>
            <a:pPr lvl="2"/>
            <a:r>
              <a:rPr/>
              <a:t>Package: </a:t>
            </a:r>
            <a:r>
              <a:rPr sz="1800">
                <a:latin typeface="Courier"/>
              </a:rPr>
              <a:t>plotly</a:t>
            </a:r>
          </a:p>
          <a:p>
            <a:pPr lvl="2"/>
            <a:r>
              <a:rPr/>
              <a:t>Function(s): </a:t>
            </a:r>
            <a:r>
              <a:rPr sz="1800">
                <a:latin typeface="Courier"/>
              </a:rPr>
              <a:t>plot_ly()</a:t>
            </a:r>
          </a:p>
          <a:p>
            <a:pPr lvl="0" marL="0" indent="0">
              <a:buNone/>
            </a:pP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Input</a:t>
            </a:r>
          </a:p>
          <a:p>
            <a:pPr lvl="2"/>
            <a:r>
              <a:rPr sz="1800">
                <a:latin typeface="Courier"/>
              </a:rPr>
              <a:t>categories_unique</a:t>
            </a:r>
            <a:r>
              <a:rPr/>
              <a:t>: categories asked in each episode</a:t>
            </a:r>
          </a:p>
          <a:p>
            <a:pPr lvl="2"/>
            <a:r>
              <a:rPr sz="1800">
                <a:latin typeface="Courier"/>
              </a:rPr>
              <a:t>categories_asked</a:t>
            </a:r>
            <a:r>
              <a:rPr/>
              <a:t>: information about asked questions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categories_unique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map</a:t>
            </a:r>
            <a:r>
              <a:rPr sz="1800">
                <a:latin typeface="Courier"/>
              </a:rPr>
              <a:t>(categories_unique,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rownames_to_column</a:t>
            </a:r>
            <a:r>
              <a:rPr sz="1800">
                <a:latin typeface="Courier"/>
              </a:rPr>
              <a:t>(., </a:t>
            </a:r>
            <a:r>
              <a:rPr sz="1800">
                <a:solidFill>
                  <a:srgbClr val="902000"/>
                </a:solidFill>
                <a:latin typeface="Courier"/>
              </a:rPr>
              <a:t>var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"x_pos"</a:t>
            </a:r>
            <a:r>
              <a:rPr sz="1800">
                <a:latin typeface="Courier"/>
              </a:rPr>
              <a:t>)),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perfect_pos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map2</a:t>
            </a:r>
            <a:r>
              <a:rPr sz="1800">
                <a:latin typeface="Courier"/>
              </a:rPr>
              <a:t>(categories_unique, categories_asked,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full_join</a:t>
            </a:r>
            <a:r>
              <a:rPr sz="1800">
                <a:latin typeface="Courier"/>
              </a:rPr>
              <a:t>(.x, .y)),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perfect_pos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map</a:t>
            </a:r>
            <a:r>
              <a:rPr sz="1800">
                <a:latin typeface="Courier"/>
              </a:rPr>
              <a:t>(perfect_pos, </a:t>
            </a:r>
            <a:br/>
            <a:r>
              <a:rPr sz="1800">
                <a:latin typeface="Courier"/>
              </a:rPr>
              <a:t>                          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(., round)),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perfect_pos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map</a:t>
            </a:r>
            <a:r>
              <a:rPr sz="1800">
                <a:latin typeface="Courier"/>
              </a:rPr>
              <a:t>(perfect_pos, </a:t>
            </a:r>
            <a:br/>
            <a:r>
              <a:rPr sz="1800">
                <a:latin typeface="Courier"/>
              </a:rPr>
              <a:t>                          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expand</a:t>
            </a:r>
            <a:r>
              <a:rPr sz="1800">
                <a:latin typeface="Courier"/>
              </a:rPr>
              <a:t>(., x_pos, value)))</a:t>
            </a:r>
          </a:p>
          <a:p>
            <a:pPr lvl="1"/>
            <a:r>
              <a:rPr/>
              <a:t>Output</a:t>
            </a:r>
          </a:p>
          <a:p>
            <a:pPr lvl="2"/>
            <a:r>
              <a:rPr sz="1800">
                <a:latin typeface="Courier"/>
              </a:rPr>
              <a:t>categories_unique</a:t>
            </a:r>
            <a:r>
              <a:rPr/>
              <a:t>: x position assigned to each category</a:t>
            </a:r>
          </a:p>
          <a:p>
            <a:pPr lvl="2"/>
            <a:r>
              <a:rPr sz="1800">
                <a:latin typeface="Courier"/>
              </a:rPr>
              <a:t>perfect_pos</a:t>
            </a:r>
            <a:r>
              <a:rPr/>
              <a:t>: perfect df for each game</a:t>
            </a:r>
          </a:p>
          <a:p>
            <a:pPr lvl="0" marL="0" indent="0">
              <a:buNone/>
            </a:pP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Input</a:t>
            </a:r>
          </a:p>
          <a:p>
            <a:pPr lvl="2"/>
            <a:r>
              <a:rPr sz="1800">
                <a:latin typeface="Courier"/>
              </a:rPr>
              <a:t>dd_perfect</a:t>
            </a:r>
            <a:r>
              <a:rPr/>
              <a:t>: perfect DD df</a:t>
            </a:r>
          </a:p>
          <a:p>
            <a:pPr lvl="2"/>
            <a:r>
              <a:rPr sz="1800">
                <a:latin typeface="Courier"/>
              </a:rPr>
              <a:t>dd_weight</a:t>
            </a:r>
            <a:r>
              <a:rPr/>
              <a:t>: df containing the weight to be assiged to DD questions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dd_perfect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map2</a:t>
            </a:r>
            <a:r>
              <a:rPr sz="1800">
                <a:latin typeface="Courier"/>
              </a:rPr>
              <a:t>(dd_perfect, dd_weight,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full_join</a:t>
            </a:r>
            <a:r>
              <a:rPr sz="1800">
                <a:latin typeface="Courier"/>
              </a:rPr>
              <a:t>(.x, .y,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"category"</a:t>
            </a:r>
            <a:r>
              <a:rPr sz="1800">
                <a:latin typeface="Courier"/>
              </a:rPr>
              <a:t>)),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dd_perfect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map</a:t>
            </a:r>
            <a:r>
              <a:rPr sz="1800">
                <a:latin typeface="Courier"/>
              </a:rPr>
              <a:t>(dd_perfect, 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(., </a:t>
            </a:r>
            <a:r>
              <a:rPr sz="1800">
                <a:solidFill>
                  <a:srgbClr val="902000"/>
                </a:solidFill>
                <a:latin typeface="Courier"/>
              </a:rPr>
              <a:t>daily_double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(daily_double)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weight,</a:t>
            </a:r>
            <a:br/>
            <a:r>
              <a:rPr sz="1800">
                <a:latin typeface="Courier"/>
              </a:rPr>
              <a:t>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(daily_double)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daily_double))))</a:t>
            </a:r>
          </a:p>
          <a:p>
            <a:pPr lvl="1"/>
            <a:r>
              <a:rPr/>
              <a:t>Output</a:t>
            </a:r>
          </a:p>
          <a:p>
            <a:pPr lvl="2"/>
            <a:r>
              <a:rPr sz="1800">
                <a:latin typeface="Courier"/>
              </a:rPr>
              <a:t>dd_perfect</a:t>
            </a:r>
            <a:r>
              <a:rPr/>
              <a:t>: perfect DD df with weights added</a:t>
            </a:r>
          </a:p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daily_double_year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unnest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plot_ly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x_pos,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y_pos,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z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Percent,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frame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year,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hovertemplate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"Daily Double Percent: %{z:,}%&lt;br&gt;"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"&lt;extra&gt;&lt;/extra&gt;"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colors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"Blues"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'heatmap'</a:t>
            </a:r>
            <a:br/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layout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text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xaxis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side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'top'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yaxis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))</a:t>
            </a:r>
          </a:p>
          <a:p>
            <a:pPr lvl="0" marL="0" indent="0">
              <a:buNone/>
            </a:pP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Lessons</a:t>
            </a:r>
            <a:r>
              <a:rPr/>
              <a:t> </a:t>
            </a:r>
            <a:r>
              <a:rPr/>
              <a:t>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Seemingly simple problems may not be simple to answer.</a:t>
            </a:r>
          </a:p>
          <a:p>
            <a:pPr lvl="1">
              <a:buAutoNum type="arabicPeriod"/>
            </a:pPr>
            <a:r>
              <a:rPr/>
              <a:t>Pros/cons of </a:t>
            </a:r>
            <a:r>
              <a:rPr sz="1800">
                <a:latin typeface="Courier"/>
              </a:rPr>
              <a:t>ggplot()</a:t>
            </a:r>
            <a:r>
              <a:rPr/>
              <a:t> vs </a:t>
            </a:r>
            <a:r>
              <a:rPr sz="1800">
                <a:latin typeface="Courier"/>
              </a:rPr>
              <a:t>plot_ly()</a:t>
            </a:r>
          </a:p>
          <a:p>
            <a:pPr lvl="1">
              <a:buAutoNum type="arabicPeriod"/>
            </a:pPr>
            <a:r>
              <a:rPr/>
              <a:t>Project organization and GitHub</a:t>
            </a:r>
          </a:p>
          <a:p>
            <a:pPr lvl="1">
              <a:buAutoNum type="arabicPeriod"/>
            </a:pPr>
            <a:r>
              <a:rPr/>
              <a:t>Writing other code before data is completely clean is beneficial.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positions on the Jeopardy board are most likely to be a Daily Double by round and across years?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Importance to the game</a:t>
            </a:r>
          </a:p>
          <a:p>
            <a:pPr lvl="2"/>
            <a:r>
              <a:rPr/>
              <a:t>Arthur Chu (2014)</a:t>
            </a:r>
          </a:p>
          <a:p>
            <a:pPr lvl="2"/>
            <a:r>
              <a:rPr/>
              <a:t>James Holzhauer (2019) </a:t>
            </a:r>
          </a:p>
          <a:p>
            <a:pPr lvl="1"/>
            <a:r>
              <a:rPr/>
              <a:t>Previous analyses</a:t>
            </a:r>
          </a:p>
          <a:p>
            <a:pPr lvl="2"/>
            <a:r>
              <a:rPr/>
              <a:t>None across years </a:t>
            </a:r>
          </a:p>
          <a:p>
            <a:pPr lvl="1"/>
            <a:r>
              <a:rPr/>
              <a:t>Challenge of finding position </a:t>
            </a:r>
          </a:p>
          <a:p>
            <a:pPr lvl="1"/>
            <a:r>
              <a:rPr/>
              <a:t>Visual representation of results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included episodes from dates beyond November 26, 2001 </a:t>
            </a:r>
          </a:p>
          <a:p>
            <a:pPr lvl="1"/>
            <a:r>
              <a:rPr/>
              <a:t>Finding x position of daily double (filtered to episodes with 12 categories) </a:t>
            </a:r>
          </a:p>
          <a:p>
            <a:pPr lvl="1"/>
            <a:r>
              <a:rPr/>
              <a:t>Finding y position of daily double (Weighted across missing values)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Methods</a:t>
            </a:r>
          </a:p>
        </p:txBody>
      </p:sp>
      <p:pic>
        <p:nvPicPr>
          <p:cNvPr descr="final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Methods</a:t>
            </a:r>
          </a:p>
        </p:txBody>
      </p:sp>
      <p:pic>
        <p:nvPicPr>
          <p:cNvPr descr="final_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Flex Dashboard:</a:t>
            </a:r>
          </a:p>
          <a:p>
            <a:pPr lvl="1"/>
            <a:r>
              <a:rPr/>
              <a:t>Daily Double Round 1 since 2001</a:t>
            </a:r>
          </a:p>
          <a:p>
            <a:pPr lvl="1"/>
            <a:r>
              <a:rPr/>
              <a:t>Daily Double Round 2 since 2001</a:t>
            </a:r>
          </a:p>
          <a:p>
            <a:pPr lvl="1"/>
            <a:r>
              <a:rPr/>
              <a:t>Daily Double Location by year </a:t>
            </a:r>
          </a:p>
          <a:p>
            <a:pPr lvl="1"/>
            <a:r>
              <a:rPr/>
              <a:t>Daily Doubles are not evenly distributed across the board</a:t>
            </a:r>
          </a:p>
          <a:p>
            <a:pPr lvl="1"/>
            <a:r>
              <a:rPr/>
              <a:t>No differences in daily double location between Round 1 and Round 2</a:t>
            </a:r>
          </a:p>
          <a:p>
            <a:pPr lvl="1"/>
            <a:r>
              <a:rPr/>
              <a:t>15 out of 19 years had the most daily doubles within the 800/1600 row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Similar to previous analyses</a:t>
            </a:r>
          </a:p>
          <a:p>
            <a:pPr lvl="2"/>
            <a:r>
              <a:rPr>
                <a:hlinkClick r:id="rId2"/>
              </a:rPr>
              <a:t>https://flowingdata.com/2015/03/03/where-to-find-jeopardy-daily-doubles/</a:t>
            </a:r>
            <a:r>
              <a:rPr/>
              <a:t> </a:t>
            </a:r>
          </a:p>
          <a:p>
            <a:pPr lvl="1"/>
            <a:r>
              <a:rPr/>
              <a:t>Shift in location in 2016</a:t>
            </a:r>
          </a:p>
          <a:p>
            <a:pPr lvl="2"/>
            <a:r>
              <a:rPr/>
              <a:t>Arthur Chu and subsequent analyses </a:t>
            </a:r>
          </a:p>
          <a:p>
            <a:pPr lvl="1"/>
            <a:r>
              <a:rPr/>
              <a:t>Future locations (pattern or random)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Nest data by air date </a:t>
            </a:r>
          </a:p>
          <a:p>
            <a:pPr lvl="0" marL="0" indent="0">
              <a:buNone/>
            </a:pPr>
            <a:r>
              <a:rPr/>
              <a:t>Pull out subsets of that data </a:t>
            </a:r>
          </a:p>
          <a:p>
            <a:pPr lvl="0" marL="0" indent="0">
              <a:buNone/>
            </a:pPr>
            <a:r>
              <a:rPr/>
              <a:t>Modify subsets by:</a:t>
            </a:r>
          </a:p>
          <a:p>
            <a:pPr lvl="0" marL="0" indent="0">
              <a:buNone/>
            </a:pPr>
            <a:r>
              <a:rPr/>
              <a:t>Adding additional information (i.e. weight, x/y position)</a:t>
            </a:r>
          </a:p>
          <a:p>
            <a:pPr lvl="0" marL="0" indent="0">
              <a:buNone/>
            </a:pPr>
            <a:r>
              <a:rPr/>
              <a:t>Manipulating data (i.e. expanding, further subsetting)</a:t>
            </a:r>
          </a:p>
          <a:p>
            <a:pPr lvl="0" marL="0" indent="0">
              <a:buNone/>
            </a:pPr>
            <a:r>
              <a:rPr/>
              <a:t>Rejoin dataframes to get desired information </a:t>
            </a:r>
          </a:p>
          <a:p>
            <a:pPr lvl="0" marL="0" indent="0">
              <a:buNone/>
            </a:pPr>
            <a:r>
              <a:rPr/>
              <a:t>Create tidy dataset for plots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Collin Brehmer, Molly Hischke, Kyle Hancock, Nikki Johnson</dc:creator>
  <cp:keywords/>
  <dcterms:created xsi:type="dcterms:W3CDTF">2019-12-13T20:25:10Z</dcterms:created>
  <dcterms:modified xsi:type="dcterms:W3CDTF">2019-12-13T20:25:10Z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12/13/2019</vt:lpwstr>
  </property>
  <property fmtid="{D5CDD505-2E9C-101B-9397-08002B2CF9AE}" pid="3" name="output">
    <vt:lpwstr/>
  </property>
</Properties>
</file>