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591323-4B54-407C-894B-22ADA30A19C0}">
  <a:tblStyle styleId="{7B591323-4B54-407C-894B-22ADA30A19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e6ac0c7ea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e6ac0c7e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e6ac0c7e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e6ac0c7e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a57c930f0_0_3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a57c930f0_0_3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e6ac0c7ea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e6ac0c7e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e6ac0c7e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e6ac0c7e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e6ac0c7e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e6ac0c7e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e6ac0c7ea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e6ac0c7ea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e6ac0c7ea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e6ac0c7ea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rtl="0">
              <a:lnSpc>
                <a:spcPct val="115000"/>
              </a:lnSpc>
              <a:spcBef>
                <a:spcPts val="0"/>
              </a:spcBef>
              <a:spcAft>
                <a:spcPts val="0"/>
              </a:spcAft>
              <a:buClr>
                <a:schemeClr val="dk1"/>
              </a:buClr>
              <a:buSzPts val="1000"/>
              <a:buChar char="●"/>
            </a:pPr>
            <a:r>
              <a:rPr lang="en" sz="1000">
                <a:solidFill>
                  <a:schemeClr val="dk1"/>
                </a:solidFill>
              </a:rPr>
              <a:t>The components of our metric overlap with that of Sung et al. (2015) on the word level and semantic level. Their readability metric has been tested and validated to measure the readability of Chinese written texts for native speakers.</a:t>
            </a:r>
            <a:endParaRPr sz="1000">
              <a:solidFill>
                <a:schemeClr val="dk1"/>
              </a:solidFill>
            </a:endParaRPr>
          </a:p>
          <a:p>
            <a:pPr marL="0" lvl="0" indent="0" rtl="0">
              <a:spcBef>
                <a:spcPts val="1600"/>
              </a:spcBef>
              <a:spcAft>
                <a:spcPts val="0"/>
              </a:spcAft>
              <a:buNone/>
            </a:pP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e6ac0c7ea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e6ac0c7ea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e6ac0c7e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e6ac0c7e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a57c930f0_0_10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a57c930f0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e6ac0c7ea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e6ac0c7e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e6ac0c7ea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e6ac0c7e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e6ac0c7ea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e6ac0c7e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e6ac0c7ea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e6ac0c7ea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a:t>Control questions</a:t>
            </a:r>
            <a:br>
              <a:rPr lang="en"/>
            </a:br>
            <a:r>
              <a:rPr lang="en"/>
              <a:t>1. Which of the following sentences is in correct word order?</a:t>
            </a:r>
            <a:br>
              <a:rPr lang="en"/>
            </a:br>
            <a:r>
              <a:rPr lang="en"/>
              <a:t>A. 根据德国波恩大学发展研究中心的预算，全球人口将在同年增至98亿，到了2050年，全球粮食产量或会减少超过20%，但与此同时。</a:t>
            </a:r>
            <a:br>
              <a:rPr lang="en"/>
            </a:br>
            <a:r>
              <a:rPr lang="en"/>
              <a:t>B. 根据德国波恩大学发展研究中心的预算，到了2050年，全球粮食产量或会减少超过20%，但与此同时，全球人口将在同年增至98亿。</a:t>
            </a:r>
            <a:br>
              <a:rPr lang="en"/>
            </a:br>
            <a:r>
              <a:rPr lang="en"/>
              <a:t>C. 全球粮食产量或会减少超过20%，根据德国波恩大学发展研究中心的预算，但与此同时。全球人口将在同年增至98亿，到了2050年。</a:t>
            </a:r>
            <a:br>
              <a:rPr lang="en"/>
            </a:br>
            <a:br>
              <a:rPr lang="en"/>
            </a:br>
            <a:r>
              <a:rPr lang="en"/>
              <a:t>2. Which of the following describes the meaning of the idiom “无可奈何”?</a:t>
            </a:r>
            <a:br>
              <a:rPr lang="en"/>
            </a:br>
            <a:r>
              <a:rPr lang="en"/>
              <a:t>A. 指感到没有办法，只有这样了</a:t>
            </a:r>
            <a:br>
              <a:rPr lang="en"/>
            </a:br>
            <a:r>
              <a:rPr lang="en"/>
              <a:t>B. 指某一件事专心致志，顾不上睡觉，忘记了吃饭</a:t>
            </a:r>
            <a:br>
              <a:rPr lang="en"/>
            </a:br>
            <a:r>
              <a:rPr lang="en"/>
              <a:t>C. 指心地单纯，没有做作和虚伪</a:t>
            </a:r>
            <a:br>
              <a:rPr lang="en"/>
            </a:br>
            <a:br>
              <a:rPr lang="en"/>
            </a:br>
            <a:r>
              <a:rPr lang="en"/>
              <a:t>3. Bo Xilai committed which of the following crimes?</a:t>
            </a:r>
            <a:br>
              <a:rPr lang="en"/>
            </a:br>
            <a:r>
              <a:rPr lang="en"/>
              <a:t>A. Theft</a:t>
            </a:r>
            <a:br>
              <a:rPr lang="en"/>
            </a:br>
            <a:r>
              <a:rPr lang="en"/>
              <a:t>B. Corruption</a:t>
            </a:r>
            <a:br>
              <a:rPr lang="en"/>
            </a:br>
            <a:r>
              <a:rPr lang="en"/>
              <a:t>C. Rape</a:t>
            </a:r>
            <a:br>
              <a:rPr lang="en"/>
            </a:br>
            <a:br>
              <a:rPr lang="en"/>
            </a:br>
            <a:r>
              <a:rPr lang="en"/>
              <a:t>4. Which of the following person was not involved in the Bo Xilai scandal?</a:t>
            </a:r>
            <a:br>
              <a:rPr lang="en"/>
            </a:br>
            <a:r>
              <a:rPr lang="en"/>
              <a:t>A. 王立军</a:t>
            </a:r>
            <a:br>
              <a:rPr lang="en"/>
            </a:br>
            <a:r>
              <a:rPr lang="en"/>
              <a:t>B. 韩正</a:t>
            </a:r>
            <a:br>
              <a:rPr lang="en"/>
            </a:br>
            <a:r>
              <a:rPr lang="en"/>
              <a:t>C. 谷开来</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ebd17a7c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ebd17a7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“Social processes include a large group of words that denote social processes, including all non­-first-­person­ singular personal pronouns as well as verbs that suggest human interaction (talking, sharing) ­­ many of these words do not belong to any of the Social processes subcategories.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e6ac0c7ea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e6ac0c7ea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160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e6ac0c7ea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e6ac0c7ea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rtl="0">
              <a:lnSpc>
                <a:spcPct val="115000"/>
              </a:lnSpc>
              <a:spcBef>
                <a:spcPts val="0"/>
              </a:spcBef>
              <a:spcAft>
                <a:spcPts val="0"/>
              </a:spcAft>
              <a:buClr>
                <a:schemeClr val="dk1"/>
              </a:buClr>
              <a:buSzPts val="1100"/>
              <a:buFont typeface="Arial"/>
              <a:buNone/>
            </a:pP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Suggests that various </a:t>
            </a:r>
            <a:r>
              <a:rPr lang="en" sz="1000">
                <a:solidFill>
                  <a:srgbClr val="980000"/>
                </a:solidFill>
              </a:rPr>
              <a:t>linguistic techniques</a:t>
            </a:r>
            <a:r>
              <a:rPr lang="en" sz="1000">
                <a:solidFill>
                  <a:schemeClr val="dk1"/>
                </a:solidFill>
              </a:rPr>
              <a:t> might have been adopted in censored blogposts </a:t>
            </a:r>
            <a:br>
              <a:rPr lang="en" sz="1000">
                <a:solidFill>
                  <a:schemeClr val="dk1"/>
                </a:solidFill>
              </a:rPr>
            </a:br>
            <a:r>
              <a:rPr lang="en" sz="1000">
                <a:solidFill>
                  <a:schemeClr val="dk1"/>
                </a:solidFill>
              </a:rPr>
              <a:t>e.g. satire as suggested by Lee (2016), homophones as suggested by Hiruncharoenvate et. al (2015). </a:t>
            </a:r>
            <a:endParaRPr sz="1000">
              <a:solidFill>
                <a:schemeClr val="dk1"/>
              </a:solidFill>
            </a:endParaRPr>
          </a:p>
          <a:p>
            <a:pPr marL="0" lvl="0" indent="0" rtl="0">
              <a:lnSpc>
                <a:spcPct val="115000"/>
              </a:lnSpc>
              <a:spcBef>
                <a:spcPts val="0"/>
              </a:spcBef>
              <a:spcAft>
                <a:spcPts val="0"/>
              </a:spcAft>
              <a:buNone/>
            </a:pPr>
            <a:endParaRPr sz="10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e6ac0c7ea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e6ac0c7ea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e6ac0c7e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e6ac0c7e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e6ac0c7e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e6ac0c7ea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a57c930f0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a57c930f0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Why Mainland China and Weibo are our focus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d69fe106f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d69fe106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e6ac0c7ea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e6ac0c7ea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e6ac0c7ea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e6ac0c7e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ebd17a7c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ebd17a7ca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I might skip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f9c41ba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f9c41ba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e6ac0c7e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e6ac0c7e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e6ac0c7e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e6ac0c7e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rtl="0">
              <a:spcBef>
                <a:spcPts val="0"/>
              </a:spcBef>
              <a:spcAft>
                <a:spcPts val="0"/>
              </a:spcAft>
              <a:buClr>
                <a:schemeClr val="dk1"/>
              </a:buClr>
              <a:buSzPts val="1000"/>
              <a:buChar char="●"/>
            </a:pPr>
            <a:r>
              <a:rPr lang="en" sz="1000">
                <a:solidFill>
                  <a:srgbClr val="980000"/>
                </a:solidFill>
              </a:rPr>
              <a:t>King et al. (2013)</a:t>
            </a:r>
            <a:r>
              <a:rPr lang="en" sz="1000">
                <a:solidFill>
                  <a:schemeClr val="dk1"/>
                </a:solidFill>
              </a:rPr>
              <a:t>, </a:t>
            </a:r>
            <a:r>
              <a:rPr lang="en" sz="1000">
                <a:solidFill>
                  <a:srgbClr val="980000"/>
                </a:solidFill>
              </a:rPr>
              <a:t>Lee (2016)</a:t>
            </a:r>
            <a:r>
              <a:rPr lang="en" sz="1000">
                <a:solidFill>
                  <a:schemeClr val="dk2"/>
                </a:solidFill>
              </a:rPr>
              <a:t>, and </a:t>
            </a:r>
            <a:r>
              <a:rPr lang="en" sz="1000">
                <a:solidFill>
                  <a:srgbClr val="980000"/>
                </a:solidFill>
              </a:rPr>
              <a:t>Hiruncharoenvate et al. (2015)</a:t>
            </a:r>
            <a:r>
              <a:rPr lang="en" sz="1000">
                <a:solidFill>
                  <a:schemeClr val="dk1"/>
                </a:solidFill>
              </a:rPr>
              <a:t>’</a:t>
            </a:r>
            <a:r>
              <a:rPr lang="en" sz="1000">
                <a:solidFill>
                  <a:schemeClr val="dk2"/>
                </a:solidFill>
              </a:rPr>
              <a:t>s work relies on a significant amount of human effort to interpret and annotate texts. </a:t>
            </a:r>
            <a:endParaRPr sz="1000">
              <a:solidFill>
                <a:schemeClr val="dk2"/>
              </a:solidFill>
            </a:endParaRPr>
          </a:p>
          <a:p>
            <a:pPr marL="457200" lvl="0" indent="-292100" rtl="0">
              <a:spcBef>
                <a:spcPts val="1600"/>
              </a:spcBef>
              <a:spcAft>
                <a:spcPts val="0"/>
              </a:spcAft>
              <a:buClr>
                <a:schemeClr val="dk1"/>
              </a:buClr>
              <a:buSzPts val="1000"/>
              <a:buChar char="●"/>
            </a:pPr>
            <a:r>
              <a:rPr lang="en" sz="1000">
                <a:solidFill>
                  <a:srgbClr val="980000"/>
                </a:solidFill>
              </a:rPr>
              <a:t>Bamman et al. (2012)</a:t>
            </a:r>
            <a:r>
              <a:rPr lang="en" sz="1000">
                <a:solidFill>
                  <a:schemeClr val="dk2"/>
                </a:solidFill>
              </a:rPr>
              <a:t>’s findings focus only on presence of keywords, instead of linguistic characteristics. </a:t>
            </a:r>
            <a:endParaRPr sz="1000">
              <a:solidFill>
                <a:schemeClr val="dk1"/>
              </a:solidFill>
            </a:endParaRPr>
          </a:p>
          <a:p>
            <a:pPr marL="457200" lvl="0" indent="-292100" rtl="0">
              <a:spcBef>
                <a:spcPts val="1600"/>
              </a:spcBef>
              <a:spcAft>
                <a:spcPts val="1600"/>
              </a:spcAft>
              <a:buClr>
                <a:schemeClr val="dk1"/>
              </a:buClr>
              <a:buSzPts val="1000"/>
              <a:buChar char="●"/>
            </a:pPr>
            <a:r>
              <a:rPr lang="en" sz="1000">
                <a:solidFill>
                  <a:schemeClr val="dk1"/>
                </a:solidFill>
              </a:rPr>
              <a:t>King et al. (2013), Lee (2016), and Hiruncharoenvate et al. (2015): Time- and labor-intensive methods might not be efficient enough to inform Internet users the latest censorship environment.</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a57c930f0_0_1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a57c930f0_0_1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a57c930f0_0_1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a57c930f0_0_1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H2: Censorship is a tool of propaganda. Censors try to keep posts that will help them spread the propaganda. Research in psychology shows that content presentation affects processing and memory → we use readability as a measure of “text easiness”.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e6ac0c7ea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e6ac0c7e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Uncensored Source: content that can be found on Sina Weibo has already passed the censorship mechanisms and is regarded as uncensored.</a:t>
            </a:r>
            <a:endParaRPr/>
          </a:p>
          <a:p>
            <a:pPr marL="0" lvl="0" indent="0" rtl="0">
              <a:spcBef>
                <a:spcPts val="0"/>
              </a:spcBef>
              <a:spcAft>
                <a:spcPts val="0"/>
              </a:spcAft>
              <a:buNone/>
            </a:pPr>
            <a:r>
              <a:rPr lang="en"/>
              <a:t>Censored Source: Both sources tracked censored blogposts from Sina Weibo and make them available to the public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e6ac0c7ea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e6ac0c7e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Clr>
                <a:schemeClr val="dk1"/>
              </a:buClr>
              <a:buSzPts val="1100"/>
              <a:buFont typeface="Arial"/>
              <a:buNone/>
            </a:pPr>
            <a:r>
              <a:rPr lang="en" sz="4800"/>
              <a:t>Linguistic Characteristics of Censorable Language on SinaWeibo</a:t>
            </a:r>
            <a:endParaRPr sz="48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800"/>
              <a:t>Kei Yin Ng, Anna Feldman, Jing Peng, Christopher Leberknight</a:t>
            </a:r>
            <a:endParaRPr sz="1800"/>
          </a:p>
          <a:p>
            <a:pPr marL="0" lvl="0" indent="0">
              <a:spcBef>
                <a:spcPts val="0"/>
              </a:spcBef>
              <a:spcAft>
                <a:spcPts val="0"/>
              </a:spcAft>
              <a:buNone/>
            </a:pPr>
            <a:r>
              <a:rPr lang="en" sz="1800"/>
              <a:t>Montclair State University</a:t>
            </a:r>
            <a:endParaRPr sz="1800"/>
          </a:p>
          <a:p>
            <a:pPr marL="0" lvl="0" indent="0">
              <a:spcBef>
                <a:spcPts val="0"/>
              </a:spcBef>
              <a:spcAft>
                <a:spcPts val="0"/>
              </a:spcAft>
              <a:buClr>
                <a:schemeClr val="dk1"/>
              </a:buClr>
              <a:buSzPts val="1100"/>
              <a:buFont typeface="Arial"/>
              <a:buNone/>
            </a:pPr>
            <a:r>
              <a:rPr lang="en" sz="1800"/>
              <a:t>New Jersey, USA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2"/>
          <p:cNvPicPr preferRelativeResize="0"/>
          <p:nvPr/>
        </p:nvPicPr>
        <p:blipFill>
          <a:blip r:embed="rId3">
            <a:alphaModFix/>
          </a:blip>
          <a:stretch>
            <a:fillRect/>
          </a:stretch>
        </p:blipFill>
        <p:spPr>
          <a:xfrm>
            <a:off x="3158200" y="665800"/>
            <a:ext cx="5495925" cy="4124325"/>
          </a:xfrm>
          <a:prstGeom prst="rect">
            <a:avLst/>
          </a:prstGeom>
          <a:noFill/>
          <a:ln>
            <a:noFill/>
          </a:ln>
        </p:spPr>
      </p:pic>
      <p:sp>
        <p:nvSpPr>
          <p:cNvPr id="124" name="Google Shape;124;p22"/>
          <p:cNvSpPr txBox="1">
            <a:spLocks noGrp="1"/>
          </p:cNvSpPr>
          <p:nvPr>
            <p:ph type="title" idx="4294967295"/>
          </p:nvPr>
        </p:nvSpPr>
        <p:spPr>
          <a:xfrm>
            <a:off x="311700" y="2610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400" b="1">
                <a:solidFill>
                  <a:srgbClr val="980000"/>
                </a:solidFill>
              </a:rPr>
              <a:t>The Corpus</a:t>
            </a:r>
            <a:endParaRPr b="1">
              <a:solidFill>
                <a:srgbClr val="980000"/>
              </a:solidFill>
            </a:endParaRPr>
          </a:p>
        </p:txBody>
      </p:sp>
      <p:cxnSp>
        <p:nvCxnSpPr>
          <p:cNvPr id="125" name="Google Shape;125;p22"/>
          <p:cNvCxnSpPr/>
          <p:nvPr/>
        </p:nvCxnSpPr>
        <p:spPr>
          <a:xfrm>
            <a:off x="2716450" y="1512200"/>
            <a:ext cx="513300" cy="0"/>
          </a:xfrm>
          <a:prstGeom prst="straightConnector1">
            <a:avLst/>
          </a:prstGeom>
          <a:noFill/>
          <a:ln w="9525" cap="flat" cmpd="sng">
            <a:solidFill>
              <a:schemeClr val="dk2"/>
            </a:solidFill>
            <a:prstDash val="solid"/>
            <a:round/>
            <a:headEnd type="none" w="med" len="med"/>
            <a:tailEnd type="none" w="med" len="med"/>
          </a:ln>
        </p:spPr>
      </p:cxnSp>
      <p:cxnSp>
        <p:nvCxnSpPr>
          <p:cNvPr id="126" name="Google Shape;126;p22"/>
          <p:cNvCxnSpPr/>
          <p:nvPr/>
        </p:nvCxnSpPr>
        <p:spPr>
          <a:xfrm>
            <a:off x="2716450" y="1502900"/>
            <a:ext cx="9300" cy="1073400"/>
          </a:xfrm>
          <a:prstGeom prst="straightConnector1">
            <a:avLst/>
          </a:prstGeom>
          <a:noFill/>
          <a:ln w="9525" cap="flat" cmpd="sng">
            <a:solidFill>
              <a:schemeClr val="dk2"/>
            </a:solidFill>
            <a:prstDash val="solid"/>
            <a:round/>
            <a:headEnd type="none" w="med" len="med"/>
            <a:tailEnd type="none" w="med" len="med"/>
          </a:ln>
        </p:spPr>
      </p:cxnSp>
      <p:cxnSp>
        <p:nvCxnSpPr>
          <p:cNvPr id="127" name="Google Shape;127;p22"/>
          <p:cNvCxnSpPr/>
          <p:nvPr/>
        </p:nvCxnSpPr>
        <p:spPr>
          <a:xfrm rot="10800000" flipH="1">
            <a:off x="2716450" y="1941650"/>
            <a:ext cx="504000" cy="3000"/>
          </a:xfrm>
          <a:prstGeom prst="straightConnector1">
            <a:avLst/>
          </a:prstGeom>
          <a:noFill/>
          <a:ln w="9525" cap="flat" cmpd="sng">
            <a:solidFill>
              <a:schemeClr val="dk2"/>
            </a:solidFill>
            <a:prstDash val="solid"/>
            <a:round/>
            <a:headEnd type="none" w="med" len="med"/>
            <a:tailEnd type="none" w="med" len="med"/>
          </a:ln>
        </p:spPr>
      </p:cxnSp>
      <p:cxnSp>
        <p:nvCxnSpPr>
          <p:cNvPr id="128" name="Google Shape;128;p22"/>
          <p:cNvCxnSpPr/>
          <p:nvPr/>
        </p:nvCxnSpPr>
        <p:spPr>
          <a:xfrm rot="10800000" flipH="1">
            <a:off x="2716450" y="2567100"/>
            <a:ext cx="504000" cy="9300"/>
          </a:xfrm>
          <a:prstGeom prst="straightConnector1">
            <a:avLst/>
          </a:prstGeom>
          <a:noFill/>
          <a:ln w="9525" cap="flat" cmpd="sng">
            <a:solidFill>
              <a:schemeClr val="dk2"/>
            </a:solidFill>
            <a:prstDash val="solid"/>
            <a:round/>
            <a:headEnd type="none" w="med" len="med"/>
            <a:tailEnd type="none" w="med" len="med"/>
          </a:ln>
        </p:spPr>
      </p:cxnSp>
      <p:cxnSp>
        <p:nvCxnSpPr>
          <p:cNvPr id="129" name="Google Shape;129;p22"/>
          <p:cNvCxnSpPr/>
          <p:nvPr/>
        </p:nvCxnSpPr>
        <p:spPr>
          <a:xfrm rot="10800000" flipH="1">
            <a:off x="2221750" y="1941650"/>
            <a:ext cx="504000" cy="3000"/>
          </a:xfrm>
          <a:prstGeom prst="straightConnector1">
            <a:avLst/>
          </a:prstGeom>
          <a:noFill/>
          <a:ln w="9525" cap="flat" cmpd="sng">
            <a:solidFill>
              <a:schemeClr val="dk2"/>
            </a:solidFill>
            <a:prstDash val="solid"/>
            <a:round/>
            <a:headEnd type="none" w="med" len="med"/>
            <a:tailEnd type="none" w="med" len="med"/>
          </a:ln>
        </p:spPr>
      </p:cxnSp>
      <p:sp>
        <p:nvSpPr>
          <p:cNvPr id="130" name="Google Shape;130;p22"/>
          <p:cNvSpPr txBox="1"/>
          <p:nvPr/>
        </p:nvSpPr>
        <p:spPr>
          <a:xfrm>
            <a:off x="532150" y="1607075"/>
            <a:ext cx="2193600" cy="50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u="sng"/>
              <a:t>Sub-corpus 1</a:t>
            </a:r>
            <a:br>
              <a:rPr lang="en" sz="1200"/>
            </a:br>
            <a:r>
              <a:rPr lang="en" sz="1200"/>
              <a:t>Pollution &amp; </a:t>
            </a:r>
            <a:endParaRPr sz="1200"/>
          </a:p>
          <a:p>
            <a:pPr marL="0" lvl="0" indent="0">
              <a:spcBef>
                <a:spcPts val="0"/>
              </a:spcBef>
              <a:spcAft>
                <a:spcPts val="0"/>
              </a:spcAft>
              <a:buNone/>
            </a:pPr>
            <a:r>
              <a:rPr lang="en" sz="1200"/>
              <a:t>Food Safety Issues</a:t>
            </a:r>
            <a:endParaRPr sz="1200"/>
          </a:p>
        </p:txBody>
      </p:sp>
      <p:cxnSp>
        <p:nvCxnSpPr>
          <p:cNvPr id="131" name="Google Shape;131;p22"/>
          <p:cNvCxnSpPr/>
          <p:nvPr/>
        </p:nvCxnSpPr>
        <p:spPr>
          <a:xfrm>
            <a:off x="2784850" y="3307550"/>
            <a:ext cx="513300" cy="0"/>
          </a:xfrm>
          <a:prstGeom prst="straightConnector1">
            <a:avLst/>
          </a:prstGeom>
          <a:noFill/>
          <a:ln w="9525" cap="flat" cmpd="sng">
            <a:solidFill>
              <a:schemeClr val="dk2"/>
            </a:solidFill>
            <a:prstDash val="solid"/>
            <a:round/>
            <a:headEnd type="none" w="med" len="med"/>
            <a:tailEnd type="none" w="med" len="med"/>
          </a:ln>
        </p:spPr>
      </p:cxnSp>
      <p:cxnSp>
        <p:nvCxnSpPr>
          <p:cNvPr id="132" name="Google Shape;132;p22"/>
          <p:cNvCxnSpPr/>
          <p:nvPr/>
        </p:nvCxnSpPr>
        <p:spPr>
          <a:xfrm>
            <a:off x="2784850" y="3730650"/>
            <a:ext cx="513300" cy="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22"/>
          <p:cNvCxnSpPr/>
          <p:nvPr/>
        </p:nvCxnSpPr>
        <p:spPr>
          <a:xfrm>
            <a:off x="2784850" y="3307550"/>
            <a:ext cx="6300" cy="43560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22"/>
          <p:cNvCxnSpPr/>
          <p:nvPr/>
        </p:nvCxnSpPr>
        <p:spPr>
          <a:xfrm rot="10800000" flipH="1">
            <a:off x="2287150" y="3523850"/>
            <a:ext cx="504000" cy="3000"/>
          </a:xfrm>
          <a:prstGeom prst="straightConnector1">
            <a:avLst/>
          </a:prstGeom>
          <a:noFill/>
          <a:ln w="9525" cap="flat" cmpd="sng">
            <a:solidFill>
              <a:schemeClr val="dk2"/>
            </a:solidFill>
            <a:prstDash val="solid"/>
            <a:round/>
            <a:headEnd type="none" w="med" len="med"/>
            <a:tailEnd type="none" w="med" len="med"/>
          </a:ln>
        </p:spPr>
      </p:cxnSp>
      <p:sp>
        <p:nvSpPr>
          <p:cNvPr id="135" name="Google Shape;135;p22"/>
          <p:cNvSpPr txBox="1"/>
          <p:nvPr/>
        </p:nvSpPr>
        <p:spPr>
          <a:xfrm>
            <a:off x="532150" y="3109275"/>
            <a:ext cx="2912400" cy="50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u="sng"/>
              <a:t>Sub-corpus 2</a:t>
            </a:r>
            <a:br>
              <a:rPr lang="en" sz="1200"/>
            </a:br>
            <a:r>
              <a:rPr lang="en" sz="1200"/>
              <a:t>Internet Censorship &amp; </a:t>
            </a:r>
            <a:endParaRPr sz="1200"/>
          </a:p>
          <a:p>
            <a:pPr marL="0" lvl="0" indent="0" rtl="0">
              <a:spcBef>
                <a:spcPts val="0"/>
              </a:spcBef>
              <a:spcAft>
                <a:spcPts val="0"/>
              </a:spcAft>
              <a:buNone/>
            </a:pPr>
            <a:r>
              <a:rPr lang="en" sz="1200"/>
              <a:t>Propaganda Issues</a:t>
            </a:r>
            <a:endParaRPr sz="1200"/>
          </a:p>
        </p:txBody>
      </p:sp>
      <p:cxnSp>
        <p:nvCxnSpPr>
          <p:cNvPr id="136" name="Google Shape;136;p22"/>
          <p:cNvCxnSpPr/>
          <p:nvPr/>
        </p:nvCxnSpPr>
        <p:spPr>
          <a:xfrm>
            <a:off x="2333700" y="4144675"/>
            <a:ext cx="989700" cy="0"/>
          </a:xfrm>
          <a:prstGeom prst="straightConnector1">
            <a:avLst/>
          </a:prstGeom>
          <a:noFill/>
          <a:ln w="9525" cap="flat" cmpd="sng">
            <a:solidFill>
              <a:schemeClr val="dk2"/>
            </a:solidFill>
            <a:prstDash val="solid"/>
            <a:round/>
            <a:headEnd type="none" w="med" len="med"/>
            <a:tailEnd type="none" w="med" len="med"/>
          </a:ln>
        </p:spPr>
      </p:cxnSp>
      <p:sp>
        <p:nvSpPr>
          <p:cNvPr id="137" name="Google Shape;137;p22"/>
          <p:cNvSpPr txBox="1"/>
          <p:nvPr/>
        </p:nvSpPr>
        <p:spPr>
          <a:xfrm>
            <a:off x="532150" y="3893425"/>
            <a:ext cx="1586700" cy="50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u="sng"/>
              <a:t>Sub-corpus 3</a:t>
            </a:r>
            <a:endParaRPr sz="1200" u="sng"/>
          </a:p>
          <a:p>
            <a:pPr marL="0" lvl="0" indent="0" rtl="0">
              <a:spcBef>
                <a:spcPts val="0"/>
              </a:spcBef>
              <a:spcAft>
                <a:spcPts val="0"/>
              </a:spcAft>
              <a:buNone/>
            </a:pPr>
            <a:r>
              <a:rPr lang="en" sz="1200"/>
              <a:t>Bo Xilai Scandal</a:t>
            </a:r>
            <a:endParaRPr sz="1200"/>
          </a:p>
        </p:txBody>
      </p:sp>
      <p:sp>
        <p:nvSpPr>
          <p:cNvPr id="138" name="Google Shape;138;p22"/>
          <p:cNvSpPr txBox="1"/>
          <p:nvPr/>
        </p:nvSpPr>
        <p:spPr>
          <a:xfrm>
            <a:off x="532150" y="4342450"/>
            <a:ext cx="1857600" cy="502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200" u="sng"/>
              <a:t>Sub-corpus 4</a:t>
            </a:r>
            <a:endParaRPr sz="1200" u="sng"/>
          </a:p>
          <a:p>
            <a:pPr marL="0" lvl="0" indent="0" rtl="0">
              <a:spcBef>
                <a:spcPts val="0"/>
              </a:spcBef>
              <a:spcAft>
                <a:spcPts val="0"/>
              </a:spcAft>
              <a:buNone/>
            </a:pPr>
            <a:r>
              <a:rPr lang="en" sz="1200"/>
              <a:t>Kindergarten Abuse  </a:t>
            </a:r>
            <a:endParaRPr sz="1200"/>
          </a:p>
        </p:txBody>
      </p:sp>
      <p:cxnSp>
        <p:nvCxnSpPr>
          <p:cNvPr id="139" name="Google Shape;139;p22"/>
          <p:cNvCxnSpPr/>
          <p:nvPr/>
        </p:nvCxnSpPr>
        <p:spPr>
          <a:xfrm>
            <a:off x="2333700" y="4530450"/>
            <a:ext cx="989700" cy="0"/>
          </a:xfrm>
          <a:prstGeom prst="straightConnector1">
            <a:avLst/>
          </a:prstGeom>
          <a:noFill/>
          <a:ln w="9525" cap="flat" cmpd="sng">
            <a:solidFill>
              <a:schemeClr val="dk2"/>
            </a:solidFill>
            <a:prstDash val="solid"/>
            <a:round/>
            <a:headEnd type="none" w="med" len="med"/>
            <a:tailEnd type="none" w="med" len="med"/>
          </a:ln>
        </p:spPr>
      </p:cxnSp>
      <p:sp>
        <p:nvSpPr>
          <p:cNvPr id="140" name="Google Shape;140;p22"/>
          <p:cNvSpPr txBox="1"/>
          <p:nvPr/>
        </p:nvSpPr>
        <p:spPr>
          <a:xfrm>
            <a:off x="4882125" y="4715450"/>
            <a:ext cx="3453900" cy="29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TOTAL			1023 		1138</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446575" y="815650"/>
            <a:ext cx="8076300" cy="4158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800" u="sng">
                <a:solidFill>
                  <a:schemeClr val="dk1"/>
                </a:solidFill>
              </a:rPr>
              <a:t>Censored - Kindergarten Abuse</a:t>
            </a:r>
            <a:br>
              <a:rPr lang="en" sz="1800" u="sng">
                <a:solidFill>
                  <a:schemeClr val="dk1"/>
                </a:solidFill>
              </a:rPr>
            </a:br>
            <a:r>
              <a:rPr lang="en">
                <a:solidFill>
                  <a:schemeClr val="dk1"/>
                </a:solidFill>
              </a:rPr>
              <a:t>国外震怒，气炸了肺。 国内红黄蓝保留追究造谣者责任的权利。 </a:t>
            </a:r>
            <a:br>
              <a:rPr lang="en">
                <a:solidFill>
                  <a:schemeClr val="dk1"/>
                </a:solidFill>
              </a:rPr>
            </a:br>
            <a:r>
              <a:rPr lang="en">
                <a:solidFill>
                  <a:schemeClr val="dk1"/>
                </a:solidFill>
              </a:rPr>
              <a:t>(Overseas is furious. Here within the country RYB reserves the rights to hold people responsible for spreading rumors. )</a:t>
            </a:r>
            <a:endParaRPr>
              <a:solidFill>
                <a:schemeClr val="dk1"/>
              </a:solidFill>
            </a:endParaRPr>
          </a:p>
          <a:p>
            <a:pPr marL="0" lvl="0" indent="0" rtl="0">
              <a:lnSpc>
                <a:spcPct val="150000"/>
              </a:lnSpc>
              <a:spcBef>
                <a:spcPts val="1600"/>
              </a:spcBef>
              <a:spcAft>
                <a:spcPts val="1600"/>
              </a:spcAft>
              <a:buClr>
                <a:schemeClr val="dk1"/>
              </a:buClr>
              <a:buSzPts val="1100"/>
              <a:buFont typeface="Arial"/>
              <a:buNone/>
            </a:pPr>
            <a:r>
              <a:rPr lang="en" sz="1800" u="sng">
                <a:solidFill>
                  <a:schemeClr val="dk1"/>
                </a:solidFill>
              </a:rPr>
              <a:t>Uncensored - Kindergarten Abuse</a:t>
            </a:r>
            <a:br>
              <a:rPr lang="en" sz="1800" u="sng">
                <a:solidFill>
                  <a:schemeClr val="dk1"/>
                </a:solidFill>
              </a:rPr>
            </a:br>
            <a:r>
              <a:rPr lang="en">
                <a:solidFill>
                  <a:schemeClr val="dk1"/>
                </a:solidFill>
              </a:rPr>
              <a:t>从携程亲子园到红黄蓝幼儿园，“虐童”案再次成为焦点，只希望类似的事件从此不会发 生，希望澄清的一切都是事实的真相，希望所有的小朋友都在阳光下健康成长。 </a:t>
            </a:r>
            <a:br>
              <a:rPr lang="en">
                <a:solidFill>
                  <a:schemeClr val="dk1"/>
                </a:solidFill>
              </a:rPr>
            </a:br>
            <a:r>
              <a:rPr lang="en">
                <a:solidFill>
                  <a:schemeClr val="dk1"/>
                </a:solidFill>
              </a:rPr>
              <a:t>(From Ctrip Day Care to RYB Kindergarten, ”child abuse” has once again become the news highlight. I just hope nothing similar will happen again, and all the clarifications are the truth. I hope all children can grow up healthily under the sun.)</a:t>
            </a:r>
            <a:endParaRPr>
              <a:solidFill>
                <a:schemeClr val="dk1"/>
              </a:solidFill>
            </a:endParaRPr>
          </a:p>
        </p:txBody>
      </p:sp>
      <p:sp>
        <p:nvSpPr>
          <p:cNvPr id="146" name="Google Shape;146;p23"/>
          <p:cNvSpPr txBox="1">
            <a:spLocks noGrp="1"/>
          </p:cNvSpPr>
          <p:nvPr>
            <p:ph type="title" idx="4294967295"/>
          </p:nvPr>
        </p:nvSpPr>
        <p:spPr>
          <a:xfrm>
            <a:off x="446575" y="2429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Sample Data</a:t>
            </a:r>
            <a:endParaRPr b="1">
              <a:solidFill>
                <a:srgbClr val="98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title" idx="4294967295"/>
          </p:nvPr>
        </p:nvSpPr>
        <p:spPr>
          <a:xfrm>
            <a:off x="311700" y="1396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a:t>
            </a:r>
            <a:br>
              <a:rPr lang="en" sz="2400" b="1">
                <a:solidFill>
                  <a:srgbClr val="980000"/>
                </a:solidFill>
              </a:rPr>
            </a:br>
            <a:r>
              <a:rPr lang="en" sz="2400" b="1" u="sng">
                <a:solidFill>
                  <a:srgbClr val="980000"/>
                </a:solidFill>
              </a:rPr>
              <a:t>Sensitive Keywords</a:t>
            </a:r>
            <a:endParaRPr b="1" u="sng">
              <a:solidFill>
                <a:srgbClr val="980000"/>
              </a:solidFill>
            </a:endParaRPr>
          </a:p>
        </p:txBody>
      </p:sp>
      <p:sp>
        <p:nvSpPr>
          <p:cNvPr id="152" name="Google Shape;152;p24"/>
          <p:cNvSpPr txBox="1"/>
          <p:nvPr/>
        </p:nvSpPr>
        <p:spPr>
          <a:xfrm>
            <a:off x="4247350" y="1128950"/>
            <a:ext cx="4695300" cy="69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600" u="sng">
                <a:solidFill>
                  <a:schemeClr val="dk1"/>
                </a:solidFill>
              </a:rPr>
              <a:t>Source 2</a:t>
            </a:r>
            <a:br>
              <a:rPr lang="en" sz="1600">
                <a:solidFill>
                  <a:schemeClr val="dk1"/>
                </a:solidFill>
              </a:rPr>
            </a:br>
            <a:r>
              <a:rPr lang="en" sz="1600">
                <a:solidFill>
                  <a:schemeClr val="dk1"/>
                </a:solidFill>
              </a:rPr>
              <a:t>China Digital Times’s </a:t>
            </a:r>
            <a:br>
              <a:rPr lang="en" sz="1600">
                <a:solidFill>
                  <a:schemeClr val="dk1"/>
                </a:solidFill>
              </a:rPr>
            </a:br>
            <a:r>
              <a:rPr lang="en" sz="1600">
                <a:solidFill>
                  <a:schemeClr val="dk1"/>
                </a:solidFill>
              </a:rPr>
              <a:t>sensitive Sina Weibo search terms</a:t>
            </a:r>
            <a:br>
              <a:rPr lang="en" sz="1600">
                <a:solidFill>
                  <a:schemeClr val="dk1"/>
                </a:solidFill>
              </a:rPr>
            </a:br>
            <a:endParaRPr sz="1600"/>
          </a:p>
        </p:txBody>
      </p:sp>
      <p:sp>
        <p:nvSpPr>
          <p:cNvPr id="153" name="Google Shape;153;p24"/>
          <p:cNvSpPr txBox="1"/>
          <p:nvPr/>
        </p:nvSpPr>
        <p:spPr>
          <a:xfrm>
            <a:off x="270700" y="2242150"/>
            <a:ext cx="8280000" cy="29013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Clr>
                <a:schemeClr val="dk1"/>
              </a:buClr>
              <a:buSzPts val="1600"/>
              <a:buChar char="●"/>
            </a:pPr>
            <a:r>
              <a:rPr lang="en" sz="1600">
                <a:solidFill>
                  <a:schemeClr val="dk1"/>
                </a:solidFill>
              </a:rPr>
              <a:t>As accessibility of search results change from time to time, China Digital Times tests the “searchability” of each keyword and records the date of testing for reference.</a:t>
            </a:r>
            <a:endParaRPr sz="1600">
              <a:solidFill>
                <a:schemeClr val="dk1"/>
              </a:solidFill>
            </a:endParaRPr>
          </a:p>
          <a:p>
            <a:pPr marL="457200" lvl="0" indent="0">
              <a:spcBef>
                <a:spcPts val="0"/>
              </a:spcBef>
              <a:spcAft>
                <a:spcPts val="0"/>
              </a:spcAft>
              <a:buNone/>
            </a:pP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For each issue, we collect keywords that have been tested during the same time period as the published date of the blogposts</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We count the </a:t>
            </a:r>
            <a:r>
              <a:rPr lang="en" sz="1600">
                <a:solidFill>
                  <a:srgbClr val="980000"/>
                </a:solidFill>
              </a:rPr>
              <a:t>frequency</a:t>
            </a:r>
            <a:r>
              <a:rPr lang="en" sz="1600">
                <a:solidFill>
                  <a:schemeClr val="dk1"/>
                </a:solidFill>
              </a:rPr>
              <a:t> of keywords in each blogpost and normalize it with length of blogpost  </a:t>
            </a:r>
            <a:endParaRPr sz="1600">
              <a:solidFill>
                <a:schemeClr val="dk1"/>
              </a:solidFill>
            </a:endParaRPr>
          </a:p>
          <a:p>
            <a:pPr marL="457200" lvl="0" indent="0">
              <a:spcBef>
                <a:spcPts val="1600"/>
              </a:spcBef>
              <a:spcAft>
                <a:spcPts val="0"/>
              </a:spcAft>
              <a:buNone/>
            </a:pPr>
            <a:endParaRPr sz="1600"/>
          </a:p>
        </p:txBody>
      </p:sp>
      <p:sp>
        <p:nvSpPr>
          <p:cNvPr id="154" name="Google Shape;154;p24"/>
          <p:cNvSpPr txBox="1"/>
          <p:nvPr/>
        </p:nvSpPr>
        <p:spPr>
          <a:xfrm>
            <a:off x="410725" y="1128950"/>
            <a:ext cx="3575400" cy="69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1600"/>
              </a:spcAft>
              <a:buNone/>
            </a:pPr>
            <a:r>
              <a:rPr lang="en" sz="1600" u="sng">
                <a:solidFill>
                  <a:schemeClr val="dk1"/>
                </a:solidFill>
              </a:rPr>
              <a:t>Source 1</a:t>
            </a:r>
            <a:br>
              <a:rPr lang="en" sz="1600">
                <a:solidFill>
                  <a:schemeClr val="dk1"/>
                </a:solidFill>
              </a:rPr>
            </a:br>
            <a:r>
              <a:rPr lang="en" sz="1600">
                <a:solidFill>
                  <a:schemeClr val="dk1"/>
                </a:solidFill>
              </a:rPr>
              <a:t>Wikipedia’s </a:t>
            </a:r>
            <a:br>
              <a:rPr lang="en" sz="1600">
                <a:solidFill>
                  <a:schemeClr val="dk1"/>
                </a:solidFill>
              </a:rPr>
            </a:br>
            <a:r>
              <a:rPr lang="en" sz="1600">
                <a:solidFill>
                  <a:schemeClr val="dk1"/>
                </a:solidFill>
              </a:rPr>
              <a:t>Chinese blacklisted keywords</a:t>
            </a:r>
            <a:br>
              <a:rPr lang="en" sz="1600">
                <a:solidFill>
                  <a:schemeClr val="dk1"/>
                </a:solidFill>
              </a:rPr>
            </a:b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idx="4294967295"/>
          </p:nvPr>
        </p:nvSpPr>
        <p:spPr>
          <a:xfrm>
            <a:off x="311700" y="261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a:t>
            </a:r>
            <a:br>
              <a:rPr lang="en" sz="2400" b="1">
                <a:solidFill>
                  <a:srgbClr val="980000"/>
                </a:solidFill>
              </a:rPr>
            </a:br>
            <a:r>
              <a:rPr lang="en" sz="2400" b="1" u="sng">
                <a:solidFill>
                  <a:srgbClr val="980000"/>
                </a:solidFill>
              </a:rPr>
              <a:t>Sentiment</a:t>
            </a:r>
            <a:endParaRPr b="1" u="sng">
              <a:solidFill>
                <a:srgbClr val="980000"/>
              </a:solidFill>
            </a:endParaRPr>
          </a:p>
        </p:txBody>
      </p:sp>
      <p:sp>
        <p:nvSpPr>
          <p:cNvPr id="160" name="Google Shape;160;p25"/>
          <p:cNvSpPr txBox="1"/>
          <p:nvPr/>
        </p:nvSpPr>
        <p:spPr>
          <a:xfrm>
            <a:off x="693675" y="1088575"/>
            <a:ext cx="7538100" cy="351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800" u="sng">
              <a:solidFill>
                <a:schemeClr val="dk1"/>
              </a:solidFill>
            </a:endParaRPr>
          </a:p>
          <a:p>
            <a:pPr marL="0" lvl="0" indent="0" rtl="0">
              <a:lnSpc>
                <a:spcPct val="115000"/>
              </a:lnSpc>
              <a:spcBef>
                <a:spcPts val="1600"/>
              </a:spcBef>
              <a:spcAft>
                <a:spcPts val="0"/>
              </a:spcAft>
              <a:buNone/>
            </a:pPr>
            <a:r>
              <a:rPr lang="en" sz="1800" u="sng">
                <a:solidFill>
                  <a:schemeClr val="dk1"/>
                </a:solidFill>
              </a:rPr>
              <a:t>Sentiment analyzer of BaiduAI </a:t>
            </a:r>
            <a:endParaRPr sz="1800" u="sng">
              <a:solidFill>
                <a:schemeClr val="dk1"/>
              </a:solidFill>
            </a:endParaRPr>
          </a:p>
          <a:p>
            <a:pPr marL="457200" lvl="0" indent="-342900" rtl="0">
              <a:lnSpc>
                <a:spcPct val="115000"/>
              </a:lnSpc>
              <a:spcBef>
                <a:spcPts val="1600"/>
              </a:spcBef>
              <a:spcAft>
                <a:spcPts val="0"/>
              </a:spcAft>
              <a:buClr>
                <a:schemeClr val="dk1"/>
              </a:buClr>
              <a:buSzPts val="1800"/>
              <a:buChar char="●"/>
            </a:pPr>
            <a:r>
              <a:rPr lang="en" sz="1800">
                <a:solidFill>
                  <a:schemeClr val="dk1"/>
                </a:solidFill>
              </a:rPr>
              <a:t>Designed to gauge sentiment of ”comment type” short texts.</a:t>
            </a:r>
            <a:br>
              <a:rPr lang="en" sz="1800">
                <a:solidFill>
                  <a:schemeClr val="dk1"/>
                </a:solidFill>
              </a:rPr>
            </a:br>
            <a:endParaRPr sz="1800">
              <a:solidFill>
                <a:schemeClr val="dk1"/>
              </a:solidFill>
            </a:endParaRPr>
          </a:p>
          <a:p>
            <a:pPr marL="457200" lvl="0" indent="-342900" rtl="0">
              <a:lnSpc>
                <a:spcPct val="115000"/>
              </a:lnSpc>
              <a:spcBef>
                <a:spcPts val="0"/>
              </a:spcBef>
              <a:spcAft>
                <a:spcPts val="0"/>
              </a:spcAft>
              <a:buClr>
                <a:schemeClr val="dk1"/>
              </a:buClr>
              <a:buSzPts val="1800"/>
              <a:buChar char="●"/>
            </a:pPr>
            <a:r>
              <a:rPr lang="en" sz="1800">
                <a:solidFill>
                  <a:schemeClr val="dk1"/>
                </a:solidFill>
              </a:rPr>
              <a:t>Outputs a set of </a:t>
            </a:r>
            <a:r>
              <a:rPr lang="en" sz="1800">
                <a:solidFill>
                  <a:srgbClr val="980000"/>
                </a:solidFill>
              </a:rPr>
              <a:t>sentiment scores</a:t>
            </a:r>
            <a:r>
              <a:rPr lang="en" sz="1800">
                <a:solidFill>
                  <a:schemeClr val="dk1"/>
                </a:solidFill>
              </a:rPr>
              <a:t> for each blogpost -  a positive sentiment percentage score and a negative sentiment percentage, which sum to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idx="4294967295"/>
          </p:nvPr>
        </p:nvSpPr>
        <p:spPr>
          <a:xfrm>
            <a:off x="311700" y="261000"/>
            <a:ext cx="8520600" cy="8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a:t>
            </a:r>
            <a:br>
              <a:rPr lang="en" sz="2400" b="1">
                <a:solidFill>
                  <a:srgbClr val="980000"/>
                </a:solidFill>
              </a:rPr>
            </a:br>
            <a:r>
              <a:rPr lang="en" sz="2400" b="1" u="sng">
                <a:solidFill>
                  <a:srgbClr val="980000"/>
                </a:solidFill>
              </a:rPr>
              <a:t>LIWC </a:t>
            </a:r>
            <a:r>
              <a:rPr lang="en" sz="2000" b="1" u="sng">
                <a:solidFill>
                  <a:srgbClr val="980000"/>
                </a:solidFill>
              </a:rPr>
              <a:t>(</a:t>
            </a:r>
            <a:r>
              <a:rPr lang="en" sz="2000" u="sng">
                <a:solidFill>
                  <a:srgbClr val="980000"/>
                </a:solidFill>
              </a:rPr>
              <a:t>Linguistic Inquiry and Word Count</a:t>
            </a:r>
            <a:r>
              <a:rPr lang="en" sz="2000" b="1" u="sng">
                <a:solidFill>
                  <a:srgbClr val="980000"/>
                </a:solidFill>
              </a:rPr>
              <a:t>) </a:t>
            </a:r>
            <a:endParaRPr sz="2000" b="1" u="sng">
              <a:solidFill>
                <a:srgbClr val="980000"/>
              </a:solidFill>
            </a:endParaRPr>
          </a:p>
        </p:txBody>
      </p:sp>
      <p:sp>
        <p:nvSpPr>
          <p:cNvPr id="166" name="Google Shape;166;p26"/>
          <p:cNvSpPr txBox="1"/>
          <p:nvPr/>
        </p:nvSpPr>
        <p:spPr>
          <a:xfrm>
            <a:off x="601300" y="1452625"/>
            <a:ext cx="7761300" cy="33357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Clr>
                <a:schemeClr val="dk1"/>
              </a:buClr>
              <a:buSzPts val="1600"/>
              <a:buChar char="●"/>
            </a:pPr>
            <a:r>
              <a:rPr lang="en" sz="1600">
                <a:solidFill>
                  <a:schemeClr val="dk1"/>
                </a:solidFill>
              </a:rPr>
              <a:t>LIWC is a program that analyzes text on a word-by-word basis, calculating percentage of words that match each </a:t>
            </a:r>
            <a:r>
              <a:rPr lang="en" sz="1600">
                <a:solidFill>
                  <a:srgbClr val="980000"/>
                </a:solidFill>
              </a:rPr>
              <a:t>language dimension</a:t>
            </a:r>
            <a:r>
              <a:rPr lang="en" sz="1600">
                <a:solidFill>
                  <a:schemeClr val="dk1"/>
                </a:solidFill>
              </a:rPr>
              <a:t> </a:t>
            </a:r>
            <a:br>
              <a:rPr lang="en" sz="1600">
                <a:solidFill>
                  <a:schemeClr val="dk1"/>
                </a:solidFill>
              </a:rPr>
            </a:br>
            <a:r>
              <a:rPr lang="en" sz="1600">
                <a:solidFill>
                  <a:schemeClr val="dk1"/>
                </a:solidFill>
              </a:rPr>
              <a:t>e.g.  Pronouns, Function words, Social processes, Cognitive processes, Drives, Informal language etc.  </a:t>
            </a:r>
            <a:endParaRPr sz="1600">
              <a:solidFill>
                <a:schemeClr val="dk1"/>
              </a:solidFill>
            </a:endParaRPr>
          </a:p>
          <a:p>
            <a:pPr marL="914400" lvl="1" indent="-330200" rtl="0">
              <a:lnSpc>
                <a:spcPct val="115000"/>
              </a:lnSpc>
              <a:spcBef>
                <a:spcPts val="0"/>
              </a:spcBef>
              <a:spcAft>
                <a:spcPts val="0"/>
              </a:spcAft>
              <a:buClr>
                <a:schemeClr val="dk1"/>
              </a:buClr>
              <a:buSzPts val="1600"/>
              <a:buChar char="○"/>
            </a:pPr>
            <a:r>
              <a:rPr lang="en" sz="1600">
                <a:solidFill>
                  <a:schemeClr val="dk1"/>
                </a:solidFill>
              </a:rPr>
              <a:t>It builds on previous research establishing strong links between linguistic patterns and personality/psychological state.  </a:t>
            </a:r>
            <a:endParaRPr sz="1050">
              <a:solidFill>
                <a:srgbClr val="222222"/>
              </a:solidFill>
              <a:highlight>
                <a:srgbClr val="FFFFFF"/>
              </a:highlight>
            </a:endParaRPr>
          </a:p>
          <a:p>
            <a:pPr marL="457200" lvl="0" indent="0" rtl="0">
              <a:lnSpc>
                <a:spcPct val="115000"/>
              </a:lnSpc>
              <a:spcBef>
                <a:spcPts val="1600"/>
              </a:spcBef>
              <a:spcAft>
                <a:spcPts val="0"/>
              </a:spcAft>
              <a:buNone/>
            </a:pPr>
            <a:endParaRPr sz="1050">
              <a:solidFill>
                <a:srgbClr val="222222"/>
              </a:solidFill>
              <a:highlight>
                <a:srgbClr val="FFFFFF"/>
              </a:highlight>
            </a:endParaRPr>
          </a:p>
          <a:p>
            <a:pPr marL="457200" lvl="0" indent="-330200" rtl="0">
              <a:lnSpc>
                <a:spcPct val="115000"/>
              </a:lnSpc>
              <a:spcBef>
                <a:spcPts val="1600"/>
              </a:spcBef>
              <a:spcAft>
                <a:spcPts val="0"/>
              </a:spcAft>
              <a:buClr>
                <a:schemeClr val="dk1"/>
              </a:buClr>
              <a:buSzPts val="1600"/>
              <a:buChar char="●"/>
            </a:pPr>
            <a:r>
              <a:rPr lang="en" sz="1600">
                <a:solidFill>
                  <a:schemeClr val="dk1"/>
                </a:solidFill>
              </a:rPr>
              <a:t>We use the Chinese LIWC to extract the </a:t>
            </a:r>
            <a:r>
              <a:rPr lang="en" sz="1600">
                <a:solidFill>
                  <a:srgbClr val="980000"/>
                </a:solidFill>
              </a:rPr>
              <a:t>frequency of 95 word categories </a:t>
            </a:r>
            <a:r>
              <a:rPr lang="en" sz="1600"/>
              <a:t>in each blogpost</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idx="4294967295"/>
          </p:nvPr>
        </p:nvSpPr>
        <p:spPr>
          <a:xfrm>
            <a:off x="311700" y="261000"/>
            <a:ext cx="8520600" cy="8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Features</a:t>
            </a:r>
            <a:br>
              <a:rPr lang="en" sz="2400" b="1">
                <a:solidFill>
                  <a:srgbClr val="980000"/>
                </a:solidFill>
              </a:rPr>
            </a:br>
            <a:r>
              <a:rPr lang="en" sz="2400" b="1" u="sng">
                <a:solidFill>
                  <a:srgbClr val="980000"/>
                </a:solidFill>
              </a:rPr>
              <a:t>Character Frequency &amp; Word Frequency</a:t>
            </a:r>
            <a:endParaRPr sz="2000" b="1" u="sng">
              <a:solidFill>
                <a:srgbClr val="980000"/>
              </a:solidFill>
            </a:endParaRPr>
          </a:p>
        </p:txBody>
      </p:sp>
      <p:sp>
        <p:nvSpPr>
          <p:cNvPr id="172" name="Google Shape;172;p27"/>
          <p:cNvSpPr txBox="1"/>
          <p:nvPr/>
        </p:nvSpPr>
        <p:spPr>
          <a:xfrm>
            <a:off x="377275" y="1305975"/>
            <a:ext cx="3282000" cy="6966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u="sng">
                <a:solidFill>
                  <a:schemeClr val="dk1"/>
                </a:solidFill>
              </a:rPr>
              <a:t>Character Frequency</a:t>
            </a:r>
            <a:br>
              <a:rPr lang="en" sz="1600">
                <a:solidFill>
                  <a:schemeClr val="dk1"/>
                </a:solidFill>
              </a:rPr>
            </a:br>
            <a:r>
              <a:rPr lang="en" sz="1600">
                <a:solidFill>
                  <a:schemeClr val="dk1"/>
                </a:solidFill>
              </a:rPr>
              <a:t>Based on the character frequency list of modern Chinese compiled by Da (2004). </a:t>
            </a:r>
            <a:br>
              <a:rPr lang="en" sz="1600">
                <a:solidFill>
                  <a:schemeClr val="dk1"/>
                </a:solidFill>
              </a:rPr>
            </a:br>
            <a:endParaRPr sz="1600">
              <a:solidFill>
                <a:schemeClr val="dk1"/>
              </a:solidFill>
            </a:endParaRPr>
          </a:p>
          <a:p>
            <a:pPr marL="0" lvl="0" indent="0" rtl="0">
              <a:lnSpc>
                <a:spcPct val="115000"/>
              </a:lnSpc>
              <a:spcBef>
                <a:spcPts val="1600"/>
              </a:spcBef>
              <a:spcAft>
                <a:spcPts val="1600"/>
              </a:spcAft>
              <a:buNone/>
            </a:pPr>
            <a:endParaRPr sz="1600"/>
          </a:p>
        </p:txBody>
      </p:sp>
      <p:sp>
        <p:nvSpPr>
          <p:cNvPr id="173" name="Google Shape;173;p27"/>
          <p:cNvSpPr txBox="1"/>
          <p:nvPr/>
        </p:nvSpPr>
        <p:spPr>
          <a:xfrm>
            <a:off x="3829800" y="1305975"/>
            <a:ext cx="4975500" cy="6273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u="sng">
                <a:solidFill>
                  <a:schemeClr val="dk1"/>
                </a:solidFill>
              </a:rPr>
              <a:t>Word frequency </a:t>
            </a:r>
            <a:br>
              <a:rPr lang="en" sz="1600">
                <a:solidFill>
                  <a:schemeClr val="dk1"/>
                </a:solidFill>
              </a:rPr>
            </a:br>
            <a:r>
              <a:rPr lang="en" sz="1600">
                <a:solidFill>
                  <a:schemeClr val="dk1"/>
                </a:solidFill>
              </a:rPr>
              <a:t>Based on Aihanyu’s CNCorpus of modern Chinese which consists of about 9.5 million Chinese words. </a:t>
            </a:r>
            <a:endParaRPr sz="1600">
              <a:solidFill>
                <a:schemeClr val="dk1"/>
              </a:solidFill>
            </a:endParaRPr>
          </a:p>
          <a:p>
            <a:pPr marL="0" lvl="0" indent="0">
              <a:spcBef>
                <a:spcPts val="1600"/>
              </a:spcBef>
              <a:spcAft>
                <a:spcPts val="0"/>
              </a:spcAft>
              <a:buNone/>
            </a:pPr>
            <a:endParaRPr/>
          </a:p>
        </p:txBody>
      </p:sp>
      <p:sp>
        <p:nvSpPr>
          <p:cNvPr id="174" name="Google Shape;174;p27"/>
          <p:cNvSpPr txBox="1"/>
          <p:nvPr/>
        </p:nvSpPr>
        <p:spPr>
          <a:xfrm>
            <a:off x="255900" y="2571750"/>
            <a:ext cx="8632200" cy="627300"/>
          </a:xfrm>
          <a:prstGeom prst="rect">
            <a:avLst/>
          </a:prstGeom>
          <a:noFill/>
          <a:ln>
            <a:noFill/>
          </a:ln>
        </p:spPr>
        <p:txBody>
          <a:bodyPr spcFirstLastPara="1" wrap="square" lIns="91425" tIns="91425" rIns="91425" bIns="91425" anchor="t" anchorCtr="0">
            <a:noAutofit/>
          </a:bodyPr>
          <a:lstStyle/>
          <a:p>
            <a:pPr marL="457200" lvl="0" indent="-323850" rtl="0">
              <a:lnSpc>
                <a:spcPct val="115000"/>
              </a:lnSpc>
              <a:spcBef>
                <a:spcPts val="0"/>
              </a:spcBef>
              <a:spcAft>
                <a:spcPts val="0"/>
              </a:spcAft>
              <a:buClr>
                <a:schemeClr val="dk1"/>
              </a:buClr>
              <a:buSzPts val="1500"/>
              <a:buChar char="●"/>
            </a:pPr>
            <a:r>
              <a:rPr lang="en" sz="1500">
                <a:solidFill>
                  <a:schemeClr val="dk1"/>
                </a:solidFill>
              </a:rPr>
              <a:t>We calculate the </a:t>
            </a:r>
            <a:r>
              <a:rPr lang="en" sz="1500">
                <a:solidFill>
                  <a:srgbClr val="980000"/>
                </a:solidFill>
              </a:rPr>
              <a:t>average frequency</a:t>
            </a:r>
            <a:r>
              <a:rPr lang="en" sz="1500">
                <a:solidFill>
                  <a:schemeClr val="dk1"/>
                </a:solidFill>
              </a:rPr>
              <a:t> of characters and words in each blogpost </a:t>
            </a:r>
            <a:br>
              <a:rPr lang="en" sz="1500">
                <a:solidFill>
                  <a:schemeClr val="dk1"/>
                </a:solidFill>
              </a:rPr>
            </a:br>
            <a:endParaRPr sz="1500">
              <a:solidFill>
                <a:schemeClr val="dk1"/>
              </a:solidFill>
            </a:endParaRPr>
          </a:p>
          <a:p>
            <a:pPr marL="457200" lvl="0" indent="-323850" rtl="0">
              <a:lnSpc>
                <a:spcPct val="115000"/>
              </a:lnSpc>
              <a:spcBef>
                <a:spcPts val="0"/>
              </a:spcBef>
              <a:spcAft>
                <a:spcPts val="0"/>
              </a:spcAft>
              <a:buClr>
                <a:schemeClr val="dk1"/>
              </a:buClr>
              <a:buSzPts val="1500"/>
              <a:buChar char="●"/>
            </a:pPr>
            <a:r>
              <a:rPr lang="en" sz="1500">
                <a:solidFill>
                  <a:schemeClr val="dk1"/>
                </a:solidFill>
              </a:rPr>
              <a:t>Character and Word frequency provides a picture of how often a certain character or word is used in modern Chinese texts. ➜ </a:t>
            </a:r>
            <a:r>
              <a:rPr lang="en" sz="1500">
                <a:solidFill>
                  <a:srgbClr val="980000"/>
                </a:solidFill>
              </a:rPr>
              <a:t>The lower the frequency, the less commonly used a character or word is.</a:t>
            </a:r>
            <a:r>
              <a:rPr lang="en" sz="1500">
                <a:solidFill>
                  <a:schemeClr val="dk1"/>
                </a:solidFill>
              </a:rPr>
              <a:t> </a:t>
            </a:r>
            <a:br>
              <a:rPr lang="en" sz="1500">
                <a:solidFill>
                  <a:schemeClr val="dk1"/>
                </a:solidFill>
              </a:rPr>
            </a:br>
            <a:endParaRPr sz="1500">
              <a:solidFill>
                <a:schemeClr val="dk1"/>
              </a:solidFill>
            </a:endParaRPr>
          </a:p>
          <a:p>
            <a:pPr marL="457200" lvl="0" indent="-323850" rtl="0">
              <a:lnSpc>
                <a:spcPct val="115000"/>
              </a:lnSpc>
              <a:spcBef>
                <a:spcPts val="0"/>
              </a:spcBef>
              <a:spcAft>
                <a:spcPts val="0"/>
              </a:spcAft>
              <a:buClr>
                <a:schemeClr val="dk1"/>
              </a:buClr>
              <a:buSzPts val="1500"/>
              <a:buChar char="●"/>
            </a:pPr>
            <a:r>
              <a:rPr lang="en" sz="1500">
                <a:solidFill>
                  <a:schemeClr val="dk1"/>
                </a:solidFill>
              </a:rPr>
              <a:t>For words that appear very rarely (less than 50 times in the corpus), we count their frequency as 0.0001%. </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idx="4294967295"/>
          </p:nvPr>
        </p:nvSpPr>
        <p:spPr>
          <a:xfrm>
            <a:off x="311700" y="261000"/>
            <a:ext cx="8520600" cy="8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a:t>
            </a:r>
            <a:br>
              <a:rPr lang="en" sz="2400" b="1">
                <a:solidFill>
                  <a:srgbClr val="980000"/>
                </a:solidFill>
              </a:rPr>
            </a:br>
            <a:r>
              <a:rPr lang="en" sz="2400" b="1" u="sng">
                <a:solidFill>
                  <a:srgbClr val="980000"/>
                </a:solidFill>
              </a:rPr>
              <a:t>Semantic Classes</a:t>
            </a:r>
            <a:endParaRPr sz="2000" b="1" u="sng">
              <a:solidFill>
                <a:srgbClr val="980000"/>
              </a:solidFill>
            </a:endParaRPr>
          </a:p>
        </p:txBody>
      </p:sp>
      <p:sp>
        <p:nvSpPr>
          <p:cNvPr id="180" name="Google Shape;180;p28"/>
          <p:cNvSpPr txBox="1"/>
          <p:nvPr/>
        </p:nvSpPr>
        <p:spPr>
          <a:xfrm>
            <a:off x="549850" y="1214275"/>
            <a:ext cx="8194800" cy="3700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500" u="sng">
                <a:solidFill>
                  <a:schemeClr val="dk1"/>
                </a:solidFill>
              </a:rPr>
              <a:t>The Chinese Thesaurus 同义词词林</a:t>
            </a:r>
            <a:br>
              <a:rPr lang="en" sz="1600">
                <a:solidFill>
                  <a:schemeClr val="dk1"/>
                </a:solidFill>
              </a:rPr>
            </a:br>
            <a:r>
              <a:rPr lang="en" sz="1500">
                <a:solidFill>
                  <a:schemeClr val="dk1"/>
                </a:solidFill>
              </a:rPr>
              <a:t>Divides words into 12 semantic classes </a:t>
            </a:r>
            <a:br>
              <a:rPr lang="en" sz="1500">
                <a:solidFill>
                  <a:schemeClr val="dk1"/>
                </a:solidFill>
              </a:rPr>
            </a:br>
            <a:r>
              <a:rPr lang="en" sz="1200">
                <a:solidFill>
                  <a:schemeClr val="dk1"/>
                </a:solidFill>
              </a:rPr>
              <a:t>(Human, Matter, Space and time, Abstract matter, Characteristics, Actions, Psychology, Human activities, States and phenomena, Relations, Auxiliary words, and Formulaic expressions). </a:t>
            </a:r>
            <a:endParaRPr sz="1200">
              <a:solidFill>
                <a:schemeClr val="dk1"/>
              </a:solidFill>
            </a:endParaRPr>
          </a:p>
          <a:p>
            <a:pPr marL="0" lvl="0" indent="0" rtl="0">
              <a:lnSpc>
                <a:spcPct val="115000"/>
              </a:lnSpc>
              <a:spcBef>
                <a:spcPts val="1600"/>
              </a:spcBef>
              <a:spcAft>
                <a:spcPts val="1600"/>
              </a:spcAft>
              <a:buNone/>
            </a:pPr>
            <a:r>
              <a:rPr lang="en" sz="1500">
                <a:solidFill>
                  <a:schemeClr val="dk1"/>
                </a:solidFill>
              </a:rPr>
              <a:t>A word might belong to more than one semantic class (more than one senses) </a:t>
            </a:r>
            <a:br>
              <a:rPr lang="en" sz="1500">
                <a:solidFill>
                  <a:schemeClr val="dk1"/>
                </a:solidFill>
              </a:rPr>
            </a:br>
            <a:r>
              <a:rPr lang="en" sz="1200">
                <a:solidFill>
                  <a:schemeClr val="dk1"/>
                </a:solidFill>
              </a:rPr>
              <a:t>e.g. the word 上 belongs to 7 classes: Space and time, Actions, States and phenomena etc.</a:t>
            </a:r>
            <a:br>
              <a:rPr lang="en" sz="1200">
                <a:solidFill>
                  <a:schemeClr val="dk1"/>
                </a:solidFill>
              </a:rPr>
            </a:br>
            <a:r>
              <a:rPr lang="en" sz="1500">
                <a:solidFill>
                  <a:srgbClr val="980000"/>
                </a:solidFill>
              </a:rPr>
              <a:t>The more semantic classes a word belongs to, the more semantic variety it has.</a:t>
            </a:r>
            <a:r>
              <a:rPr lang="en" sz="1500">
                <a:solidFill>
                  <a:schemeClr val="dk1"/>
                </a:solidFill>
              </a:rPr>
              <a:t> </a:t>
            </a:r>
            <a:r>
              <a:rPr lang="en" sz="1200">
                <a:solidFill>
                  <a:schemeClr val="dk1"/>
                </a:solidFill>
              </a:rPr>
              <a:t> </a:t>
            </a:r>
            <a:endParaRPr sz="1200">
              <a:solidFill>
                <a:schemeClr val="dk1"/>
              </a:solidFill>
            </a:endParaRPr>
          </a:p>
        </p:txBody>
      </p:sp>
      <p:sp>
        <p:nvSpPr>
          <p:cNvPr id="181" name="Google Shape;181;p28"/>
          <p:cNvSpPr txBox="1"/>
          <p:nvPr/>
        </p:nvSpPr>
        <p:spPr>
          <a:xfrm>
            <a:off x="435300" y="3444550"/>
            <a:ext cx="8309400" cy="11148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endParaRPr sz="1600">
              <a:solidFill>
                <a:schemeClr val="dk1"/>
              </a:solidFill>
            </a:endParaRPr>
          </a:p>
          <a:p>
            <a:pPr marL="0" lvl="0" indent="0" rtl="0">
              <a:lnSpc>
                <a:spcPct val="115000"/>
              </a:lnSpc>
              <a:spcBef>
                <a:spcPts val="1600"/>
              </a:spcBef>
              <a:spcAft>
                <a:spcPts val="0"/>
              </a:spcAft>
              <a:buNone/>
            </a:pPr>
            <a:r>
              <a:rPr lang="en" sz="1600">
                <a:solidFill>
                  <a:schemeClr val="dk1"/>
                </a:solidFill>
              </a:rPr>
              <a:t>We count the number of </a:t>
            </a:r>
            <a:r>
              <a:rPr lang="en" sz="1600">
                <a:solidFill>
                  <a:srgbClr val="980000"/>
                </a:solidFill>
              </a:rPr>
              <a:t>distinct semantic classes found in each post</a:t>
            </a:r>
            <a:r>
              <a:rPr lang="en" sz="1600">
                <a:solidFill>
                  <a:schemeClr val="dk1"/>
                </a:solidFill>
              </a:rPr>
              <a:t>, normalize by dividing the number of words by the number of semantic classes</a:t>
            </a:r>
            <a:endParaRPr sz="1600">
              <a:solidFill>
                <a:schemeClr val="dk1"/>
              </a:solidFill>
            </a:endParaRPr>
          </a:p>
          <a:p>
            <a:pPr marL="0" lvl="0" indent="0">
              <a:spcBef>
                <a:spcPts val="1600"/>
              </a:spcBef>
              <a:spcAft>
                <a:spcPts val="0"/>
              </a:spcAft>
              <a:buClr>
                <a:schemeClr val="dk1"/>
              </a:buClr>
              <a:buSzPts val="1100"/>
              <a:buFont typeface="Arial"/>
              <a:buNone/>
            </a:pPr>
            <a:endParaRPr sz="1100">
              <a:solidFill>
                <a:schemeClr val="dk1"/>
              </a:solidFill>
            </a:endParaRPr>
          </a:p>
          <a:p>
            <a:pPr marL="0" lvl="0" indent="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idx="4294967295"/>
          </p:nvPr>
        </p:nvSpPr>
        <p:spPr>
          <a:xfrm>
            <a:off x="311700" y="261000"/>
            <a:ext cx="8520600" cy="8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a:t>
            </a:r>
            <a:br>
              <a:rPr lang="en" sz="2400" b="1">
                <a:solidFill>
                  <a:srgbClr val="980000"/>
                </a:solidFill>
              </a:rPr>
            </a:br>
            <a:r>
              <a:rPr lang="en" sz="2400" b="1" u="sng">
                <a:solidFill>
                  <a:srgbClr val="980000"/>
                </a:solidFill>
              </a:rPr>
              <a:t>Readability I</a:t>
            </a:r>
            <a:endParaRPr sz="2000" b="1" u="sng">
              <a:solidFill>
                <a:srgbClr val="980000"/>
              </a:solidFill>
            </a:endParaRPr>
          </a:p>
        </p:txBody>
      </p:sp>
      <p:sp>
        <p:nvSpPr>
          <p:cNvPr id="187" name="Google Shape;187;p29"/>
          <p:cNvSpPr txBox="1"/>
          <p:nvPr/>
        </p:nvSpPr>
        <p:spPr>
          <a:xfrm>
            <a:off x="377275" y="1305975"/>
            <a:ext cx="8239500" cy="33429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SzPts val="1600"/>
              <a:buChar char="●"/>
            </a:pPr>
            <a:r>
              <a:rPr lang="en" sz="1600">
                <a:solidFill>
                  <a:schemeClr val="dk1"/>
                </a:solidFill>
              </a:rPr>
              <a:t>Inspired by Zheng (2005) and Sung et al. (2015), we take </a:t>
            </a:r>
            <a:r>
              <a:rPr lang="en" sz="1600">
                <a:solidFill>
                  <a:srgbClr val="980000"/>
                </a:solidFill>
              </a:rPr>
              <a:t>the mean of character frequency, word frequency and word count to semantic groups ratio as a score of text readability.</a:t>
            </a:r>
            <a:r>
              <a:rPr lang="en" sz="1600">
                <a:solidFill>
                  <a:schemeClr val="dk1"/>
                </a:solidFill>
              </a:rPr>
              <a:t> </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For each individual component, a lower score means a lower readability (more difficult to read and understand). Therefore, </a:t>
            </a:r>
            <a:r>
              <a:rPr lang="en" sz="1600">
                <a:solidFill>
                  <a:srgbClr val="980000"/>
                </a:solidFill>
              </a:rPr>
              <a:t>the lower the mean of the 3 components, the lower readability a text has</a:t>
            </a:r>
            <a:r>
              <a:rPr lang="en" sz="1600">
                <a:solidFill>
                  <a:schemeClr val="dk1"/>
                </a:solidFill>
              </a:rPr>
              <a:t>. </a:t>
            </a:r>
            <a:br>
              <a:rPr lang="en" sz="1600">
                <a:solidFill>
                  <a:schemeClr val="dk1"/>
                </a:solidFill>
              </a:rPr>
            </a:br>
            <a:endParaRPr sz="1600">
              <a:solidFill>
                <a:schemeClr val="dk1"/>
              </a:solidFill>
            </a:endParaRPr>
          </a:p>
          <a:p>
            <a:pPr marL="0" lvl="0" indent="0" rtl="0">
              <a:lnSpc>
                <a:spcPct val="115000"/>
              </a:lnSpc>
              <a:spcBef>
                <a:spcPts val="1600"/>
              </a:spcBef>
              <a:spcAft>
                <a:spcPts val="1600"/>
              </a:spcAft>
              <a:buNone/>
            </a:pP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0"/>
          <p:cNvSpPr txBox="1">
            <a:spLocks noGrp="1"/>
          </p:cNvSpPr>
          <p:nvPr>
            <p:ph type="title" idx="4294967295"/>
          </p:nvPr>
        </p:nvSpPr>
        <p:spPr>
          <a:xfrm>
            <a:off x="311700" y="261000"/>
            <a:ext cx="8520600" cy="82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Features</a:t>
            </a:r>
            <a:br>
              <a:rPr lang="en" sz="2400" b="1">
                <a:solidFill>
                  <a:srgbClr val="980000"/>
                </a:solidFill>
              </a:rPr>
            </a:br>
            <a:r>
              <a:rPr lang="en" sz="2400" b="1" u="sng">
                <a:solidFill>
                  <a:srgbClr val="980000"/>
                </a:solidFill>
              </a:rPr>
              <a:t>Idioms &amp; Readability II</a:t>
            </a:r>
            <a:endParaRPr sz="2000" b="1" u="sng">
              <a:solidFill>
                <a:srgbClr val="980000"/>
              </a:solidFill>
            </a:endParaRPr>
          </a:p>
        </p:txBody>
      </p:sp>
      <p:sp>
        <p:nvSpPr>
          <p:cNvPr id="193" name="Google Shape;193;p30"/>
          <p:cNvSpPr txBox="1"/>
          <p:nvPr/>
        </p:nvSpPr>
        <p:spPr>
          <a:xfrm>
            <a:off x="377275" y="1305975"/>
            <a:ext cx="8239500" cy="33429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Clr>
                <a:schemeClr val="dk1"/>
              </a:buClr>
              <a:buSzPts val="1600"/>
              <a:buChar char="●"/>
            </a:pPr>
            <a:r>
              <a:rPr lang="en" sz="1600">
                <a:solidFill>
                  <a:schemeClr val="dk1"/>
                </a:solidFill>
              </a:rPr>
              <a:t>Idioms are annotated by Jieba’s POS tagger. </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We normalize the raw count of idioms by the number of words in the blogpost. </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We find a </a:t>
            </a:r>
            <a:r>
              <a:rPr lang="en" sz="1600">
                <a:solidFill>
                  <a:srgbClr val="980000"/>
                </a:solidFill>
              </a:rPr>
              <a:t>negative correlation</a:t>
            </a:r>
            <a:r>
              <a:rPr lang="en" sz="1600">
                <a:solidFill>
                  <a:schemeClr val="dk1"/>
                </a:solidFill>
              </a:rPr>
              <a:t> between the Readability I score and idioms </a:t>
            </a:r>
            <a:r>
              <a:rPr lang="en" sz="1500">
                <a:solidFill>
                  <a:schemeClr val="dk1"/>
                </a:solidFill>
              </a:rPr>
              <a:t>➜ suggests the </a:t>
            </a:r>
            <a:r>
              <a:rPr lang="en" sz="1600">
                <a:solidFill>
                  <a:srgbClr val="980000"/>
                </a:solidFill>
              </a:rPr>
              <a:t>higher the number of idioms in a text, the lower its readability</a:t>
            </a:r>
            <a:r>
              <a:rPr lang="en" sz="1600">
                <a:solidFill>
                  <a:schemeClr val="dk1"/>
                </a:solidFill>
              </a:rPr>
              <a:t>.</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We </a:t>
            </a:r>
            <a:r>
              <a:rPr lang="en" sz="1600">
                <a:solidFill>
                  <a:srgbClr val="980000"/>
                </a:solidFill>
              </a:rPr>
              <a:t>incorporate the inverse of normalized idioms into Readability</a:t>
            </a:r>
            <a:r>
              <a:rPr lang="en" sz="1600">
                <a:solidFill>
                  <a:schemeClr val="dk1"/>
                </a:solidFill>
              </a:rPr>
              <a:t> I to create a second version of the readability score (</a:t>
            </a:r>
            <a:r>
              <a:rPr lang="en" sz="1600">
                <a:solidFill>
                  <a:srgbClr val="980000"/>
                </a:solidFill>
              </a:rPr>
              <a:t>Readability II</a:t>
            </a:r>
            <a:r>
              <a:rPr lang="en" sz="1600">
                <a:solidFill>
                  <a:schemeClr val="dk1"/>
                </a:solidFill>
              </a:rPr>
              <a:t>)</a:t>
            </a:r>
            <a:br>
              <a:rPr lang="en" sz="1600">
                <a:solidFill>
                  <a:schemeClr val="dk1"/>
                </a:solidFill>
              </a:rPr>
            </a:b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idx="4294967295"/>
          </p:nvPr>
        </p:nvSpPr>
        <p:spPr>
          <a:xfrm>
            <a:off x="478700" y="261000"/>
            <a:ext cx="8353500" cy="5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Feature</a:t>
            </a:r>
            <a:br>
              <a:rPr lang="en" sz="2400" b="1">
                <a:solidFill>
                  <a:srgbClr val="980000"/>
                </a:solidFill>
              </a:rPr>
            </a:br>
            <a:r>
              <a:rPr lang="en" sz="2400" b="1" u="sng">
                <a:solidFill>
                  <a:srgbClr val="980000"/>
                </a:solidFill>
              </a:rPr>
              <a:t>Word Embeddings &amp; Eigenfeatures</a:t>
            </a:r>
            <a:endParaRPr sz="2000" b="1" u="sng">
              <a:solidFill>
                <a:srgbClr val="980000"/>
              </a:solidFill>
            </a:endParaRPr>
          </a:p>
        </p:txBody>
      </p:sp>
      <p:sp>
        <p:nvSpPr>
          <p:cNvPr id="199" name="Google Shape;199;p31"/>
          <p:cNvSpPr txBox="1"/>
          <p:nvPr/>
        </p:nvSpPr>
        <p:spPr>
          <a:xfrm>
            <a:off x="397650" y="1088700"/>
            <a:ext cx="8677200" cy="39429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Clr>
                <a:schemeClr val="dk1"/>
              </a:buClr>
              <a:buSzPts val="1600"/>
              <a:buChar char="●"/>
            </a:pPr>
            <a:r>
              <a:rPr lang="en" sz="1600">
                <a:solidFill>
                  <a:schemeClr val="dk1"/>
                </a:solidFill>
              </a:rPr>
              <a:t>Train word vectors using the </a:t>
            </a:r>
            <a:r>
              <a:rPr lang="en" sz="1600">
                <a:solidFill>
                  <a:srgbClr val="980000"/>
                </a:solidFill>
              </a:rPr>
              <a:t>word2vec</a:t>
            </a:r>
            <a:r>
              <a:rPr lang="en" sz="1600">
                <a:solidFill>
                  <a:schemeClr val="dk1"/>
                </a:solidFill>
              </a:rPr>
              <a:t> tool (Mikolov et al., 2013a; Mikolov et al., 2013b) on 300,000 Chinese articles provided by Wikipedia. </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Remove stop-words from each blogpost in our censorship corpus and compute </a:t>
            </a:r>
            <a:r>
              <a:rPr lang="en" sz="1600">
                <a:solidFill>
                  <a:srgbClr val="980000"/>
                </a:solidFill>
              </a:rPr>
              <a:t>a 200 dimensional vector</a:t>
            </a:r>
            <a:r>
              <a:rPr lang="en" sz="1600">
                <a:solidFill>
                  <a:schemeClr val="dk1"/>
                </a:solidFill>
              </a:rPr>
              <a:t> for each blogpost.</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Compute the</a:t>
            </a:r>
            <a:r>
              <a:rPr lang="en" sz="1600">
                <a:solidFill>
                  <a:srgbClr val="980000"/>
                </a:solidFill>
              </a:rPr>
              <a:t> 200x200 covariance matrix</a:t>
            </a:r>
            <a:r>
              <a:rPr lang="en" sz="1600">
                <a:solidFill>
                  <a:schemeClr val="dk1"/>
                </a:solidFill>
              </a:rPr>
              <a:t> for each document and determine the </a:t>
            </a:r>
            <a:r>
              <a:rPr lang="en" sz="1600">
                <a:solidFill>
                  <a:srgbClr val="980000"/>
                </a:solidFill>
              </a:rPr>
              <a:t>eigen decomposition</a:t>
            </a:r>
            <a:r>
              <a:rPr lang="en" sz="1600">
                <a:solidFill>
                  <a:schemeClr val="dk1"/>
                </a:solidFill>
              </a:rPr>
              <a:t> of this matrix. The eigenvectors are the directions in which the data varies the most. </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The </a:t>
            </a:r>
            <a:r>
              <a:rPr lang="en" sz="1600">
                <a:solidFill>
                  <a:srgbClr val="980000"/>
                </a:solidFill>
              </a:rPr>
              <a:t>last 40 eigenvalues capture about 85% of total variance</a:t>
            </a:r>
            <a:r>
              <a:rPr lang="en" sz="1600">
                <a:solidFill>
                  <a:schemeClr val="dk1"/>
                </a:solidFill>
              </a:rPr>
              <a:t> and are therefore used as features.</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idx="4294967295"/>
          </p:nvPr>
        </p:nvSpPr>
        <p:spPr>
          <a:xfrm>
            <a:off x="311700" y="2895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Problem</a:t>
            </a:r>
            <a:endParaRPr b="1">
              <a:solidFill>
                <a:srgbClr val="980000"/>
              </a:solidFill>
            </a:endParaRPr>
          </a:p>
        </p:txBody>
      </p:sp>
      <p:pic>
        <p:nvPicPr>
          <p:cNvPr id="61" name="Google Shape;61;p14"/>
          <p:cNvPicPr preferRelativeResize="0"/>
          <p:nvPr/>
        </p:nvPicPr>
        <p:blipFill>
          <a:blip r:embed="rId3">
            <a:alphaModFix/>
          </a:blip>
          <a:stretch>
            <a:fillRect/>
          </a:stretch>
        </p:blipFill>
        <p:spPr>
          <a:xfrm>
            <a:off x="152400" y="921300"/>
            <a:ext cx="4377042" cy="3820975"/>
          </a:xfrm>
          <a:prstGeom prst="rect">
            <a:avLst/>
          </a:prstGeom>
          <a:noFill/>
          <a:ln>
            <a:noFill/>
          </a:ln>
        </p:spPr>
      </p:pic>
      <p:sp>
        <p:nvSpPr>
          <p:cNvPr id="62" name="Google Shape;62;p14"/>
          <p:cNvSpPr txBox="1"/>
          <p:nvPr/>
        </p:nvSpPr>
        <p:spPr>
          <a:xfrm>
            <a:off x="4572000" y="1586200"/>
            <a:ext cx="4178100" cy="20424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a:t>As of 2017, </a:t>
            </a:r>
            <a:br>
              <a:rPr lang="en" sz="1800"/>
            </a:br>
            <a:r>
              <a:rPr lang="en" sz="1800">
                <a:solidFill>
                  <a:srgbClr val="980000"/>
                </a:solidFill>
              </a:rPr>
              <a:t>over 50% </a:t>
            </a:r>
            <a:r>
              <a:rPr lang="en" sz="1800"/>
              <a:t>of the world’s Internet users have restricted access to </a:t>
            </a:r>
            <a:br>
              <a:rPr lang="en" sz="1800"/>
            </a:br>
            <a:r>
              <a:rPr lang="en" sz="1800"/>
              <a:t>certain </a:t>
            </a:r>
            <a:r>
              <a:rPr lang="en" sz="1800">
                <a:solidFill>
                  <a:srgbClr val="980000"/>
                </a:solidFill>
              </a:rPr>
              <a:t>Social Media</a:t>
            </a:r>
            <a:r>
              <a:rPr lang="en" sz="1800"/>
              <a:t> platforms </a:t>
            </a:r>
            <a:endParaRPr sz="1800"/>
          </a:p>
          <a:p>
            <a:pPr marL="0" lvl="0" indent="0" algn="ctr">
              <a:lnSpc>
                <a:spcPct val="150000"/>
              </a:lnSpc>
              <a:spcBef>
                <a:spcPts val="0"/>
              </a:spcBef>
              <a:spcAft>
                <a:spcPts val="0"/>
              </a:spcAft>
              <a:buNone/>
            </a:pPr>
            <a:r>
              <a:rPr lang="en" sz="1800"/>
              <a:t>(e.g. Twitter, Facebook, Youtube)</a:t>
            </a:r>
            <a:endParaRPr sz="1800"/>
          </a:p>
        </p:txBody>
      </p:sp>
      <p:sp>
        <p:nvSpPr>
          <p:cNvPr id="63" name="Google Shape;63;p14"/>
          <p:cNvSpPr txBox="1"/>
          <p:nvPr/>
        </p:nvSpPr>
        <p:spPr>
          <a:xfrm>
            <a:off x="704975" y="4742275"/>
            <a:ext cx="3659700" cy="331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100"/>
              <a:t>Souce: Freedom House (http://freedomonthenet.org)</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idx="4294967295"/>
          </p:nvPr>
        </p:nvSpPr>
        <p:spPr>
          <a:xfrm>
            <a:off x="311700" y="261000"/>
            <a:ext cx="8520600" cy="827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200" b="1">
                <a:solidFill>
                  <a:srgbClr val="980000"/>
                </a:solidFill>
              </a:rPr>
              <a:t>Automatic experiments</a:t>
            </a:r>
            <a:endParaRPr sz="2000" b="1">
              <a:solidFill>
                <a:srgbClr val="980000"/>
              </a:solidFill>
            </a:endParaRPr>
          </a:p>
        </p:txBody>
      </p:sp>
      <p:sp>
        <p:nvSpPr>
          <p:cNvPr id="205" name="Google Shape;205;p32"/>
          <p:cNvSpPr txBox="1"/>
          <p:nvPr/>
        </p:nvSpPr>
        <p:spPr>
          <a:xfrm>
            <a:off x="607150" y="1214275"/>
            <a:ext cx="8376300" cy="36981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Clr>
                <a:schemeClr val="dk1"/>
              </a:buClr>
              <a:buSzPts val="1600"/>
              <a:buChar char="●"/>
            </a:pPr>
            <a:r>
              <a:rPr lang="en" sz="1600">
                <a:solidFill>
                  <a:srgbClr val="980000"/>
                </a:solidFill>
              </a:rPr>
              <a:t>107 linguistic features</a:t>
            </a:r>
            <a:r>
              <a:rPr lang="en" sz="1600">
                <a:solidFill>
                  <a:schemeClr val="dk1"/>
                </a:solidFill>
              </a:rPr>
              <a:t> (standardized as a z-score) and </a:t>
            </a:r>
            <a:r>
              <a:rPr lang="en" sz="1600">
                <a:solidFill>
                  <a:srgbClr val="980000"/>
                </a:solidFill>
              </a:rPr>
              <a:t>40 eigenvalues</a:t>
            </a:r>
            <a:r>
              <a:rPr lang="en" sz="1600">
                <a:solidFill>
                  <a:schemeClr val="dk1"/>
                </a:solidFill>
              </a:rPr>
              <a:t> for each blogpost.</a:t>
            </a:r>
            <a:br>
              <a:rPr lang="en" sz="1600">
                <a:solidFill>
                  <a:schemeClr val="dk1"/>
                </a:solidFill>
              </a:rPr>
            </a:b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t>Standard feature selection (IG, 10-fold cross-validation) with respect to class for each sub-corpus.</a:t>
            </a:r>
            <a:br>
              <a:rPr lang="en" sz="1600"/>
            </a:br>
            <a:endParaRPr sz="1600"/>
          </a:p>
          <a:p>
            <a:pPr marL="457200" lvl="0" indent="-330200" rtl="0">
              <a:lnSpc>
                <a:spcPct val="115000"/>
              </a:lnSpc>
              <a:spcBef>
                <a:spcPts val="0"/>
              </a:spcBef>
              <a:spcAft>
                <a:spcPts val="0"/>
              </a:spcAft>
              <a:buClr>
                <a:schemeClr val="dk1"/>
              </a:buClr>
              <a:buSzPts val="1600"/>
              <a:buChar char="●"/>
            </a:pPr>
            <a:r>
              <a:rPr lang="en" sz="1600"/>
              <a:t> Experiment with Naive Bayes  and SVM (with SMO) classifiers for each subcorpus:</a:t>
            </a:r>
            <a:endParaRPr sz="1600"/>
          </a:p>
          <a:p>
            <a:pPr marL="914400" lvl="1" indent="-330200" rtl="0">
              <a:lnSpc>
                <a:spcPct val="115000"/>
              </a:lnSpc>
              <a:spcBef>
                <a:spcPts val="0"/>
              </a:spcBef>
              <a:spcAft>
                <a:spcPts val="0"/>
              </a:spcAft>
              <a:buClr>
                <a:schemeClr val="dk1"/>
              </a:buClr>
              <a:buSzPts val="1600"/>
              <a:buChar char="○"/>
            </a:pPr>
            <a:r>
              <a:rPr lang="en" sz="1600" b="1">
                <a:solidFill>
                  <a:schemeClr val="dk1"/>
                </a:solidFill>
              </a:rPr>
              <a:t>eigenvalues only</a:t>
            </a:r>
            <a:endParaRPr sz="1600">
              <a:solidFill>
                <a:schemeClr val="dk1"/>
              </a:solidFill>
            </a:endParaRPr>
          </a:p>
          <a:p>
            <a:pPr marL="914400" lvl="1" indent="-330200" rtl="0">
              <a:lnSpc>
                <a:spcPct val="115000"/>
              </a:lnSpc>
              <a:spcBef>
                <a:spcPts val="0"/>
              </a:spcBef>
              <a:spcAft>
                <a:spcPts val="0"/>
              </a:spcAft>
              <a:buClr>
                <a:schemeClr val="dk1"/>
              </a:buClr>
              <a:buSzPts val="1600"/>
              <a:buChar char="○"/>
            </a:pPr>
            <a:r>
              <a:rPr lang="en" sz="1600" b="1">
                <a:solidFill>
                  <a:schemeClr val="dk1"/>
                </a:solidFill>
              </a:rPr>
              <a:t>linguistic features only</a:t>
            </a:r>
            <a:endParaRPr sz="1600">
              <a:solidFill>
                <a:schemeClr val="dk1"/>
              </a:solidFill>
            </a:endParaRPr>
          </a:p>
          <a:p>
            <a:pPr marL="914400" lvl="1" indent="-330200" rtl="0">
              <a:lnSpc>
                <a:spcPct val="115000"/>
              </a:lnSpc>
              <a:spcBef>
                <a:spcPts val="0"/>
              </a:spcBef>
              <a:spcAft>
                <a:spcPts val="0"/>
              </a:spcAft>
              <a:buClr>
                <a:schemeClr val="dk1"/>
              </a:buClr>
              <a:buSzPts val="1600"/>
              <a:buChar char="○"/>
            </a:pPr>
            <a:r>
              <a:rPr lang="en" sz="1600" b="1">
                <a:solidFill>
                  <a:schemeClr val="dk1"/>
                </a:solidFill>
              </a:rPr>
              <a:t>combination of both</a:t>
            </a:r>
            <a:endParaRPr sz="1600">
              <a:solidFill>
                <a:schemeClr val="dk1"/>
              </a:solidFill>
            </a:endParaRPr>
          </a:p>
          <a:p>
            <a:pPr marL="914400" lvl="1" indent="-330200" rtl="0">
              <a:lnSpc>
                <a:spcPct val="115000"/>
              </a:lnSpc>
              <a:spcBef>
                <a:spcPts val="0"/>
              </a:spcBef>
              <a:spcAft>
                <a:spcPts val="0"/>
              </a:spcAft>
              <a:buClr>
                <a:schemeClr val="dk1"/>
              </a:buClr>
              <a:buSzPts val="1600"/>
              <a:buChar char="○"/>
            </a:pPr>
            <a:r>
              <a:rPr lang="en" sz="1600" b="1">
                <a:solidFill>
                  <a:schemeClr val="dk1"/>
                </a:solidFill>
              </a:rPr>
              <a:t>best features</a:t>
            </a:r>
            <a:r>
              <a:rPr lang="en" sz="1600">
                <a:solidFill>
                  <a:schemeClr val="dk1"/>
                </a:solidFill>
              </a:rPr>
              <a:t>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200" b="1">
                <a:solidFill>
                  <a:srgbClr val="980000"/>
                </a:solidFill>
              </a:rPr>
              <a:t>Classification Results</a:t>
            </a:r>
            <a:endParaRPr sz="2000" b="1">
              <a:solidFill>
                <a:srgbClr val="980000"/>
              </a:solidFill>
            </a:endParaRPr>
          </a:p>
        </p:txBody>
      </p:sp>
      <p:pic>
        <p:nvPicPr>
          <p:cNvPr id="211" name="Google Shape;211;p33"/>
          <p:cNvPicPr preferRelativeResize="0"/>
          <p:nvPr/>
        </p:nvPicPr>
        <p:blipFill>
          <a:blip r:embed="rId3">
            <a:alphaModFix/>
          </a:blip>
          <a:stretch>
            <a:fillRect/>
          </a:stretch>
        </p:blipFill>
        <p:spPr>
          <a:xfrm>
            <a:off x="3897113" y="237726"/>
            <a:ext cx="5198325" cy="2373550"/>
          </a:xfrm>
          <a:prstGeom prst="rect">
            <a:avLst/>
          </a:prstGeom>
          <a:noFill/>
          <a:ln>
            <a:noFill/>
          </a:ln>
        </p:spPr>
      </p:pic>
      <p:pic>
        <p:nvPicPr>
          <p:cNvPr id="212" name="Google Shape;212;p33"/>
          <p:cNvPicPr preferRelativeResize="0"/>
          <p:nvPr/>
        </p:nvPicPr>
        <p:blipFill>
          <a:blip r:embed="rId4">
            <a:alphaModFix/>
          </a:blip>
          <a:stretch>
            <a:fillRect/>
          </a:stretch>
        </p:blipFill>
        <p:spPr>
          <a:xfrm>
            <a:off x="3857700" y="2725775"/>
            <a:ext cx="5085074" cy="2306450"/>
          </a:xfrm>
          <a:prstGeom prst="rect">
            <a:avLst/>
          </a:prstGeom>
          <a:noFill/>
          <a:ln>
            <a:noFill/>
          </a:ln>
        </p:spPr>
      </p:pic>
      <p:sp>
        <p:nvSpPr>
          <p:cNvPr id="213" name="Google Shape;213;p33"/>
          <p:cNvSpPr txBox="1"/>
          <p:nvPr/>
        </p:nvSpPr>
        <p:spPr>
          <a:xfrm>
            <a:off x="177375" y="1110850"/>
            <a:ext cx="3839700" cy="62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Bo Xilai subcorpus</a:t>
            </a:r>
            <a:endParaRPr b="1"/>
          </a:p>
          <a:p>
            <a:pPr marL="0" lvl="0" indent="0">
              <a:spcBef>
                <a:spcPts val="0"/>
              </a:spcBef>
              <a:spcAft>
                <a:spcPts val="0"/>
              </a:spcAft>
              <a:buNone/>
            </a:pPr>
            <a:r>
              <a:rPr lang="en"/>
              <a:t>Best performance: 72% accuracy</a:t>
            </a:r>
            <a:endParaRPr/>
          </a:p>
          <a:p>
            <a:pPr marL="0" lvl="0" indent="0">
              <a:spcBef>
                <a:spcPts val="0"/>
              </a:spcBef>
              <a:spcAft>
                <a:spcPts val="0"/>
              </a:spcAft>
              <a:buNone/>
            </a:pPr>
            <a:endParaRPr/>
          </a:p>
          <a:p>
            <a:pPr marL="0" lvl="0" indent="0">
              <a:spcBef>
                <a:spcPts val="0"/>
              </a:spcBef>
              <a:spcAft>
                <a:spcPts val="0"/>
              </a:spcAft>
              <a:buNone/>
            </a:pPr>
            <a:endParaRPr/>
          </a:p>
        </p:txBody>
      </p:sp>
      <p:sp>
        <p:nvSpPr>
          <p:cNvPr id="214" name="Google Shape;214;p33"/>
          <p:cNvSpPr/>
          <p:nvPr/>
        </p:nvSpPr>
        <p:spPr>
          <a:xfrm>
            <a:off x="4098000" y="1969650"/>
            <a:ext cx="2184300" cy="214800"/>
          </a:xfrm>
          <a:prstGeom prst="rect">
            <a:avLst/>
          </a:prstGeom>
          <a:noFill/>
          <a:ln w="19050"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Google Shape;215;p33"/>
          <p:cNvSpPr/>
          <p:nvPr/>
        </p:nvSpPr>
        <p:spPr>
          <a:xfrm>
            <a:off x="4017025" y="3727650"/>
            <a:ext cx="2184300" cy="214800"/>
          </a:xfrm>
          <a:prstGeom prst="rect">
            <a:avLst/>
          </a:prstGeom>
          <a:noFill/>
          <a:ln w="19050"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Google Shape;216;p33"/>
          <p:cNvSpPr txBox="1"/>
          <p:nvPr/>
        </p:nvSpPr>
        <p:spPr>
          <a:xfrm>
            <a:off x="236725" y="3435225"/>
            <a:ext cx="3739800" cy="62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b="1">
                <a:solidFill>
                  <a:schemeClr val="dk1"/>
                </a:solidFill>
              </a:rPr>
              <a:t>Kindergarten Abuse subcorpus</a:t>
            </a:r>
            <a:endParaRPr b="1">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Best performance: 72% accuracy</a:t>
            </a:r>
            <a:endParaRPr>
              <a:solidFill>
                <a:schemeClr val="dk1"/>
              </a:solidFill>
            </a:endParaRPr>
          </a:p>
          <a:p>
            <a:pPr marL="0" lvl="0" indent="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200" b="1">
                <a:solidFill>
                  <a:srgbClr val="980000"/>
                </a:solidFill>
              </a:rPr>
              <a:t>Classification Results</a:t>
            </a:r>
            <a:endParaRPr sz="2000" b="1">
              <a:solidFill>
                <a:srgbClr val="980000"/>
              </a:solidFill>
            </a:endParaRPr>
          </a:p>
        </p:txBody>
      </p:sp>
      <p:pic>
        <p:nvPicPr>
          <p:cNvPr id="222" name="Google Shape;222;p34"/>
          <p:cNvPicPr preferRelativeResize="0"/>
          <p:nvPr/>
        </p:nvPicPr>
        <p:blipFill>
          <a:blip r:embed="rId3">
            <a:alphaModFix/>
          </a:blip>
          <a:stretch>
            <a:fillRect/>
          </a:stretch>
        </p:blipFill>
        <p:spPr>
          <a:xfrm>
            <a:off x="3864638" y="419950"/>
            <a:ext cx="5038525" cy="2308200"/>
          </a:xfrm>
          <a:prstGeom prst="rect">
            <a:avLst/>
          </a:prstGeom>
          <a:noFill/>
          <a:ln>
            <a:noFill/>
          </a:ln>
        </p:spPr>
      </p:pic>
      <p:pic>
        <p:nvPicPr>
          <p:cNvPr id="223" name="Google Shape;223;p34"/>
          <p:cNvPicPr preferRelativeResize="0"/>
          <p:nvPr/>
        </p:nvPicPr>
        <p:blipFill>
          <a:blip r:embed="rId4">
            <a:alphaModFix/>
          </a:blip>
          <a:stretch>
            <a:fillRect/>
          </a:stretch>
        </p:blipFill>
        <p:spPr>
          <a:xfrm>
            <a:off x="3849493" y="2835300"/>
            <a:ext cx="5068807" cy="2308200"/>
          </a:xfrm>
          <a:prstGeom prst="rect">
            <a:avLst/>
          </a:prstGeom>
          <a:noFill/>
          <a:ln>
            <a:noFill/>
          </a:ln>
        </p:spPr>
      </p:pic>
      <p:sp>
        <p:nvSpPr>
          <p:cNvPr id="224" name="Google Shape;224;p34"/>
          <p:cNvSpPr txBox="1"/>
          <p:nvPr/>
        </p:nvSpPr>
        <p:spPr>
          <a:xfrm>
            <a:off x="177375" y="1110850"/>
            <a:ext cx="3771300" cy="62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b="1"/>
              <a:t>Pollution &amp; Food Safety subcorpus</a:t>
            </a:r>
            <a:endParaRPr b="1"/>
          </a:p>
          <a:p>
            <a:pPr marL="0" lvl="0" indent="0" rtl="0">
              <a:spcBef>
                <a:spcPts val="0"/>
              </a:spcBef>
              <a:spcAft>
                <a:spcPts val="0"/>
              </a:spcAft>
              <a:buNone/>
            </a:pPr>
            <a:r>
              <a:rPr lang="en"/>
              <a:t>Best performance: 72% accuracy</a:t>
            </a:r>
            <a:endParaRPr/>
          </a:p>
          <a:p>
            <a:pPr marL="0" lvl="0" indent="0" rtl="0">
              <a:spcBef>
                <a:spcPts val="0"/>
              </a:spcBef>
              <a:spcAft>
                <a:spcPts val="0"/>
              </a:spcAft>
              <a:buNone/>
            </a:pPr>
            <a:endParaRPr/>
          </a:p>
          <a:p>
            <a:pPr marL="0" lvl="0" indent="0" rtl="0">
              <a:spcBef>
                <a:spcPts val="0"/>
              </a:spcBef>
              <a:spcAft>
                <a:spcPts val="0"/>
              </a:spcAft>
              <a:buNone/>
            </a:pPr>
            <a:endParaRPr/>
          </a:p>
        </p:txBody>
      </p:sp>
      <p:sp>
        <p:nvSpPr>
          <p:cNvPr id="225" name="Google Shape;225;p34"/>
          <p:cNvSpPr/>
          <p:nvPr/>
        </p:nvSpPr>
        <p:spPr>
          <a:xfrm>
            <a:off x="4042000" y="1933850"/>
            <a:ext cx="2184300" cy="214800"/>
          </a:xfrm>
          <a:prstGeom prst="rect">
            <a:avLst/>
          </a:prstGeom>
          <a:noFill/>
          <a:ln w="19050"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Google Shape;226;p34"/>
          <p:cNvSpPr/>
          <p:nvPr/>
        </p:nvSpPr>
        <p:spPr>
          <a:xfrm>
            <a:off x="4042000" y="4539775"/>
            <a:ext cx="2184300" cy="214800"/>
          </a:xfrm>
          <a:prstGeom prst="rect">
            <a:avLst/>
          </a:prstGeom>
          <a:noFill/>
          <a:ln w="19050"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Google Shape;227;p34"/>
          <p:cNvSpPr txBox="1"/>
          <p:nvPr/>
        </p:nvSpPr>
        <p:spPr>
          <a:xfrm>
            <a:off x="93350" y="3419850"/>
            <a:ext cx="4125900" cy="627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Clr>
                <a:schemeClr val="dk1"/>
              </a:buClr>
              <a:buSzPts val="1100"/>
              <a:buFont typeface="Arial"/>
              <a:buNone/>
            </a:pPr>
            <a:r>
              <a:rPr lang="en" sz="1300" b="1">
                <a:solidFill>
                  <a:schemeClr val="dk1"/>
                </a:solidFill>
              </a:rPr>
              <a:t>Internet Censorship &amp; Propaganda subcorpus</a:t>
            </a:r>
            <a:endParaRPr sz="1300" b="1">
              <a:solidFill>
                <a:schemeClr val="dk1"/>
              </a:solidFill>
            </a:endParaRPr>
          </a:p>
          <a:p>
            <a:pPr marL="0" lvl="0" indent="0">
              <a:spcBef>
                <a:spcPts val="0"/>
              </a:spcBef>
              <a:spcAft>
                <a:spcPts val="0"/>
              </a:spcAft>
              <a:buClr>
                <a:schemeClr val="dk1"/>
              </a:buClr>
              <a:buSzPts val="1100"/>
              <a:buFont typeface="Arial"/>
              <a:buNone/>
            </a:pPr>
            <a:r>
              <a:rPr lang="en">
                <a:solidFill>
                  <a:schemeClr val="dk1"/>
                </a:solidFill>
              </a:rPr>
              <a:t>Best performance: 67% accuracy</a:t>
            </a:r>
            <a:endParaRPr>
              <a:solidFill>
                <a:schemeClr val="dk1"/>
              </a:solidFill>
            </a:endParaRPr>
          </a:p>
          <a:p>
            <a:pPr marL="0" lvl="0" indent="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sz="2200" b="1">
                <a:solidFill>
                  <a:srgbClr val="980000"/>
                </a:solidFill>
              </a:rPr>
              <a:t>Human Baseline (Crowdsourcing)</a:t>
            </a:r>
            <a:endParaRPr sz="2000" b="1">
              <a:solidFill>
                <a:srgbClr val="980000"/>
              </a:solidFill>
            </a:endParaRPr>
          </a:p>
        </p:txBody>
      </p:sp>
      <p:sp>
        <p:nvSpPr>
          <p:cNvPr id="233" name="Google Shape;233;p35"/>
          <p:cNvSpPr txBox="1"/>
          <p:nvPr/>
        </p:nvSpPr>
        <p:spPr>
          <a:xfrm>
            <a:off x="345400" y="914825"/>
            <a:ext cx="7707900" cy="39996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Clr>
                <a:schemeClr val="dk1"/>
              </a:buClr>
              <a:buSzPts val="1600"/>
              <a:buChar char="●"/>
            </a:pPr>
            <a:r>
              <a:rPr lang="en" sz="1600">
                <a:solidFill>
                  <a:schemeClr val="dk1"/>
                </a:solidFill>
              </a:rPr>
              <a:t>Crowdsourcing experiment on </a:t>
            </a:r>
            <a:r>
              <a:rPr lang="en" sz="1600">
                <a:solidFill>
                  <a:srgbClr val="980000"/>
                </a:solidFill>
              </a:rPr>
              <a:t>Amazon Mechanical Turk</a:t>
            </a:r>
            <a:r>
              <a:rPr lang="en" sz="1600">
                <a:solidFill>
                  <a:schemeClr val="dk1"/>
                </a:solidFill>
              </a:rPr>
              <a:t> on the Bo Xilai data. </a:t>
            </a:r>
            <a:endParaRPr sz="1600">
              <a:solidFill>
                <a:schemeClr val="dk1"/>
              </a:solidFill>
            </a:endParaRPr>
          </a:p>
          <a:p>
            <a:pPr marL="457200" lvl="0" indent="0">
              <a:spcBef>
                <a:spcPts val="0"/>
              </a:spcBef>
              <a:spcAft>
                <a:spcPts val="0"/>
              </a:spcAft>
              <a:buNone/>
            </a:pPr>
            <a:endParaRPr sz="1600">
              <a:solidFill>
                <a:schemeClr val="dk1"/>
              </a:solidFill>
            </a:endParaRPr>
          </a:p>
          <a:p>
            <a:pPr marL="457200" lvl="0" indent="-330200">
              <a:spcBef>
                <a:spcPts val="0"/>
              </a:spcBef>
              <a:spcAft>
                <a:spcPts val="0"/>
              </a:spcAft>
              <a:buClr>
                <a:schemeClr val="dk1"/>
              </a:buClr>
              <a:buSzPts val="1600"/>
              <a:buChar char="●"/>
            </a:pPr>
            <a:r>
              <a:rPr lang="en" sz="1600">
                <a:solidFill>
                  <a:schemeClr val="dk1"/>
                </a:solidFill>
              </a:rPr>
              <a:t>Participants decide whether they think a post has been censored (Yes) or has not been censored (No) on Sina Weibo. </a:t>
            </a:r>
            <a:endParaRPr sz="1600">
              <a:solidFill>
                <a:schemeClr val="dk1"/>
              </a:solidFill>
            </a:endParaRPr>
          </a:p>
          <a:p>
            <a:pPr marL="0" lvl="0" indent="0">
              <a:spcBef>
                <a:spcPts val="0"/>
              </a:spcBef>
              <a:spcAft>
                <a:spcPts val="0"/>
              </a:spcAft>
              <a:buNone/>
            </a:pPr>
            <a:endParaRPr sz="1600">
              <a:solidFill>
                <a:schemeClr val="dk1"/>
              </a:solidFill>
            </a:endParaRPr>
          </a:p>
          <a:p>
            <a:pPr marL="457200" lvl="0" indent="-330200">
              <a:spcBef>
                <a:spcPts val="0"/>
              </a:spcBef>
              <a:spcAft>
                <a:spcPts val="0"/>
              </a:spcAft>
              <a:buClr>
                <a:schemeClr val="dk1"/>
              </a:buClr>
              <a:buSzPts val="1600"/>
              <a:buChar char="●"/>
            </a:pPr>
            <a:r>
              <a:rPr lang="en" sz="1600">
                <a:solidFill>
                  <a:schemeClr val="dk1"/>
                </a:solidFill>
              </a:rPr>
              <a:t>Only responses that correctly answer all control questions are accepted and analyzed. </a:t>
            </a:r>
            <a:endParaRPr sz="1600">
              <a:solidFill>
                <a:schemeClr val="dk1"/>
              </a:solidFill>
            </a:endParaRPr>
          </a:p>
          <a:p>
            <a:pPr marL="457200" lvl="0" indent="0">
              <a:spcBef>
                <a:spcPts val="0"/>
              </a:spcBef>
              <a:spcAft>
                <a:spcPts val="0"/>
              </a:spcAft>
              <a:buNone/>
            </a:pPr>
            <a:endParaRPr sz="1600">
              <a:solidFill>
                <a:schemeClr val="dk1"/>
              </a:solidFill>
            </a:endParaRPr>
          </a:p>
          <a:p>
            <a:pPr marL="457200" lvl="0" indent="-330200">
              <a:spcBef>
                <a:spcPts val="0"/>
              </a:spcBef>
              <a:spcAft>
                <a:spcPts val="0"/>
              </a:spcAft>
              <a:buClr>
                <a:schemeClr val="dk1"/>
              </a:buClr>
              <a:buSzPts val="1600"/>
              <a:buChar char="●"/>
            </a:pPr>
            <a:r>
              <a:rPr lang="en" sz="1600">
                <a:solidFill>
                  <a:schemeClr val="dk1"/>
                </a:solidFill>
              </a:rPr>
              <a:t>Each blogpost has been judged by 4 to 8 different participants. The average accuracy of the human judges is </a:t>
            </a:r>
            <a:r>
              <a:rPr lang="en" sz="1600">
                <a:solidFill>
                  <a:srgbClr val="980000"/>
                </a:solidFill>
              </a:rPr>
              <a:t>63.51%</a:t>
            </a:r>
            <a:r>
              <a:rPr lang="en" sz="1600">
                <a:solidFill>
                  <a:schemeClr val="dk1"/>
                </a:solidFill>
              </a:rPr>
              <a:t>. (compared to </a:t>
            </a:r>
            <a:r>
              <a:rPr lang="en" sz="1600">
                <a:solidFill>
                  <a:srgbClr val="980000"/>
                </a:solidFill>
              </a:rPr>
              <a:t>72%</a:t>
            </a:r>
            <a:r>
              <a:rPr lang="en" sz="1600">
                <a:solidFill>
                  <a:schemeClr val="dk1"/>
                </a:solidFill>
              </a:rPr>
              <a:t> of SVM classifier) </a:t>
            </a:r>
            <a:endParaRPr sz="1600">
              <a:solidFill>
                <a:schemeClr val="dk1"/>
              </a:solidFill>
            </a:endParaRPr>
          </a:p>
          <a:p>
            <a:pPr marL="457200" lvl="0" indent="0">
              <a:spcBef>
                <a:spcPts val="0"/>
              </a:spcBef>
              <a:spcAft>
                <a:spcPts val="0"/>
              </a:spcAft>
              <a:buNone/>
            </a:pPr>
            <a:endParaRPr sz="1600">
              <a:solidFill>
                <a:schemeClr val="dk1"/>
              </a:solidFill>
            </a:endParaRPr>
          </a:p>
          <a:p>
            <a:pPr marL="457200" lvl="0" indent="-330200">
              <a:spcBef>
                <a:spcPts val="0"/>
              </a:spcBef>
              <a:spcAft>
                <a:spcPts val="0"/>
              </a:spcAft>
              <a:buClr>
                <a:schemeClr val="dk1"/>
              </a:buClr>
              <a:buSzPts val="1600"/>
              <a:buChar char="●"/>
            </a:pPr>
            <a:r>
              <a:rPr lang="en" sz="1600">
                <a:solidFill>
                  <a:schemeClr val="dk1"/>
                </a:solidFill>
              </a:rPr>
              <a:t>The inter-annotator agreement, however, is low (Cohen’s kappa  = 0.07), which suggests that the task of deciding what blogpost has been censored is extremely difficult.</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p:nvPr/>
        </p:nvSpPr>
        <p:spPr>
          <a:xfrm>
            <a:off x="1093075" y="231225"/>
            <a:ext cx="6989400" cy="7251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400">
                <a:solidFill>
                  <a:srgbClr val="980000"/>
                </a:solidFill>
              </a:rPr>
              <a:t>Best Features </a:t>
            </a:r>
            <a:endParaRPr sz="2400">
              <a:solidFill>
                <a:srgbClr val="980000"/>
              </a:solidFill>
            </a:endParaRPr>
          </a:p>
        </p:txBody>
      </p:sp>
      <p:sp>
        <p:nvSpPr>
          <p:cNvPr id="239" name="Google Shape;239;p36"/>
          <p:cNvSpPr txBox="1"/>
          <p:nvPr/>
        </p:nvSpPr>
        <p:spPr>
          <a:xfrm>
            <a:off x="2522475" y="2186150"/>
            <a:ext cx="6054000" cy="706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40" name="Google Shape;240;p36"/>
          <p:cNvSpPr txBox="1"/>
          <p:nvPr/>
        </p:nvSpPr>
        <p:spPr>
          <a:xfrm>
            <a:off x="441500" y="956325"/>
            <a:ext cx="8574000" cy="3912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2400"/>
              <a:t>Across all topics:</a:t>
            </a:r>
            <a:endParaRPr sz="2400"/>
          </a:p>
          <a:p>
            <a:pPr marL="0" lvl="0" indent="0">
              <a:spcBef>
                <a:spcPts val="0"/>
              </a:spcBef>
              <a:spcAft>
                <a:spcPts val="0"/>
              </a:spcAft>
              <a:buNone/>
            </a:pPr>
            <a:endParaRPr sz="2400"/>
          </a:p>
          <a:p>
            <a:pPr marL="457200" lvl="0" indent="-342900" rtl="0">
              <a:spcBef>
                <a:spcPts val="0"/>
              </a:spcBef>
              <a:spcAft>
                <a:spcPts val="0"/>
              </a:spcAft>
              <a:buSzPts val="1800"/>
              <a:buChar char="●"/>
            </a:pPr>
            <a:r>
              <a:rPr lang="en" sz="1800"/>
              <a:t>Readability</a:t>
            </a:r>
            <a:endParaRPr sz="1800"/>
          </a:p>
          <a:p>
            <a:pPr marL="457200" lvl="0" indent="-342900" rtl="0">
              <a:spcBef>
                <a:spcPts val="0"/>
              </a:spcBef>
              <a:spcAft>
                <a:spcPts val="0"/>
              </a:spcAft>
              <a:buSzPts val="1800"/>
              <a:buChar char="●"/>
            </a:pPr>
            <a:r>
              <a:rPr lang="en" sz="1800"/>
              <a:t>WC</a:t>
            </a:r>
            <a:endParaRPr sz="1800"/>
          </a:p>
          <a:p>
            <a:pPr marL="457200" lvl="0" indent="-342900" rtl="0">
              <a:spcBef>
                <a:spcPts val="0"/>
              </a:spcBef>
              <a:spcAft>
                <a:spcPts val="0"/>
              </a:spcAft>
              <a:buSzPts val="1800"/>
              <a:buChar char="●"/>
            </a:pPr>
            <a:r>
              <a:rPr lang="en" sz="1800"/>
              <a:t>WC/Semantic Classes</a:t>
            </a:r>
            <a:endParaRPr sz="1800"/>
          </a:p>
          <a:p>
            <a:pPr marL="457200" lvl="0" indent="-342900" rtl="0">
              <a:spcBef>
                <a:spcPts val="0"/>
              </a:spcBef>
              <a:spcAft>
                <a:spcPts val="0"/>
              </a:spcAft>
              <a:buSzPts val="1800"/>
              <a:buChar char="●"/>
            </a:pPr>
            <a:r>
              <a:rPr lang="en" sz="1800">
                <a:solidFill>
                  <a:srgbClr val="0000FF"/>
                </a:solidFill>
              </a:rPr>
              <a:t>Swear words</a:t>
            </a:r>
            <a:r>
              <a:rPr lang="en" sz="1800"/>
              <a:t> (</a:t>
            </a:r>
            <a:r>
              <a:rPr lang="en" sz="1800">
                <a:solidFill>
                  <a:srgbClr val="D83829"/>
                </a:solidFill>
              </a:rPr>
              <a:t>Informal Language</a:t>
            </a:r>
            <a:r>
              <a:rPr lang="en" sz="1800"/>
              <a:t>)</a:t>
            </a:r>
            <a:endParaRPr sz="1800"/>
          </a:p>
          <a:p>
            <a:pPr marL="457200" lvl="0" indent="-342900" rtl="0">
              <a:spcBef>
                <a:spcPts val="0"/>
              </a:spcBef>
              <a:spcAft>
                <a:spcPts val="0"/>
              </a:spcAft>
              <a:buSzPts val="1800"/>
              <a:buChar char="●"/>
            </a:pPr>
            <a:r>
              <a:rPr lang="en" sz="1800">
                <a:solidFill>
                  <a:srgbClr val="0000FF"/>
                </a:solidFill>
              </a:rPr>
              <a:t>Anger</a:t>
            </a:r>
            <a:r>
              <a:rPr lang="en" sz="1800"/>
              <a:t> (</a:t>
            </a:r>
            <a:r>
              <a:rPr lang="en" sz="1800">
                <a:solidFill>
                  <a:srgbClr val="D83829"/>
                </a:solidFill>
              </a:rPr>
              <a:t>Affective Processes</a:t>
            </a:r>
            <a:r>
              <a:rPr lang="en" sz="1800"/>
              <a:t>) (hate, kill, annoyed)</a:t>
            </a:r>
            <a:endParaRPr sz="1800"/>
          </a:p>
          <a:p>
            <a:pPr marL="457200" lvl="0" indent="-342900" rtl="0">
              <a:spcBef>
                <a:spcPts val="0"/>
              </a:spcBef>
              <a:spcAft>
                <a:spcPts val="0"/>
              </a:spcAft>
              <a:buSzPts val="1800"/>
              <a:buChar char="●"/>
            </a:pPr>
            <a:r>
              <a:rPr lang="en" sz="1800">
                <a:solidFill>
                  <a:srgbClr val="0000FF"/>
                </a:solidFill>
              </a:rPr>
              <a:t>Non-fluencies</a:t>
            </a:r>
            <a:r>
              <a:rPr lang="en" sz="1800"/>
              <a:t> (</a:t>
            </a:r>
            <a:r>
              <a:rPr lang="en" sz="1800">
                <a:solidFill>
                  <a:srgbClr val="D83829"/>
                </a:solidFill>
              </a:rPr>
              <a:t>Informal Language</a:t>
            </a:r>
            <a:r>
              <a:rPr lang="en" sz="1800"/>
              <a:t>)</a:t>
            </a:r>
            <a:endParaRPr sz="1800"/>
          </a:p>
          <a:p>
            <a:pPr marL="457200" lvl="0" indent="-342900" rtl="0">
              <a:spcBef>
                <a:spcPts val="0"/>
              </a:spcBef>
              <a:spcAft>
                <a:spcPts val="0"/>
              </a:spcAft>
              <a:buSzPts val="1800"/>
              <a:buChar char="●"/>
            </a:pPr>
            <a:r>
              <a:rPr lang="en" sz="1800">
                <a:solidFill>
                  <a:srgbClr val="CC0000"/>
                </a:solidFill>
              </a:rPr>
              <a:t>Social processes </a:t>
            </a:r>
            <a:r>
              <a:rPr lang="en" sz="1800"/>
              <a:t>(non-1st pers. pronouns; human interaction)</a:t>
            </a:r>
            <a:endParaRPr sz="1800"/>
          </a:p>
          <a:p>
            <a:pPr marL="457200" lvl="0" indent="-342900" rtl="0">
              <a:spcBef>
                <a:spcPts val="0"/>
              </a:spcBef>
              <a:spcAft>
                <a:spcPts val="0"/>
              </a:spcAft>
              <a:buSzPts val="1800"/>
              <a:buChar char="●"/>
            </a:pPr>
            <a:r>
              <a:rPr lang="en" sz="1800">
                <a:solidFill>
                  <a:srgbClr val="0000FF"/>
                </a:solidFill>
              </a:rPr>
              <a:t>Power </a:t>
            </a:r>
            <a:r>
              <a:rPr lang="en" sz="1800"/>
              <a:t> (</a:t>
            </a:r>
            <a:r>
              <a:rPr lang="en" sz="1800">
                <a:solidFill>
                  <a:srgbClr val="D83829"/>
                </a:solidFill>
              </a:rPr>
              <a:t>Drives</a:t>
            </a:r>
            <a:r>
              <a:rPr lang="en" sz="1800"/>
              <a:t>) (superior, bully)</a:t>
            </a:r>
            <a:endParaRPr sz="1800"/>
          </a:p>
          <a:p>
            <a:pPr marL="457200" lvl="0" indent="-342900" rtl="0">
              <a:spcBef>
                <a:spcPts val="0"/>
              </a:spcBef>
              <a:spcAft>
                <a:spcPts val="0"/>
              </a:spcAft>
              <a:buSzPts val="1800"/>
              <a:buChar char="●"/>
            </a:pPr>
            <a:r>
              <a:rPr lang="en" sz="1800">
                <a:solidFill>
                  <a:srgbClr val="0000FF"/>
                </a:solidFill>
              </a:rPr>
              <a:t>Causation </a:t>
            </a:r>
            <a:r>
              <a:rPr lang="en" sz="1800"/>
              <a:t> (</a:t>
            </a:r>
            <a:r>
              <a:rPr lang="en" sz="1800">
                <a:solidFill>
                  <a:srgbClr val="D83829"/>
                </a:solidFill>
              </a:rPr>
              <a:t>Cognitive processes</a:t>
            </a:r>
            <a:r>
              <a:rPr lang="en" sz="1800"/>
              <a:t>) (because, effect)</a:t>
            </a:r>
            <a:endParaRPr sz="1800"/>
          </a:p>
          <a:p>
            <a:pPr marL="0" lvl="0" indent="0" rtl="0">
              <a:spcBef>
                <a:spcPts val="0"/>
              </a:spcBef>
              <a:spcAft>
                <a:spcPts val="0"/>
              </a:spcAft>
              <a:buNone/>
            </a:pPr>
            <a:endParaRPr sz="1800"/>
          </a:p>
          <a:p>
            <a:pPr marL="0" lvl="0" indent="0" rtl="0">
              <a:spcBef>
                <a:spcPts val="0"/>
              </a:spcBef>
              <a:spcAft>
                <a:spcPts val="0"/>
              </a:spcAft>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rgbClr val="980000"/>
                </a:solidFill>
              </a:rPr>
              <a:t>Best Features</a:t>
            </a:r>
            <a:br>
              <a:rPr lang="en" sz="2200" b="1">
                <a:solidFill>
                  <a:srgbClr val="980000"/>
                </a:solidFill>
              </a:rPr>
            </a:br>
            <a:r>
              <a:rPr lang="en" sz="2200" b="1">
                <a:solidFill>
                  <a:srgbClr val="980000"/>
                </a:solidFill>
              </a:rPr>
              <a:t>Readability I</a:t>
            </a:r>
            <a:endParaRPr sz="2000" b="1">
              <a:solidFill>
                <a:srgbClr val="980000"/>
              </a:solidFill>
            </a:endParaRPr>
          </a:p>
        </p:txBody>
      </p:sp>
      <p:sp>
        <p:nvSpPr>
          <p:cNvPr id="246" name="Google Shape;246;p37"/>
          <p:cNvSpPr txBox="1"/>
          <p:nvPr/>
        </p:nvSpPr>
        <p:spPr>
          <a:xfrm>
            <a:off x="162950" y="1297550"/>
            <a:ext cx="8901000" cy="3662700"/>
          </a:xfrm>
          <a:prstGeom prst="rect">
            <a:avLst/>
          </a:prstGeom>
          <a:noFill/>
          <a:ln>
            <a:noFill/>
          </a:ln>
        </p:spPr>
        <p:txBody>
          <a:bodyPr spcFirstLastPara="1" wrap="square" lIns="91425" tIns="91425" rIns="91425" bIns="91425" anchor="t" anchorCtr="0">
            <a:noAutofit/>
          </a:bodyPr>
          <a:lstStyle/>
          <a:p>
            <a:pPr marL="457200" lvl="0" indent="-330200" rtl="0">
              <a:spcBef>
                <a:spcPts val="0"/>
              </a:spcBef>
              <a:spcAft>
                <a:spcPts val="0"/>
              </a:spcAft>
              <a:buClr>
                <a:schemeClr val="dk1"/>
              </a:buClr>
              <a:buSzPts val="1600"/>
              <a:buChar char="●"/>
            </a:pPr>
            <a:r>
              <a:rPr lang="en" sz="1600">
                <a:solidFill>
                  <a:srgbClr val="980000"/>
                </a:solidFill>
              </a:rPr>
              <a:t>Readability I </a:t>
            </a:r>
            <a:r>
              <a:rPr lang="en" sz="1600">
                <a:solidFill>
                  <a:schemeClr val="dk1"/>
                </a:solidFill>
              </a:rPr>
              <a:t>(without idioms) and </a:t>
            </a:r>
            <a:r>
              <a:rPr lang="en" sz="1600">
                <a:solidFill>
                  <a:srgbClr val="980000"/>
                </a:solidFill>
              </a:rPr>
              <a:t>Word Count </a:t>
            </a:r>
            <a:r>
              <a:rPr lang="en" sz="1600">
                <a:solidFill>
                  <a:schemeClr val="dk1"/>
                </a:solidFill>
              </a:rPr>
              <a:t>(WC) appear in all 4 sets of best features.</a:t>
            </a:r>
            <a:endParaRPr sz="16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The average </a:t>
            </a:r>
            <a:r>
              <a:rPr lang="en" sz="1600">
                <a:solidFill>
                  <a:srgbClr val="980000"/>
                </a:solidFill>
              </a:rPr>
              <a:t>readability score of all uncensored blogposts is higher </a:t>
            </a:r>
            <a:r>
              <a:rPr lang="en" sz="1600"/>
              <a:t>(=easier)</a:t>
            </a:r>
            <a:r>
              <a:rPr lang="en" sz="1600">
                <a:solidFill>
                  <a:schemeClr val="dk1"/>
                </a:solidFill>
              </a:rPr>
              <a:t> than that of censored.</a:t>
            </a:r>
            <a:endParaRPr sz="1600">
              <a:solidFill>
                <a:schemeClr val="dk1"/>
              </a:solidFill>
            </a:endParaRPr>
          </a:p>
          <a:p>
            <a:pPr marL="457200" lvl="0" indent="-330200" rtl="0">
              <a:spcBef>
                <a:spcPts val="0"/>
              </a:spcBef>
              <a:spcAft>
                <a:spcPts val="0"/>
              </a:spcAft>
              <a:buClr>
                <a:schemeClr val="dk1"/>
              </a:buClr>
              <a:buSzPts val="1600"/>
              <a:buChar char="●"/>
            </a:pPr>
            <a:r>
              <a:rPr lang="en" sz="1600">
                <a:solidFill>
                  <a:srgbClr val="980000"/>
                </a:solidFill>
              </a:rPr>
              <a:t>Readability I feature alone</a:t>
            </a:r>
            <a:r>
              <a:rPr lang="en" sz="1600">
                <a:solidFill>
                  <a:schemeClr val="dk1"/>
                </a:solidFill>
              </a:rPr>
              <a:t> achieves comparable classification accuracies as using all features:</a:t>
            </a:r>
            <a:endParaRPr sz="1600">
              <a:solidFill>
                <a:schemeClr val="dk1"/>
              </a:solidFill>
            </a:endParaRPr>
          </a:p>
          <a:p>
            <a:pPr marL="457200" lvl="0" indent="0" algn="ctr" rtl="0">
              <a:spcBef>
                <a:spcPts val="0"/>
              </a:spcBef>
              <a:spcAft>
                <a:spcPts val="0"/>
              </a:spcAft>
              <a:buNone/>
            </a:pPr>
            <a:endParaRPr sz="1600">
              <a:solidFill>
                <a:schemeClr val="dk1"/>
              </a:solidFill>
            </a:endParaRPr>
          </a:p>
          <a:p>
            <a:pPr marL="0" lvl="0" indent="0" algn="ctr" rtl="0">
              <a:lnSpc>
                <a:spcPct val="115000"/>
              </a:lnSpc>
              <a:spcBef>
                <a:spcPts val="0"/>
              </a:spcBef>
              <a:spcAft>
                <a:spcPts val="0"/>
              </a:spcAft>
              <a:buNone/>
            </a:pPr>
            <a:r>
              <a:rPr lang="en" sz="1600">
                <a:solidFill>
                  <a:schemeClr val="dk1"/>
                </a:solidFill>
              </a:rPr>
              <a:t>Bo Xilai subcorpus - 65%</a:t>
            </a:r>
            <a:br>
              <a:rPr lang="en" sz="1600">
                <a:solidFill>
                  <a:schemeClr val="dk1"/>
                </a:solidFill>
              </a:rPr>
            </a:br>
            <a:r>
              <a:rPr lang="en" sz="1600">
                <a:solidFill>
                  <a:schemeClr val="dk1"/>
                </a:solidFill>
              </a:rPr>
              <a:t>Kindergarten Abuse subcorpus - 65% </a:t>
            </a:r>
            <a:br>
              <a:rPr lang="en" sz="1600">
                <a:solidFill>
                  <a:schemeClr val="dk1"/>
                </a:solidFill>
              </a:rPr>
            </a:br>
            <a:r>
              <a:rPr lang="en" sz="1600">
                <a:solidFill>
                  <a:schemeClr val="dk1"/>
                </a:solidFill>
              </a:rPr>
              <a:t>Pollution &amp; Food Safety subcorpus - 66% </a:t>
            </a:r>
            <a:br>
              <a:rPr lang="en" sz="1600">
                <a:solidFill>
                  <a:schemeClr val="dk1"/>
                </a:solidFill>
              </a:rPr>
            </a:br>
            <a:r>
              <a:rPr lang="en" sz="1600">
                <a:solidFill>
                  <a:schemeClr val="dk1"/>
                </a:solidFill>
              </a:rPr>
              <a:t>Internet Censorship &amp; Propaganda subcorpus - 54%</a:t>
            </a:r>
            <a:endParaRPr sz="1600">
              <a:solidFill>
                <a:schemeClr val="dk1"/>
              </a:solidFill>
            </a:endParaRPr>
          </a:p>
          <a:p>
            <a:pPr marL="0" lvl="0" indent="0" algn="ctr" rtl="0">
              <a:lnSpc>
                <a:spcPct val="115000"/>
              </a:lnSpc>
              <a:spcBef>
                <a:spcPts val="0"/>
              </a:spcBef>
              <a:spcAft>
                <a:spcPts val="0"/>
              </a:spcAft>
              <a:buNone/>
            </a:pP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8"/>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980000"/>
                </a:solidFill>
              </a:rPr>
              <a:t>Readability and WC</a:t>
            </a:r>
            <a:endParaRPr sz="2400" b="1">
              <a:solidFill>
                <a:srgbClr val="980000"/>
              </a:solidFill>
            </a:endParaRPr>
          </a:p>
        </p:txBody>
      </p:sp>
      <p:sp>
        <p:nvSpPr>
          <p:cNvPr id="252" name="Google Shape;252;p38"/>
          <p:cNvSpPr txBox="1"/>
          <p:nvPr/>
        </p:nvSpPr>
        <p:spPr>
          <a:xfrm>
            <a:off x="398100" y="774075"/>
            <a:ext cx="8520600" cy="4155600"/>
          </a:xfrm>
          <a:prstGeom prst="rect">
            <a:avLst/>
          </a:prstGeom>
          <a:noFill/>
          <a:ln>
            <a:noFill/>
          </a:ln>
        </p:spPr>
        <p:txBody>
          <a:bodyPr spcFirstLastPara="1" wrap="square" lIns="91425" tIns="91425" rIns="91425" bIns="91425" anchor="t" anchorCtr="0">
            <a:noAutofit/>
          </a:bodyPr>
          <a:lstStyle/>
          <a:p>
            <a:pPr marL="457200" lvl="0" indent="-330200" rtl="0">
              <a:lnSpc>
                <a:spcPct val="115000"/>
              </a:lnSpc>
              <a:spcBef>
                <a:spcPts val="0"/>
              </a:spcBef>
              <a:spcAft>
                <a:spcPts val="0"/>
              </a:spcAft>
              <a:buClr>
                <a:schemeClr val="dk1"/>
              </a:buClr>
              <a:buSzPts val="1600"/>
              <a:buChar char="●"/>
            </a:pPr>
            <a:r>
              <a:rPr lang="en" sz="1600">
                <a:solidFill>
                  <a:schemeClr val="dk1"/>
                </a:solidFill>
              </a:rPr>
              <a:t>Suggests that censored content could be </a:t>
            </a:r>
            <a:r>
              <a:rPr lang="en" sz="1600">
                <a:solidFill>
                  <a:srgbClr val="980000"/>
                </a:solidFill>
              </a:rPr>
              <a:t>semantically less straightforward</a:t>
            </a:r>
            <a:r>
              <a:rPr lang="en" sz="1600">
                <a:solidFill>
                  <a:schemeClr val="dk1"/>
                </a:solidFill>
              </a:rPr>
              <a:t> and/or use </a:t>
            </a:r>
            <a:r>
              <a:rPr lang="en" sz="1600">
                <a:solidFill>
                  <a:srgbClr val="980000"/>
                </a:solidFill>
              </a:rPr>
              <a:t>more uncommon words</a:t>
            </a:r>
            <a:r>
              <a:rPr lang="en" sz="1600">
                <a:solidFill>
                  <a:schemeClr val="dk1"/>
                </a:solidFill>
              </a:rPr>
              <a:t>. </a:t>
            </a:r>
            <a:endParaRPr sz="1600">
              <a:solidFill>
                <a:schemeClr val="dk1"/>
              </a:solidFill>
            </a:endParaRPr>
          </a:p>
          <a:p>
            <a:pPr marL="457200" lvl="0" indent="0" rtl="0">
              <a:lnSpc>
                <a:spcPct val="115000"/>
              </a:lnSpc>
              <a:spcBef>
                <a:spcPts val="0"/>
              </a:spcBef>
              <a:spcAft>
                <a:spcPts val="0"/>
              </a:spcAft>
              <a:buNone/>
            </a:pPr>
            <a:endParaRPr sz="1600">
              <a:solidFill>
                <a:schemeClr val="dk1"/>
              </a:solidFill>
            </a:endParaRPr>
          </a:p>
          <a:p>
            <a:pPr marL="457200" lvl="0" indent="0" rtl="0">
              <a:lnSpc>
                <a:spcPct val="115000"/>
              </a:lnSpc>
              <a:spcBef>
                <a:spcPts val="0"/>
              </a:spcBef>
              <a:spcAft>
                <a:spcPts val="0"/>
              </a:spcAft>
              <a:buNone/>
            </a:pPr>
            <a:r>
              <a:rPr lang="en" sz="1500">
                <a:solidFill>
                  <a:schemeClr val="dk1"/>
                </a:solidFill>
              </a:rPr>
              <a:t>➜  Possible explanation:		 </a:t>
            </a:r>
            <a:endParaRPr sz="1500">
              <a:solidFill>
                <a:schemeClr val="dk1"/>
              </a:solidFill>
            </a:endParaRPr>
          </a:p>
          <a:p>
            <a:pPr marL="914400" lvl="0" indent="457200" rtl="0">
              <a:lnSpc>
                <a:spcPct val="115000"/>
              </a:lnSpc>
              <a:spcBef>
                <a:spcPts val="0"/>
              </a:spcBef>
              <a:spcAft>
                <a:spcPts val="0"/>
              </a:spcAft>
              <a:buNone/>
            </a:pPr>
            <a:r>
              <a:rPr lang="en" sz="1500">
                <a:solidFill>
                  <a:schemeClr val="dk1"/>
                </a:solidFill>
              </a:rPr>
              <a:t>uncensored content is easy to remember/easy to accept as truth/more influential?</a:t>
            </a:r>
            <a:endParaRPr sz="1600">
              <a:solidFill>
                <a:schemeClr val="dk1"/>
              </a:solidFill>
            </a:endParaRPr>
          </a:p>
          <a:p>
            <a:pPr marL="457200" lvl="0" indent="0" rtl="0">
              <a:lnSpc>
                <a:spcPct val="115000"/>
              </a:lnSpc>
              <a:spcBef>
                <a:spcPts val="0"/>
              </a:spcBef>
              <a:spcAft>
                <a:spcPts val="0"/>
              </a:spcAft>
              <a:buNone/>
            </a:pPr>
            <a:r>
              <a:rPr lang="en" sz="1500">
                <a:solidFill>
                  <a:schemeClr val="dk1"/>
                </a:solidFill>
              </a:rPr>
              <a:t>➜  Possible recommendation: 	 </a:t>
            </a:r>
            <a:endParaRPr sz="1500">
              <a:solidFill>
                <a:schemeClr val="dk1"/>
              </a:solidFill>
            </a:endParaRPr>
          </a:p>
          <a:p>
            <a:pPr marL="914400" lvl="0" indent="457200" rtl="0">
              <a:lnSpc>
                <a:spcPct val="115000"/>
              </a:lnSpc>
              <a:spcBef>
                <a:spcPts val="0"/>
              </a:spcBef>
              <a:spcAft>
                <a:spcPts val="0"/>
              </a:spcAft>
              <a:buNone/>
            </a:pPr>
            <a:r>
              <a:rPr lang="en" sz="1500">
                <a:solidFill>
                  <a:schemeClr val="dk1"/>
                </a:solidFill>
              </a:rPr>
              <a:t>To evade censorship simplify the language of your posts. </a:t>
            </a:r>
            <a:endParaRPr sz="1500">
              <a:solidFill>
                <a:schemeClr val="dk1"/>
              </a:solidFill>
            </a:endParaRPr>
          </a:p>
          <a:p>
            <a:pPr marL="457200" lvl="0" indent="0" rtl="0">
              <a:lnSpc>
                <a:spcPct val="115000"/>
              </a:lnSpc>
              <a:spcBef>
                <a:spcPts val="0"/>
              </a:spcBef>
              <a:spcAft>
                <a:spcPts val="0"/>
              </a:spcAft>
              <a:buNone/>
            </a:pPr>
            <a:endParaRPr sz="1500">
              <a:solidFill>
                <a:schemeClr val="dk1"/>
              </a:solidFill>
            </a:endParaRPr>
          </a:p>
          <a:p>
            <a:pPr marL="457200" lvl="0" indent="-323850" rtl="0">
              <a:lnSpc>
                <a:spcPct val="115000"/>
              </a:lnSpc>
              <a:spcBef>
                <a:spcPts val="0"/>
              </a:spcBef>
              <a:spcAft>
                <a:spcPts val="0"/>
              </a:spcAft>
              <a:buClr>
                <a:schemeClr val="dk1"/>
              </a:buClr>
              <a:buSzPts val="1500"/>
              <a:buChar char="●"/>
            </a:pPr>
            <a:r>
              <a:rPr lang="en" sz="1500">
                <a:solidFill>
                  <a:schemeClr val="dk1"/>
                </a:solidFill>
              </a:rPr>
              <a:t> Uncensored blogposts on average are longer.</a:t>
            </a:r>
            <a:endParaRPr sz="1500">
              <a:solidFill>
                <a:schemeClr val="dk1"/>
              </a:solidFill>
            </a:endParaRPr>
          </a:p>
          <a:p>
            <a:pPr marL="457200" lvl="0" indent="0" rtl="0">
              <a:lnSpc>
                <a:spcPct val="115000"/>
              </a:lnSpc>
              <a:spcBef>
                <a:spcPts val="0"/>
              </a:spcBef>
              <a:spcAft>
                <a:spcPts val="0"/>
              </a:spcAft>
              <a:buNone/>
            </a:pPr>
            <a:endParaRPr sz="1500">
              <a:solidFill>
                <a:schemeClr val="dk1"/>
              </a:solidFill>
            </a:endParaRPr>
          </a:p>
          <a:p>
            <a:pPr marL="457200" lvl="0" indent="0" rtl="0">
              <a:lnSpc>
                <a:spcPct val="115000"/>
              </a:lnSpc>
              <a:spcBef>
                <a:spcPts val="0"/>
              </a:spcBef>
              <a:spcAft>
                <a:spcPts val="0"/>
              </a:spcAft>
              <a:buClr>
                <a:schemeClr val="dk1"/>
              </a:buClr>
              <a:buSzPts val="1100"/>
              <a:buFont typeface="Arial"/>
              <a:buNone/>
            </a:pPr>
            <a:r>
              <a:rPr lang="en" sz="1500">
                <a:solidFill>
                  <a:schemeClr val="dk1"/>
                </a:solidFill>
              </a:rPr>
              <a:t>➜  Possible explanation:			 	invites more attention?</a:t>
            </a:r>
            <a:endParaRPr sz="1500">
              <a:solidFill>
                <a:schemeClr val="dk1"/>
              </a:solidFill>
            </a:endParaRPr>
          </a:p>
          <a:p>
            <a:pPr marL="457200" lvl="0" indent="0" rtl="0">
              <a:lnSpc>
                <a:spcPct val="115000"/>
              </a:lnSpc>
              <a:spcBef>
                <a:spcPts val="0"/>
              </a:spcBef>
              <a:spcAft>
                <a:spcPts val="0"/>
              </a:spcAft>
              <a:buNone/>
            </a:pPr>
            <a:r>
              <a:rPr lang="en" sz="1500">
                <a:solidFill>
                  <a:schemeClr val="dk1"/>
                </a:solidFill>
              </a:rPr>
              <a:t>➜  Possible recommendation:  			Make posts longer.</a:t>
            </a:r>
            <a:endParaRPr sz="1500">
              <a:solidFill>
                <a:schemeClr val="dk1"/>
              </a:solidFill>
            </a:endParaRPr>
          </a:p>
          <a:p>
            <a:pPr marL="457200" lvl="0" indent="0" rtl="0">
              <a:lnSpc>
                <a:spcPct val="115000"/>
              </a:lnSpc>
              <a:spcBef>
                <a:spcPts val="0"/>
              </a:spcBef>
              <a:spcAft>
                <a:spcPts val="0"/>
              </a:spcAft>
              <a:buNone/>
            </a:pPr>
            <a:endParaRPr sz="1500">
              <a:solidFill>
                <a:schemeClr val="dk1"/>
              </a:solidFill>
            </a:endParaRPr>
          </a:p>
          <a:p>
            <a:pPr marL="457200" lvl="0" indent="-330200" rtl="0">
              <a:lnSpc>
                <a:spcPct val="115000"/>
              </a:lnSpc>
              <a:spcBef>
                <a:spcPts val="0"/>
              </a:spcBef>
              <a:spcAft>
                <a:spcPts val="0"/>
              </a:spcAft>
              <a:buClr>
                <a:schemeClr val="dk1"/>
              </a:buClr>
              <a:buSzPts val="1600"/>
              <a:buChar char="●"/>
            </a:pPr>
            <a:r>
              <a:rPr lang="en" sz="1600">
                <a:solidFill>
                  <a:schemeClr val="dk1"/>
                </a:solidFill>
              </a:rPr>
              <a:t>Each component of the readability metric did not perform as well as their combination. </a:t>
            </a: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980000"/>
                </a:solidFill>
              </a:rPr>
              <a:t>Linguistic Characteristics of Censored vs Uncensored</a:t>
            </a:r>
            <a:endParaRPr sz="2400" b="1">
              <a:solidFill>
                <a:srgbClr val="980000"/>
              </a:solidFill>
            </a:endParaRPr>
          </a:p>
        </p:txBody>
      </p:sp>
      <p:sp>
        <p:nvSpPr>
          <p:cNvPr id="258" name="Google Shape;258;p39"/>
          <p:cNvSpPr txBox="1"/>
          <p:nvPr/>
        </p:nvSpPr>
        <p:spPr>
          <a:xfrm>
            <a:off x="71300" y="784225"/>
            <a:ext cx="8872800" cy="42777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600">
                <a:solidFill>
                  <a:schemeClr val="dk1"/>
                </a:solidFill>
              </a:rPr>
              <a:t>For each subcorpus, we compare the average score of each feature between the 2 classes (by subtracting the censored average from the uncensored average). A +ve value indicates stronger association with the uncensored class; a -ve value with the censored class.</a:t>
            </a:r>
            <a:endParaRPr sz="1600">
              <a:solidFill>
                <a:schemeClr val="dk1"/>
              </a:solidFill>
            </a:endParaRPr>
          </a:p>
          <a:p>
            <a:pPr marL="0" lvl="0" indent="0" rtl="0">
              <a:lnSpc>
                <a:spcPct val="115000"/>
              </a:lnSpc>
              <a:spcBef>
                <a:spcPts val="0"/>
              </a:spcBef>
              <a:spcAft>
                <a:spcPts val="0"/>
              </a:spcAft>
              <a:buNone/>
            </a:pPr>
            <a:endParaRPr sz="1600">
              <a:solidFill>
                <a:schemeClr val="dk1"/>
              </a:solidFill>
            </a:endParaRPr>
          </a:p>
          <a:p>
            <a:pPr marL="0" lvl="0" indent="0" rtl="0">
              <a:lnSpc>
                <a:spcPct val="115000"/>
              </a:lnSpc>
              <a:spcBef>
                <a:spcPts val="0"/>
              </a:spcBef>
              <a:spcAft>
                <a:spcPts val="0"/>
              </a:spcAft>
              <a:buNone/>
            </a:pPr>
            <a:r>
              <a:rPr lang="en" sz="1600">
                <a:solidFill>
                  <a:schemeClr val="dk1"/>
                </a:solidFill>
              </a:rPr>
              <a:t>Features that are more associated with the </a:t>
            </a:r>
            <a:r>
              <a:rPr lang="en" sz="1600" b="1">
                <a:solidFill>
                  <a:srgbClr val="980000"/>
                </a:solidFill>
              </a:rPr>
              <a:t>censored</a:t>
            </a:r>
            <a:r>
              <a:rPr lang="en" sz="1600">
                <a:solidFill>
                  <a:schemeClr val="dk1"/>
                </a:solidFill>
              </a:rPr>
              <a:t> class </a:t>
            </a:r>
            <a:r>
              <a:rPr lang="en" sz="1600" b="1">
                <a:solidFill>
                  <a:schemeClr val="dk1"/>
                </a:solidFill>
              </a:rPr>
              <a:t>across all 4 subcorpora</a:t>
            </a:r>
            <a:r>
              <a:rPr lang="en" sz="1600">
                <a:solidFill>
                  <a:schemeClr val="dk1"/>
                </a:solidFill>
              </a:rPr>
              <a:t>:</a:t>
            </a:r>
            <a:br>
              <a:rPr lang="en" sz="1600">
                <a:solidFill>
                  <a:schemeClr val="dk1"/>
                </a:solidFill>
              </a:rPr>
            </a:br>
            <a:r>
              <a:rPr lang="en">
                <a:solidFill>
                  <a:schemeClr val="dk1"/>
                </a:solidFill>
              </a:rPr>
              <a:t>1. </a:t>
            </a:r>
            <a:r>
              <a:rPr lang="en" b="1">
                <a:solidFill>
                  <a:schemeClr val="dk1"/>
                </a:solidFill>
              </a:rPr>
              <a:t>third person plural pronoun</a:t>
            </a:r>
            <a:r>
              <a:rPr lang="en">
                <a:solidFill>
                  <a:schemeClr val="dk1"/>
                </a:solidFill>
              </a:rPr>
              <a:t> (‘they’) (</a:t>
            </a:r>
            <a:r>
              <a:rPr lang="en" i="1">
                <a:solidFill>
                  <a:schemeClr val="dk1"/>
                </a:solidFill>
              </a:rPr>
              <a:t>Social Processes)</a:t>
            </a:r>
            <a:br>
              <a:rPr lang="en">
                <a:solidFill>
                  <a:schemeClr val="dk1"/>
                </a:solidFill>
              </a:rPr>
            </a:br>
            <a:r>
              <a:rPr lang="en">
                <a:solidFill>
                  <a:schemeClr val="dk1"/>
                </a:solidFill>
              </a:rPr>
              <a:t>2. </a:t>
            </a:r>
            <a:r>
              <a:rPr lang="en" b="1">
                <a:solidFill>
                  <a:schemeClr val="dk1"/>
                </a:solidFill>
              </a:rPr>
              <a:t>swear</a:t>
            </a:r>
            <a:r>
              <a:rPr lang="en">
                <a:solidFill>
                  <a:schemeClr val="dk1"/>
                </a:solidFill>
              </a:rPr>
              <a:t> words (‘fuck’, ‘damn’, ‘shit’ etc.) (</a:t>
            </a:r>
            <a:r>
              <a:rPr lang="en" i="1">
                <a:solidFill>
                  <a:schemeClr val="dk1"/>
                </a:solidFill>
              </a:rPr>
              <a:t>Informal Language)</a:t>
            </a:r>
            <a:br>
              <a:rPr lang="en">
                <a:solidFill>
                  <a:schemeClr val="dk1"/>
                </a:solidFill>
              </a:rPr>
            </a:br>
            <a:r>
              <a:rPr lang="en">
                <a:solidFill>
                  <a:schemeClr val="dk1"/>
                </a:solidFill>
              </a:rPr>
              <a:t>3. words that express </a:t>
            </a:r>
            <a:r>
              <a:rPr lang="en" b="1">
                <a:solidFill>
                  <a:schemeClr val="dk1"/>
                </a:solidFill>
              </a:rPr>
              <a:t>anger</a:t>
            </a:r>
            <a:r>
              <a:rPr lang="en">
                <a:solidFill>
                  <a:schemeClr val="dk1"/>
                </a:solidFill>
              </a:rPr>
              <a:t> (‘hate’, ‘annoyed’, ‘kill’ etc.) (</a:t>
            </a:r>
            <a:r>
              <a:rPr lang="en" i="1">
                <a:solidFill>
                  <a:schemeClr val="dk1"/>
                </a:solidFill>
              </a:rPr>
              <a:t>Affective Processes: Negative Emotions)</a:t>
            </a:r>
            <a:br>
              <a:rPr lang="en">
                <a:solidFill>
                  <a:schemeClr val="dk1"/>
                </a:solidFill>
              </a:rPr>
            </a:br>
            <a:r>
              <a:rPr lang="en">
                <a:solidFill>
                  <a:schemeClr val="dk1"/>
                </a:solidFill>
              </a:rPr>
              <a:t>4. words that express </a:t>
            </a:r>
            <a:r>
              <a:rPr lang="en" b="1">
                <a:solidFill>
                  <a:schemeClr val="dk1"/>
                </a:solidFill>
              </a:rPr>
              <a:t>certainty</a:t>
            </a:r>
            <a:r>
              <a:rPr lang="en">
                <a:solidFill>
                  <a:schemeClr val="dk1"/>
                </a:solidFill>
              </a:rPr>
              <a:t> (‘always’, ‘never’ etc.)  (</a:t>
            </a:r>
            <a:r>
              <a:rPr lang="en" i="1">
                <a:solidFill>
                  <a:schemeClr val="dk1"/>
                </a:solidFill>
              </a:rPr>
              <a:t>Cognitive Processes</a:t>
            </a:r>
            <a:r>
              <a:rPr lang="en">
                <a:solidFill>
                  <a:schemeClr val="dk1"/>
                </a:solidFill>
              </a:rPr>
              <a:t>)</a:t>
            </a:r>
            <a:endParaRPr>
              <a:solidFill>
                <a:schemeClr val="dk1"/>
              </a:solidFill>
            </a:endParaRPr>
          </a:p>
          <a:p>
            <a:pPr marL="0" lvl="0" indent="0" rtl="0">
              <a:lnSpc>
                <a:spcPct val="115000"/>
              </a:lnSpc>
              <a:spcBef>
                <a:spcPts val="0"/>
              </a:spcBef>
              <a:spcAft>
                <a:spcPts val="0"/>
              </a:spcAft>
              <a:buNone/>
            </a:pPr>
            <a:endParaRPr sz="1600">
              <a:solidFill>
                <a:schemeClr val="dk1"/>
              </a:solidFill>
            </a:endParaRPr>
          </a:p>
          <a:p>
            <a:pPr marL="0" lvl="0" indent="0" rtl="0">
              <a:lnSpc>
                <a:spcPct val="115000"/>
              </a:lnSpc>
              <a:spcBef>
                <a:spcPts val="0"/>
              </a:spcBef>
              <a:spcAft>
                <a:spcPts val="0"/>
              </a:spcAft>
              <a:buNone/>
            </a:pPr>
            <a:r>
              <a:rPr lang="en" sz="1600">
                <a:solidFill>
                  <a:schemeClr val="dk1"/>
                </a:solidFill>
              </a:rPr>
              <a:t>Features that are more associated with the </a:t>
            </a:r>
            <a:r>
              <a:rPr lang="en" sz="1600" b="1">
                <a:solidFill>
                  <a:srgbClr val="980000"/>
                </a:solidFill>
              </a:rPr>
              <a:t>uncensored </a:t>
            </a:r>
            <a:r>
              <a:rPr lang="en" sz="1600">
                <a:solidFill>
                  <a:schemeClr val="dk1"/>
                </a:solidFill>
              </a:rPr>
              <a:t>class </a:t>
            </a:r>
            <a:r>
              <a:rPr lang="en" sz="1600" b="1">
                <a:solidFill>
                  <a:schemeClr val="dk1"/>
                </a:solidFill>
              </a:rPr>
              <a:t>across all 4 subcorpora</a:t>
            </a:r>
            <a:r>
              <a:rPr lang="en" sz="1600">
                <a:solidFill>
                  <a:schemeClr val="dk1"/>
                </a:solidFill>
              </a:rPr>
              <a:t>:</a:t>
            </a:r>
            <a:br>
              <a:rPr lang="en" sz="1800">
                <a:solidFill>
                  <a:schemeClr val="dk1"/>
                </a:solidFill>
              </a:rPr>
            </a:br>
            <a:r>
              <a:rPr lang="en">
                <a:solidFill>
                  <a:schemeClr val="dk1"/>
                </a:solidFill>
              </a:rPr>
              <a:t>1. </a:t>
            </a:r>
            <a:r>
              <a:rPr lang="en" b="1">
                <a:solidFill>
                  <a:schemeClr val="dk1"/>
                </a:solidFill>
              </a:rPr>
              <a:t>interrogatives</a:t>
            </a:r>
            <a:r>
              <a:rPr lang="en">
                <a:solidFill>
                  <a:schemeClr val="dk1"/>
                </a:solidFill>
              </a:rPr>
              <a:t> (‘how’, ‘when’, ‘what’ etc.) (</a:t>
            </a:r>
            <a:r>
              <a:rPr lang="en" i="1">
                <a:solidFill>
                  <a:schemeClr val="dk1"/>
                </a:solidFill>
              </a:rPr>
              <a:t>Other grammar)</a:t>
            </a:r>
            <a:br>
              <a:rPr lang="en">
                <a:solidFill>
                  <a:schemeClr val="dk1"/>
                </a:solidFill>
              </a:rPr>
            </a:br>
            <a:r>
              <a:rPr lang="en">
                <a:solidFill>
                  <a:schemeClr val="dk1"/>
                </a:solidFill>
              </a:rPr>
              <a:t>2.</a:t>
            </a:r>
            <a:r>
              <a:rPr lang="en" b="1">
                <a:solidFill>
                  <a:schemeClr val="dk1"/>
                </a:solidFill>
              </a:rPr>
              <a:t> Internet slang</a:t>
            </a:r>
            <a:r>
              <a:rPr lang="en">
                <a:solidFill>
                  <a:schemeClr val="dk1"/>
                </a:solidFill>
              </a:rPr>
              <a:t> (‘lol’, ‘plz’, ‘thx’ etc.)  (</a:t>
            </a:r>
            <a:r>
              <a:rPr lang="en" i="1">
                <a:solidFill>
                  <a:schemeClr val="dk1"/>
                </a:solidFill>
              </a:rPr>
              <a:t>Informal Language)</a:t>
            </a:r>
            <a:br>
              <a:rPr lang="en">
                <a:solidFill>
                  <a:schemeClr val="dk1"/>
                </a:solidFill>
              </a:rPr>
            </a:br>
            <a:r>
              <a:rPr lang="en">
                <a:solidFill>
                  <a:schemeClr val="dk1"/>
                </a:solidFill>
              </a:rPr>
              <a:t>3. words that talk about</a:t>
            </a:r>
            <a:r>
              <a:rPr lang="en" b="1">
                <a:solidFill>
                  <a:schemeClr val="dk1"/>
                </a:solidFill>
              </a:rPr>
              <a:t> the present</a:t>
            </a:r>
            <a:r>
              <a:rPr lang="en">
                <a:solidFill>
                  <a:schemeClr val="dk1"/>
                </a:solidFill>
              </a:rPr>
              <a:t> (‘today’, ‘now’ etc.) (</a:t>
            </a:r>
            <a:r>
              <a:rPr lang="en" i="1">
                <a:solidFill>
                  <a:schemeClr val="dk1"/>
                </a:solidFill>
              </a:rPr>
              <a:t>Time Orientations)</a:t>
            </a:r>
            <a:br>
              <a:rPr lang="en">
                <a:solidFill>
                  <a:schemeClr val="dk1"/>
                </a:solidFill>
              </a:rPr>
            </a:br>
            <a:r>
              <a:rPr lang="en">
                <a:solidFill>
                  <a:schemeClr val="dk1"/>
                </a:solidFill>
              </a:rPr>
              <a:t>4. words that talk about </a:t>
            </a:r>
            <a:r>
              <a:rPr lang="en" b="1">
                <a:solidFill>
                  <a:schemeClr val="dk1"/>
                </a:solidFill>
              </a:rPr>
              <a:t>sadness</a:t>
            </a:r>
            <a:r>
              <a:rPr lang="en">
                <a:solidFill>
                  <a:schemeClr val="dk1"/>
                </a:solidFill>
              </a:rPr>
              <a:t> (‘crying’, ‘grief’ etc.) (</a:t>
            </a:r>
            <a:r>
              <a:rPr lang="en" i="1">
                <a:solidFill>
                  <a:schemeClr val="dk1"/>
                </a:solidFill>
              </a:rPr>
              <a:t>Affective Processes: Negative Emotions)</a:t>
            </a:r>
            <a:br>
              <a:rPr lang="en">
                <a:solidFill>
                  <a:schemeClr val="dk1"/>
                </a:solidFill>
              </a:rPr>
            </a:br>
            <a:r>
              <a:rPr lang="en">
                <a:solidFill>
                  <a:schemeClr val="dk1"/>
                </a:solidFill>
              </a:rPr>
              <a:t>5. words that talk about </a:t>
            </a:r>
            <a:r>
              <a:rPr lang="en" b="1">
                <a:solidFill>
                  <a:schemeClr val="dk1"/>
                </a:solidFill>
              </a:rPr>
              <a:t>vision </a:t>
            </a:r>
            <a:r>
              <a:rPr lang="en">
                <a:solidFill>
                  <a:schemeClr val="dk1"/>
                </a:solidFill>
              </a:rPr>
              <a:t>(‘view’, ‘see’ etc.) (</a:t>
            </a:r>
            <a:r>
              <a:rPr lang="en" i="1">
                <a:solidFill>
                  <a:schemeClr val="dk1"/>
                </a:solidFill>
              </a:rPr>
              <a:t>Perceptual  Processes)</a:t>
            </a:r>
            <a:endParaRPr i="1">
              <a:solidFill>
                <a:schemeClr val="dk1"/>
              </a:solidFill>
            </a:endParaRPr>
          </a:p>
          <a:p>
            <a:pPr marL="0" lvl="0" indent="0" rtl="0">
              <a:lnSpc>
                <a:spcPct val="115000"/>
              </a:lnSpc>
              <a:spcBef>
                <a:spcPts val="0"/>
              </a:spcBef>
              <a:spcAft>
                <a:spcPts val="0"/>
              </a:spcAft>
              <a:buNone/>
            </a:pP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980000"/>
                </a:solidFill>
              </a:rPr>
              <a:t>Linguistic Characteristics of Censored vs Uncensored</a:t>
            </a:r>
            <a:endParaRPr sz="2400" b="1">
              <a:solidFill>
                <a:srgbClr val="980000"/>
              </a:solidFill>
            </a:endParaRPr>
          </a:p>
        </p:txBody>
      </p:sp>
      <p:sp>
        <p:nvSpPr>
          <p:cNvPr id="264" name="Google Shape;264;p40"/>
          <p:cNvSpPr txBox="1"/>
          <p:nvPr/>
        </p:nvSpPr>
        <p:spPr>
          <a:xfrm>
            <a:off x="278600" y="794475"/>
            <a:ext cx="8679600" cy="41544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b="1">
                <a:solidFill>
                  <a:schemeClr val="dk1"/>
                </a:solidFill>
              </a:rPr>
              <a:t>Censored blogpost</a:t>
            </a:r>
            <a:r>
              <a:rPr lang="en" sz="1800">
                <a:solidFill>
                  <a:schemeClr val="dk1"/>
                </a:solidFill>
              </a:rPr>
              <a:t>: </a:t>
            </a:r>
            <a:r>
              <a:rPr lang="en" sz="1800">
                <a:solidFill>
                  <a:srgbClr val="980000"/>
                </a:solidFill>
              </a:rPr>
              <a:t>furious, cursing manner</a:t>
            </a:r>
            <a:r>
              <a:rPr lang="en" sz="1800">
                <a:solidFill>
                  <a:schemeClr val="dk1"/>
                </a:solidFill>
              </a:rPr>
              <a:t> and </a:t>
            </a:r>
            <a:r>
              <a:rPr lang="en" sz="1800">
                <a:solidFill>
                  <a:srgbClr val="980000"/>
                </a:solidFill>
              </a:rPr>
              <a:t>with certainty</a:t>
            </a:r>
            <a:r>
              <a:rPr lang="en" sz="1800">
                <a:solidFill>
                  <a:schemeClr val="dk1"/>
                </a:solidFill>
              </a:rPr>
              <a:t> </a:t>
            </a:r>
            <a:br>
              <a:rPr lang="en" sz="1800">
                <a:solidFill>
                  <a:schemeClr val="dk1"/>
                </a:solidFill>
              </a:rPr>
            </a:br>
            <a:br>
              <a:rPr lang="en" sz="1800">
                <a:solidFill>
                  <a:schemeClr val="dk1"/>
                </a:solidFill>
              </a:rPr>
            </a:br>
            <a:r>
              <a:rPr lang="en" sz="1800" b="1">
                <a:solidFill>
                  <a:schemeClr val="dk1"/>
                </a:solidFill>
              </a:rPr>
              <a:t>Uncensored blogposts</a:t>
            </a:r>
            <a:r>
              <a:rPr lang="en" sz="1800">
                <a:solidFill>
                  <a:schemeClr val="dk1"/>
                </a:solidFill>
              </a:rPr>
              <a:t>: more </a:t>
            </a:r>
            <a:r>
              <a:rPr lang="en" sz="1800">
                <a:solidFill>
                  <a:srgbClr val="980000"/>
                </a:solidFill>
              </a:rPr>
              <a:t>casual and appealing</a:t>
            </a:r>
            <a:r>
              <a:rPr lang="en" sz="1800">
                <a:solidFill>
                  <a:schemeClr val="dk1"/>
                </a:solidFill>
              </a:rPr>
              <a:t> (the heavier use of the Internet slang), more focused on discussing or querying the </a:t>
            </a:r>
            <a:r>
              <a:rPr lang="en" sz="1800">
                <a:solidFill>
                  <a:srgbClr val="980000"/>
                </a:solidFill>
              </a:rPr>
              <a:t>current state of matter</a:t>
            </a:r>
            <a:r>
              <a:rPr lang="en" sz="1800">
                <a:solidFill>
                  <a:schemeClr val="dk1"/>
                </a:solidFill>
              </a:rPr>
              <a:t> (interrogatives, present words, and vision words), or describe negative emotion in a </a:t>
            </a:r>
            <a:r>
              <a:rPr lang="en" sz="1800">
                <a:solidFill>
                  <a:srgbClr val="980000"/>
                </a:solidFill>
              </a:rPr>
              <a:t>less intimidating way</a:t>
            </a:r>
            <a:r>
              <a:rPr lang="en" sz="1800">
                <a:solidFill>
                  <a:schemeClr val="dk1"/>
                </a:solidFill>
              </a:rPr>
              <a:t> </a:t>
            </a:r>
            <a:endParaRPr sz="1800">
              <a:solidFill>
                <a:schemeClr val="dk1"/>
              </a:solidFill>
            </a:endParaRPr>
          </a:p>
          <a:p>
            <a:pPr marL="0" lvl="0" indent="0" rtl="0">
              <a:lnSpc>
                <a:spcPct val="115000"/>
              </a:lnSpc>
              <a:spcBef>
                <a:spcPts val="0"/>
              </a:spcBef>
              <a:spcAft>
                <a:spcPts val="0"/>
              </a:spcAft>
              <a:buNone/>
            </a:pPr>
            <a:endParaRPr sz="1800">
              <a:solidFill>
                <a:schemeClr val="dk1"/>
              </a:solidFill>
            </a:endParaRPr>
          </a:p>
          <a:p>
            <a:pPr marL="0" lvl="0" indent="0" rtl="0">
              <a:lnSpc>
                <a:spcPct val="115000"/>
              </a:lnSpc>
              <a:spcBef>
                <a:spcPts val="0"/>
              </a:spcBef>
              <a:spcAft>
                <a:spcPts val="0"/>
              </a:spcAft>
              <a:buNone/>
            </a:pPr>
            <a:r>
              <a:rPr lang="en" sz="1800">
                <a:solidFill>
                  <a:schemeClr val="dk1"/>
                </a:solidFill>
              </a:rPr>
              <a:t>➜ </a:t>
            </a:r>
            <a:r>
              <a:rPr lang="en" sz="1800" b="1">
                <a:solidFill>
                  <a:schemeClr val="dk1"/>
                </a:solidFill>
              </a:rPr>
              <a:t>Hypothesis I:</a:t>
            </a:r>
            <a:r>
              <a:rPr lang="en" sz="1800">
                <a:solidFill>
                  <a:schemeClr val="dk1"/>
                </a:solidFill>
              </a:rPr>
              <a:t> </a:t>
            </a:r>
            <a:r>
              <a:rPr lang="en" sz="1800" b="1">
                <a:solidFill>
                  <a:schemeClr val="dk1"/>
                </a:solidFill>
              </a:rPr>
              <a:t>Censored and uncensored texts should have their own unique linguistic characteristics even on the same topic</a:t>
            </a:r>
            <a:r>
              <a:rPr lang="en" sz="1800">
                <a:solidFill>
                  <a:schemeClr val="dk1"/>
                </a:solidFill>
              </a:rPr>
              <a:t> </a:t>
            </a:r>
            <a:br>
              <a:rPr lang="en" sz="1800">
                <a:solidFill>
                  <a:schemeClr val="dk1"/>
                </a:solidFill>
              </a:rPr>
            </a:br>
            <a:endParaRPr sz="1800">
              <a:solidFill>
                <a:schemeClr val="dk1"/>
              </a:solidFill>
            </a:endParaRPr>
          </a:p>
          <a:p>
            <a:pPr marL="0" lvl="0" indent="0" rtl="0">
              <a:lnSpc>
                <a:spcPct val="115000"/>
              </a:lnSpc>
              <a:spcBef>
                <a:spcPts val="0"/>
              </a:spcBef>
              <a:spcAft>
                <a:spcPts val="0"/>
              </a:spcAft>
              <a:buNone/>
            </a:pP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title" idx="4294967295"/>
          </p:nvPr>
        </p:nvSpPr>
        <p:spPr>
          <a:xfrm>
            <a:off x="236725" y="167650"/>
            <a:ext cx="8520600" cy="4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b="1">
                <a:solidFill>
                  <a:srgbClr val="980000"/>
                </a:solidFill>
              </a:rPr>
              <a:t>Censored texts’ characteristics and CAP </a:t>
            </a:r>
            <a:r>
              <a:rPr lang="en" sz="1400" b="1">
                <a:solidFill>
                  <a:srgbClr val="980000"/>
                </a:solidFill>
              </a:rPr>
              <a:t>(Collective Action Potential)</a:t>
            </a:r>
            <a:endParaRPr sz="1400" b="1">
              <a:solidFill>
                <a:srgbClr val="980000"/>
              </a:solidFill>
            </a:endParaRPr>
          </a:p>
        </p:txBody>
      </p:sp>
      <p:sp>
        <p:nvSpPr>
          <p:cNvPr id="270" name="Google Shape;270;p41"/>
          <p:cNvSpPr txBox="1"/>
          <p:nvPr/>
        </p:nvSpPr>
        <p:spPr>
          <a:xfrm>
            <a:off x="278600" y="794475"/>
            <a:ext cx="8744400" cy="2399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sz="1800">
                <a:solidFill>
                  <a:schemeClr val="dk1"/>
                </a:solidFill>
              </a:rPr>
              <a:t>CAP - the potential to cause collective action in real life</a:t>
            </a:r>
            <a:endParaRPr sz="1800">
              <a:solidFill>
                <a:schemeClr val="dk1"/>
              </a:solidFill>
            </a:endParaRPr>
          </a:p>
          <a:p>
            <a:pPr marL="0" lvl="0" indent="0" rtl="0">
              <a:lnSpc>
                <a:spcPct val="115000"/>
              </a:lnSpc>
              <a:spcBef>
                <a:spcPts val="0"/>
              </a:spcBef>
              <a:spcAft>
                <a:spcPts val="0"/>
              </a:spcAft>
              <a:buNone/>
            </a:pPr>
            <a:endParaRPr sz="1600">
              <a:solidFill>
                <a:schemeClr val="dk1"/>
              </a:solidFill>
            </a:endParaRPr>
          </a:p>
          <a:p>
            <a:pPr marL="0" lvl="0" indent="0" rtl="0">
              <a:lnSpc>
                <a:spcPct val="115000"/>
              </a:lnSpc>
              <a:spcBef>
                <a:spcPts val="0"/>
              </a:spcBef>
              <a:spcAft>
                <a:spcPts val="0"/>
              </a:spcAft>
              <a:buNone/>
            </a:pPr>
            <a:r>
              <a:rPr lang="en" sz="1800">
                <a:solidFill>
                  <a:schemeClr val="dk1"/>
                </a:solidFill>
              </a:rPr>
              <a:t>Some of our findings show characteristics common with CAP – </a:t>
            </a:r>
            <a:r>
              <a:rPr lang="en" sz="1800">
                <a:solidFill>
                  <a:srgbClr val="980000"/>
                </a:solidFill>
              </a:rPr>
              <a:t>social engagement. </a:t>
            </a:r>
            <a:br>
              <a:rPr lang="en" sz="1600">
                <a:solidFill>
                  <a:srgbClr val="980000"/>
                </a:solidFill>
              </a:rPr>
            </a:br>
            <a:r>
              <a:rPr lang="en">
                <a:solidFill>
                  <a:schemeClr val="dk1"/>
                </a:solidFill>
              </a:rPr>
              <a:t>1. </a:t>
            </a:r>
            <a:r>
              <a:rPr lang="en" b="1">
                <a:solidFill>
                  <a:schemeClr val="dk1"/>
                </a:solidFill>
              </a:rPr>
              <a:t>third person plural pronoun</a:t>
            </a:r>
            <a:r>
              <a:rPr lang="en">
                <a:solidFill>
                  <a:schemeClr val="dk1"/>
                </a:solidFill>
              </a:rPr>
              <a:t> (‘they’)</a:t>
            </a:r>
            <a:br>
              <a:rPr lang="en">
                <a:solidFill>
                  <a:schemeClr val="dk1"/>
                </a:solidFill>
              </a:rPr>
            </a:br>
            <a:r>
              <a:rPr lang="en">
                <a:solidFill>
                  <a:schemeClr val="dk1"/>
                </a:solidFill>
              </a:rPr>
              <a:t>2. </a:t>
            </a:r>
            <a:r>
              <a:rPr lang="en" b="1">
                <a:solidFill>
                  <a:schemeClr val="dk1"/>
                </a:solidFill>
              </a:rPr>
              <a:t>swear</a:t>
            </a:r>
            <a:r>
              <a:rPr lang="en">
                <a:solidFill>
                  <a:schemeClr val="dk1"/>
                </a:solidFill>
              </a:rPr>
              <a:t> words (‘fuck’, ‘damn’, ‘shit’ etc.)</a:t>
            </a:r>
            <a:br>
              <a:rPr lang="en">
                <a:solidFill>
                  <a:schemeClr val="dk1"/>
                </a:solidFill>
              </a:rPr>
            </a:br>
            <a:r>
              <a:rPr lang="en">
                <a:solidFill>
                  <a:schemeClr val="dk1"/>
                </a:solidFill>
              </a:rPr>
              <a:t>3. words that express </a:t>
            </a:r>
            <a:r>
              <a:rPr lang="en" b="1">
                <a:solidFill>
                  <a:schemeClr val="dk1"/>
                </a:solidFill>
              </a:rPr>
              <a:t>anger</a:t>
            </a:r>
            <a:r>
              <a:rPr lang="en">
                <a:solidFill>
                  <a:schemeClr val="dk1"/>
                </a:solidFill>
              </a:rPr>
              <a:t> (‘hate’, ‘annoyed’, ‘kill’ etc.) </a:t>
            </a:r>
            <a:br>
              <a:rPr lang="en">
                <a:solidFill>
                  <a:schemeClr val="dk1"/>
                </a:solidFill>
              </a:rPr>
            </a:br>
            <a:r>
              <a:rPr lang="en">
                <a:solidFill>
                  <a:schemeClr val="dk1"/>
                </a:solidFill>
              </a:rPr>
              <a:t>4. words that express </a:t>
            </a:r>
            <a:r>
              <a:rPr lang="en" b="1">
                <a:solidFill>
                  <a:schemeClr val="dk1"/>
                </a:solidFill>
              </a:rPr>
              <a:t>certainty</a:t>
            </a:r>
            <a:r>
              <a:rPr lang="en">
                <a:solidFill>
                  <a:schemeClr val="dk1"/>
                </a:solidFill>
              </a:rPr>
              <a:t> (‘always’, ‘never’ etc.)</a:t>
            </a:r>
            <a:endParaRPr sz="1600">
              <a:solidFill>
                <a:schemeClr val="dk1"/>
              </a:solidFill>
            </a:endParaRPr>
          </a:p>
          <a:p>
            <a:pPr marL="0" lvl="0" indent="0" rtl="0">
              <a:lnSpc>
                <a:spcPct val="115000"/>
              </a:lnSpc>
              <a:spcBef>
                <a:spcPts val="0"/>
              </a:spcBef>
              <a:spcAft>
                <a:spcPts val="0"/>
              </a:spcAft>
              <a:buNone/>
            </a:pPr>
            <a:endParaRPr sz="1600">
              <a:solidFill>
                <a:schemeClr val="dk1"/>
              </a:solidFill>
            </a:endParaRPr>
          </a:p>
          <a:p>
            <a:pPr marL="0" lvl="0" indent="0" rtl="0">
              <a:lnSpc>
                <a:spcPct val="115000"/>
              </a:lnSpc>
              <a:spcBef>
                <a:spcPts val="0"/>
              </a:spcBef>
              <a:spcAft>
                <a:spcPts val="0"/>
              </a:spcAft>
              <a:buNone/>
            </a:pPr>
            <a:r>
              <a:rPr lang="en" sz="1800">
                <a:solidFill>
                  <a:schemeClr val="dk1"/>
                </a:solidFill>
              </a:rPr>
              <a:t>Generally, the features typical of censored content convey social engagement, confidence and anger, and involve fewer words that refer to senses, but more words that describe cognitive processes. </a:t>
            </a:r>
            <a:endParaRPr sz="1800">
              <a:solidFill>
                <a:schemeClr val="dk1"/>
              </a:solidFill>
            </a:endParaRPr>
          </a:p>
          <a:p>
            <a:pPr marL="0" lvl="0" indent="0" rtl="0">
              <a:lnSpc>
                <a:spcPct val="115000"/>
              </a:lnSpc>
              <a:spcBef>
                <a:spcPts val="0"/>
              </a:spcBef>
              <a:spcAft>
                <a:spcPts val="0"/>
              </a:spcAft>
              <a:buNone/>
            </a:pPr>
            <a:br>
              <a:rPr lang="en" sz="1600">
                <a:solidFill>
                  <a:schemeClr val="dk1"/>
                </a:solidFill>
              </a:rPr>
            </a:br>
            <a:endParaRPr sz="1600">
              <a:solidFill>
                <a:schemeClr val="dk1"/>
              </a:solidFill>
            </a:endParaRPr>
          </a:p>
          <a:p>
            <a:pPr marL="0" lvl="0" indent="0" rtl="0">
              <a:lnSpc>
                <a:spcPct val="115000"/>
              </a:lnSpc>
              <a:spcBef>
                <a:spcPts val="0"/>
              </a:spcBef>
              <a:spcAft>
                <a:spcPts val="0"/>
              </a:spcAft>
              <a:buNone/>
            </a:pPr>
            <a:endParaRPr sz="1600">
              <a:solidFill>
                <a:schemeClr val="dk1"/>
              </a:solidFill>
            </a:endParaRPr>
          </a:p>
          <a:p>
            <a:pPr marL="0" lvl="0" indent="0" rtl="0">
              <a:lnSpc>
                <a:spcPct val="115000"/>
              </a:lnSpc>
              <a:spcBef>
                <a:spcPts val="0"/>
              </a:spcBef>
              <a:spcAft>
                <a:spcPts val="0"/>
              </a:spcAft>
              <a:buNone/>
            </a:pP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48700" y="1273625"/>
            <a:ext cx="5268051" cy="3068774"/>
          </a:xfrm>
          <a:prstGeom prst="rect">
            <a:avLst/>
          </a:prstGeom>
          <a:noFill/>
          <a:ln>
            <a:noFill/>
          </a:ln>
        </p:spPr>
      </p:pic>
      <p:sp>
        <p:nvSpPr>
          <p:cNvPr id="69" name="Google Shape;69;p15"/>
          <p:cNvSpPr/>
          <p:nvPr/>
        </p:nvSpPr>
        <p:spPr>
          <a:xfrm>
            <a:off x="3473100" y="2179200"/>
            <a:ext cx="1098900" cy="943500"/>
          </a:xfrm>
          <a:prstGeom prst="ellipse">
            <a:avLst/>
          </a:prstGeom>
          <a:noFill/>
          <a:ln w="76200" cap="flat" cmpd="sng">
            <a:solidFill>
              <a:srgbClr val="D83829"/>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Google Shape;70;p15"/>
          <p:cNvSpPr txBox="1">
            <a:spLocks noGrp="1"/>
          </p:cNvSpPr>
          <p:nvPr>
            <p:ph type="title" idx="4294967295"/>
          </p:nvPr>
        </p:nvSpPr>
        <p:spPr>
          <a:xfrm>
            <a:off x="119875" y="1236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Our Focus</a:t>
            </a:r>
            <a:endParaRPr b="1">
              <a:solidFill>
                <a:srgbClr val="980000"/>
              </a:solidFill>
            </a:endParaRPr>
          </a:p>
        </p:txBody>
      </p:sp>
      <p:grpSp>
        <p:nvGrpSpPr>
          <p:cNvPr id="71" name="Google Shape;71;p15"/>
          <p:cNvGrpSpPr/>
          <p:nvPr/>
        </p:nvGrpSpPr>
        <p:grpSpPr>
          <a:xfrm rot="2700000">
            <a:off x="5373565" y="-249688"/>
            <a:ext cx="3262371" cy="3216304"/>
            <a:chOff x="3203958" y="1258050"/>
            <a:chExt cx="3262402" cy="3216335"/>
          </a:xfrm>
        </p:grpSpPr>
        <p:sp>
          <p:nvSpPr>
            <p:cNvPr id="72" name="Google Shape;72;p15"/>
            <p:cNvSpPr/>
            <p:nvPr/>
          </p:nvSpPr>
          <p:spPr>
            <a:xfrm rot="2700000">
              <a:off x="4196595" y="1011412"/>
              <a:ext cx="561726" cy="3040276"/>
            </a:xfrm>
            <a:prstGeom prst="roundRect">
              <a:avLst>
                <a:gd name="adj" fmla="val 50000"/>
              </a:avLst>
            </a:prstGeom>
            <a:solidFill>
              <a:srgbClr val="B02C2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Google Shape;73;p15"/>
            <p:cNvSpPr txBox="1"/>
            <p:nvPr/>
          </p:nvSpPr>
          <p:spPr>
            <a:xfrm rot="-2700000">
              <a:off x="3183124" y="2335239"/>
              <a:ext cx="2600314" cy="393293"/>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FFFFFF"/>
                  </a:solidFill>
                  <a:latin typeface="Roboto"/>
                  <a:ea typeface="Roboto"/>
                  <a:cs typeface="Roboto"/>
                  <a:sym typeface="Roboto"/>
                </a:rPr>
                <a:t>Mainland China</a:t>
              </a:r>
              <a:endParaRPr sz="2400">
                <a:solidFill>
                  <a:srgbClr val="FFFFFF"/>
                </a:solidFill>
                <a:latin typeface="Roboto"/>
                <a:ea typeface="Roboto"/>
                <a:cs typeface="Roboto"/>
                <a:sym typeface="Roboto"/>
              </a:endParaRPr>
            </a:p>
          </p:txBody>
        </p:sp>
        <p:sp>
          <p:nvSpPr>
            <p:cNvPr id="74" name="Google Shape;74;p15"/>
            <p:cNvSpPr txBox="1"/>
            <p:nvPr/>
          </p:nvSpPr>
          <p:spPr>
            <a:xfrm rot="-2700000">
              <a:off x="3899511" y="2462261"/>
              <a:ext cx="2451398" cy="1341947"/>
            </a:xfrm>
            <a:prstGeom prst="rect">
              <a:avLst/>
            </a:prstGeom>
            <a:noFill/>
            <a:ln w="9525" cap="flat" cmpd="sng">
              <a:solidFill>
                <a:srgbClr val="B02C2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Roboto"/>
                  <a:ea typeface="Roboto"/>
                  <a:cs typeface="Roboto"/>
                  <a:sym typeface="Roboto"/>
                </a:rPr>
                <a:t>One of the regions with the most serious censorship</a:t>
              </a:r>
              <a:endParaRPr>
                <a:latin typeface="Roboto"/>
                <a:ea typeface="Roboto"/>
                <a:cs typeface="Roboto"/>
                <a:sym typeface="Roboto"/>
              </a:endParaRPr>
            </a:p>
            <a:p>
              <a:pPr marL="0" lvl="0" indent="0" algn="ctr" rtl="0">
                <a:spcBef>
                  <a:spcPts val="1600"/>
                </a:spcBef>
                <a:spcAft>
                  <a:spcPts val="0"/>
                </a:spcAft>
                <a:buNone/>
              </a:pPr>
              <a:r>
                <a:rPr lang="en">
                  <a:latin typeface="Roboto"/>
                  <a:ea typeface="Roboto"/>
                  <a:cs typeface="Roboto"/>
                  <a:sym typeface="Roboto"/>
                </a:rPr>
                <a:t>Largest population in the world (~1.4 billion)</a:t>
              </a:r>
              <a:endParaRPr>
                <a:latin typeface="Roboto"/>
                <a:ea typeface="Roboto"/>
                <a:cs typeface="Roboto"/>
                <a:sym typeface="Roboto"/>
              </a:endParaRPr>
            </a:p>
            <a:p>
              <a:pPr marL="0" lvl="0" indent="0" algn="ctr" rtl="0">
                <a:spcBef>
                  <a:spcPts val="1600"/>
                </a:spcBef>
                <a:spcAft>
                  <a:spcPts val="1600"/>
                </a:spcAft>
                <a:buNone/>
              </a:pPr>
              <a:endParaRPr>
                <a:latin typeface="Roboto"/>
                <a:ea typeface="Roboto"/>
                <a:cs typeface="Roboto"/>
                <a:sym typeface="Roboto"/>
              </a:endParaRPr>
            </a:p>
          </p:txBody>
        </p:sp>
      </p:grpSp>
      <p:grpSp>
        <p:nvGrpSpPr>
          <p:cNvPr id="75" name="Google Shape;75;p15"/>
          <p:cNvGrpSpPr/>
          <p:nvPr/>
        </p:nvGrpSpPr>
        <p:grpSpPr>
          <a:xfrm rot="2700000">
            <a:off x="5477870" y="2299537"/>
            <a:ext cx="3028994" cy="2988286"/>
            <a:chOff x="3255758" y="1432447"/>
            <a:chExt cx="3029023" cy="2988315"/>
          </a:xfrm>
        </p:grpSpPr>
        <p:sp>
          <p:nvSpPr>
            <p:cNvPr id="76" name="Google Shape;76;p15"/>
            <p:cNvSpPr/>
            <p:nvPr/>
          </p:nvSpPr>
          <p:spPr>
            <a:xfrm rot="2700000">
              <a:off x="4197944" y="1185209"/>
              <a:ext cx="488328" cy="2867177"/>
            </a:xfrm>
            <a:prstGeom prst="roundRect">
              <a:avLst>
                <a:gd name="adj" fmla="val 50000"/>
              </a:avLst>
            </a:prstGeom>
            <a:solidFill>
              <a:srgbClr val="B02C2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15"/>
            <p:cNvSpPr txBox="1"/>
            <p:nvPr/>
          </p:nvSpPr>
          <p:spPr>
            <a:xfrm rot="-2700000">
              <a:off x="3182239" y="2434477"/>
              <a:ext cx="2642317" cy="294439"/>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FFFFFF"/>
                  </a:solidFill>
                  <a:latin typeface="Roboto"/>
                  <a:ea typeface="Roboto"/>
                  <a:cs typeface="Roboto"/>
                  <a:sym typeface="Roboto"/>
                </a:rPr>
                <a:t>Weibo</a:t>
              </a:r>
              <a:endParaRPr sz="2400">
                <a:solidFill>
                  <a:srgbClr val="FFFFFF"/>
                </a:solidFill>
                <a:latin typeface="Roboto"/>
                <a:ea typeface="Roboto"/>
                <a:cs typeface="Roboto"/>
                <a:sym typeface="Roboto"/>
              </a:endParaRPr>
            </a:p>
          </p:txBody>
        </p:sp>
        <p:sp>
          <p:nvSpPr>
            <p:cNvPr id="78" name="Google Shape;78;p15"/>
            <p:cNvSpPr txBox="1"/>
            <p:nvPr/>
          </p:nvSpPr>
          <p:spPr>
            <a:xfrm rot="-2700000">
              <a:off x="3840285" y="2536719"/>
              <a:ext cx="2353393" cy="1232487"/>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Chinese equivalent of Twitter</a:t>
              </a:r>
              <a:endParaRPr>
                <a:solidFill>
                  <a:schemeClr val="dk1"/>
                </a:solidFill>
              </a:endParaRPr>
            </a:p>
            <a:p>
              <a:pPr marL="0" lvl="0" indent="0" algn="ctr" rtl="0">
                <a:spcBef>
                  <a:spcPts val="1600"/>
                </a:spcBef>
                <a:spcAft>
                  <a:spcPts val="0"/>
                </a:spcAft>
                <a:buNone/>
              </a:pPr>
              <a:r>
                <a:rPr lang="en"/>
                <a:t>&gt; 300 million active monthly users</a:t>
              </a:r>
              <a:endParaRPr/>
            </a:p>
            <a:p>
              <a:pPr marL="0" lvl="0" indent="0" algn="ctr" rtl="0">
                <a:spcBef>
                  <a:spcPts val="0"/>
                </a:spcBef>
                <a:spcAft>
                  <a:spcPts val="1600"/>
                </a:spcAft>
                <a:buNone/>
              </a:pPr>
              <a:endParaRPr>
                <a:latin typeface="Roboto"/>
                <a:ea typeface="Roboto"/>
                <a:cs typeface="Roboto"/>
                <a:sym typeface="Roboto"/>
              </a:endParaRPr>
            </a:p>
          </p:txBody>
        </p:sp>
      </p:grpSp>
      <p:sp>
        <p:nvSpPr>
          <p:cNvPr id="79" name="Google Shape;79;p15"/>
          <p:cNvSpPr/>
          <p:nvPr/>
        </p:nvSpPr>
        <p:spPr>
          <a:xfrm>
            <a:off x="6934875" y="2508800"/>
            <a:ext cx="269700" cy="508200"/>
          </a:xfrm>
          <a:prstGeom prst="downArrow">
            <a:avLst>
              <a:gd name="adj1" fmla="val 50000"/>
              <a:gd name="adj2" fmla="val 50000"/>
            </a:avLst>
          </a:prstGeom>
          <a:solidFill>
            <a:srgbClr val="B02C2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800" b="1">
                <a:solidFill>
                  <a:srgbClr val="980000"/>
                </a:solidFill>
              </a:rPr>
              <a:t>Conclusion</a:t>
            </a:r>
            <a:endParaRPr sz="2800" b="1">
              <a:solidFill>
                <a:srgbClr val="980000"/>
              </a:solidFill>
            </a:endParaRPr>
          </a:p>
        </p:txBody>
      </p:sp>
      <p:sp>
        <p:nvSpPr>
          <p:cNvPr id="276" name="Google Shape;276;p42"/>
          <p:cNvSpPr txBox="1"/>
          <p:nvPr/>
        </p:nvSpPr>
        <p:spPr>
          <a:xfrm>
            <a:off x="446875" y="1349400"/>
            <a:ext cx="8697000" cy="3198300"/>
          </a:xfrm>
          <a:prstGeom prst="rect">
            <a:avLst/>
          </a:prstGeom>
          <a:noFill/>
          <a:ln>
            <a:noFill/>
          </a:ln>
        </p:spPr>
        <p:txBody>
          <a:bodyPr spcFirstLastPara="1" wrap="square" lIns="91425" tIns="91425" rIns="91425" bIns="91425" anchor="t" anchorCtr="0">
            <a:noAutofit/>
          </a:bodyPr>
          <a:lstStyle/>
          <a:p>
            <a:pPr marL="457200" lvl="0" indent="-342900" rtl="0">
              <a:lnSpc>
                <a:spcPct val="115000"/>
              </a:lnSpc>
              <a:spcBef>
                <a:spcPts val="0"/>
              </a:spcBef>
              <a:spcAft>
                <a:spcPts val="0"/>
              </a:spcAft>
              <a:buClr>
                <a:schemeClr val="dk1"/>
              </a:buClr>
              <a:buSzPts val="1800"/>
              <a:buChar char="●"/>
            </a:pPr>
            <a:r>
              <a:rPr lang="en" sz="1800">
                <a:solidFill>
                  <a:schemeClr val="dk1"/>
                </a:solidFill>
              </a:rPr>
              <a:t>We </a:t>
            </a:r>
            <a:r>
              <a:rPr lang="en" sz="1800">
                <a:solidFill>
                  <a:srgbClr val="980000"/>
                </a:solidFill>
              </a:rPr>
              <a:t>built a corpus</a:t>
            </a:r>
            <a:r>
              <a:rPr lang="en" sz="1800">
                <a:solidFill>
                  <a:schemeClr val="dk1"/>
                </a:solidFill>
              </a:rPr>
              <a:t> that consists of censored and uncensored Weibo blogposts covering various topics</a:t>
            </a:r>
            <a:br>
              <a:rPr lang="en" sz="1800">
                <a:solidFill>
                  <a:schemeClr val="dk1"/>
                </a:solidFill>
              </a:rPr>
            </a:br>
            <a:endParaRPr sz="1800">
              <a:solidFill>
                <a:schemeClr val="dk1"/>
              </a:solidFill>
            </a:endParaRPr>
          </a:p>
          <a:p>
            <a:pPr marL="457200" lvl="0" indent="-342900" rtl="0">
              <a:lnSpc>
                <a:spcPct val="115000"/>
              </a:lnSpc>
              <a:spcBef>
                <a:spcPts val="0"/>
              </a:spcBef>
              <a:spcAft>
                <a:spcPts val="0"/>
              </a:spcAft>
              <a:buClr>
                <a:schemeClr val="dk1"/>
              </a:buClr>
              <a:buSzPts val="1800"/>
              <a:buChar char="●"/>
            </a:pPr>
            <a:r>
              <a:rPr lang="en" sz="1800">
                <a:solidFill>
                  <a:schemeClr val="dk1"/>
                </a:solidFill>
              </a:rPr>
              <a:t>We have </a:t>
            </a:r>
            <a:r>
              <a:rPr lang="en" sz="1800">
                <a:solidFill>
                  <a:srgbClr val="980000"/>
                </a:solidFill>
              </a:rPr>
              <a:t>found linguistic features that characterize the two categories</a:t>
            </a:r>
            <a:r>
              <a:rPr lang="en" sz="1800">
                <a:solidFill>
                  <a:schemeClr val="dk1"/>
                </a:solidFill>
              </a:rPr>
              <a:t> and </a:t>
            </a:r>
            <a:r>
              <a:rPr lang="en" sz="1800">
                <a:solidFill>
                  <a:srgbClr val="980000"/>
                </a:solidFill>
              </a:rPr>
              <a:t>built classifiers that achieve promising results.</a:t>
            </a:r>
            <a:r>
              <a:rPr lang="en" sz="1800">
                <a:solidFill>
                  <a:schemeClr val="dk1"/>
                </a:solidFill>
              </a:rPr>
              <a:t> </a:t>
            </a:r>
            <a:br>
              <a:rPr lang="en" sz="1800">
                <a:solidFill>
                  <a:schemeClr val="dk1"/>
                </a:solidFill>
              </a:rPr>
            </a:br>
            <a:endParaRPr sz="1800">
              <a:solidFill>
                <a:schemeClr val="dk1"/>
              </a:solidFill>
            </a:endParaRPr>
          </a:p>
          <a:p>
            <a:pPr marL="457200" lvl="0" indent="-342900" rtl="0">
              <a:lnSpc>
                <a:spcPct val="115000"/>
              </a:lnSpc>
              <a:spcBef>
                <a:spcPts val="0"/>
              </a:spcBef>
              <a:spcAft>
                <a:spcPts val="0"/>
              </a:spcAft>
              <a:buClr>
                <a:schemeClr val="dk1"/>
              </a:buClr>
              <a:buSzPts val="1800"/>
              <a:buChar char="●"/>
            </a:pPr>
            <a:r>
              <a:rPr lang="en" sz="1800">
                <a:solidFill>
                  <a:schemeClr val="dk1"/>
                </a:solidFill>
              </a:rPr>
              <a:t>We deliberately </a:t>
            </a:r>
            <a:r>
              <a:rPr lang="en" sz="1800">
                <a:solidFill>
                  <a:srgbClr val="980000"/>
                </a:solidFill>
              </a:rPr>
              <a:t>did not use topics as classification features</a:t>
            </a:r>
            <a:r>
              <a:rPr lang="en" sz="1800">
                <a:solidFill>
                  <a:schemeClr val="dk1"/>
                </a:solidFill>
              </a:rPr>
              <a:t> because some censorable topics vary throughout time and across countries, but linguistic fingerprints should not.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3"/>
          <p:cNvSpPr txBox="1"/>
          <p:nvPr/>
        </p:nvSpPr>
        <p:spPr>
          <a:xfrm>
            <a:off x="219300" y="54900"/>
            <a:ext cx="85206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200" b="1">
                <a:solidFill>
                  <a:srgbClr val="980000"/>
                </a:solidFill>
              </a:rPr>
              <a:t>References</a:t>
            </a:r>
            <a:endParaRPr sz="2200" b="1">
              <a:solidFill>
                <a:srgbClr val="980000"/>
              </a:solidFill>
            </a:endParaRPr>
          </a:p>
        </p:txBody>
      </p:sp>
      <p:sp>
        <p:nvSpPr>
          <p:cNvPr id="282" name="Google Shape;282;p43"/>
          <p:cNvSpPr txBox="1"/>
          <p:nvPr/>
        </p:nvSpPr>
        <p:spPr>
          <a:xfrm>
            <a:off x="219300" y="494150"/>
            <a:ext cx="8924700" cy="3920100"/>
          </a:xfrm>
          <a:prstGeom prst="rect">
            <a:avLst/>
          </a:prstGeom>
          <a:noFill/>
          <a:ln>
            <a:noFill/>
          </a:ln>
        </p:spPr>
        <p:txBody>
          <a:bodyPr spcFirstLastPara="1" wrap="square" lIns="91425" tIns="91425" rIns="91425" bIns="91425" anchor="t" anchorCtr="0">
            <a:noAutofit/>
          </a:bodyPr>
          <a:lstStyle/>
          <a:p>
            <a:pPr marL="457200" lvl="0" indent="-292100" rtl="0">
              <a:lnSpc>
                <a:spcPct val="115000"/>
              </a:lnSpc>
              <a:spcBef>
                <a:spcPts val="0"/>
              </a:spcBef>
              <a:spcAft>
                <a:spcPts val="0"/>
              </a:spcAft>
              <a:buClr>
                <a:schemeClr val="dk1"/>
              </a:buClr>
              <a:buSzPts val="1000"/>
              <a:buChar char="●"/>
            </a:pPr>
            <a:r>
              <a:rPr lang="en" sz="1000">
                <a:solidFill>
                  <a:schemeClr val="dk1"/>
                </a:solidFill>
              </a:rPr>
              <a:t>David Bamman, Brendan O’Connor, and Noah A. Smith. 2012. Censorship and deletion practices in chinese social media. </a:t>
            </a:r>
            <a:r>
              <a:rPr lang="en" sz="1000" i="1">
                <a:solidFill>
                  <a:schemeClr val="dk1"/>
                </a:solidFill>
              </a:rPr>
              <a:t>First Monday</a:t>
            </a:r>
            <a:r>
              <a:rPr lang="en" sz="1000">
                <a:solidFill>
                  <a:schemeClr val="dk1"/>
                </a:solidFill>
              </a:rPr>
              <a:t>, 17(3).</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Jacob Cohen. 1960. A Coefficient of Agreement for Nominal Scales. </a:t>
            </a:r>
            <a:r>
              <a:rPr lang="en" sz="1000" i="1">
                <a:solidFill>
                  <a:schemeClr val="dk1"/>
                </a:solidFill>
              </a:rPr>
              <a:t>Education and Psychological Measurement</a:t>
            </a:r>
            <a:r>
              <a:rPr lang="en" sz="1000">
                <a:solidFill>
                  <a:schemeClr val="dk1"/>
                </a:solidFill>
              </a:rPr>
              <a:t>, (20):37–46.</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Jun Da. 2004. Title: A corpus-based study of character and bigram frequencies in chinese e-texts and its impli- cations for chinese language instruction. In Pu Zhang, Xie Tianwei, and Juan Xu, editors, </a:t>
            </a:r>
            <a:r>
              <a:rPr lang="en" sz="1000" i="1">
                <a:solidFill>
                  <a:schemeClr val="dk1"/>
                </a:solidFill>
              </a:rPr>
              <a:t>The studies on the theory and methodology of the digitalized Chinese teaching to foreigners: Proceedings of the Fourth Interna- tional Conference on New Technologies in Teaching and Learning Chinese.</a:t>
            </a:r>
            <a:r>
              <a:rPr lang="en" sz="1000">
                <a:solidFill>
                  <a:schemeClr val="dk1"/>
                </a:solidFill>
              </a:rPr>
              <a:t>, pages 501–511. Beijing: Tsinghua University Press.</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Chaya Hiruncharoenvate, Zhiyuan Lin, and Eric Gilbert. 2015. Algorithmically bypassing censorship on sina weibo with nondeterministic homophone substitutions. In </a:t>
            </a:r>
            <a:r>
              <a:rPr lang="en" sz="1000" i="1">
                <a:solidFill>
                  <a:schemeClr val="dk1"/>
                </a:solidFill>
              </a:rPr>
              <a:t>Ninth International AAAI Conference on Web and Social Media</a:t>
            </a:r>
            <a:r>
              <a:rPr lang="en" sz="1000">
                <a:solidFill>
                  <a:schemeClr val="dk1"/>
                </a:solidFill>
              </a:rPr>
              <a:t>.</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Chin-Lan Huang, Cindy Chung, Natalie K. Hui, Yi-Cheng Lin, Yi-Tai Seih, Ben C.P. Lam, Wei-Chuan Chen, Michael Bond, and James H. Pennebaker. 2012. The development of the chinese linguistic inquiry and word count dictionary. </a:t>
            </a:r>
            <a:r>
              <a:rPr lang="en" sz="1000" i="1">
                <a:solidFill>
                  <a:schemeClr val="dk1"/>
                </a:solidFill>
              </a:rPr>
              <a:t>Chinese Journal of Psychology</a:t>
            </a:r>
            <a:r>
              <a:rPr lang="en" sz="1000">
                <a:solidFill>
                  <a:schemeClr val="dk1"/>
                </a:solidFill>
              </a:rPr>
              <a:t>, 54(2):185–201.</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jia ̄ ju ̄ Me ́i. 1984. </a:t>
            </a:r>
            <a:r>
              <a:rPr lang="en" sz="1000" i="1">
                <a:solidFill>
                  <a:schemeClr val="dk1"/>
                </a:solidFill>
              </a:rPr>
              <a:t>The Chinese Thesaurus</a:t>
            </a:r>
            <a:r>
              <a:rPr lang="en" sz="1000">
                <a:solidFill>
                  <a:schemeClr val="dk1"/>
                </a:solidFill>
              </a:rPr>
              <a:t>.</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George H. John and Pat Langley. 1995. Estimating continuous distributions in bayesian classifiers. In </a:t>
            </a:r>
            <a:r>
              <a:rPr lang="en" sz="1000" i="1">
                <a:solidFill>
                  <a:schemeClr val="dk1"/>
                </a:solidFill>
              </a:rPr>
              <a:t>Eleventh Conference on Uncertainty in Artificial Intelligence</a:t>
            </a:r>
            <a:r>
              <a:rPr lang="en" sz="1000">
                <a:solidFill>
                  <a:schemeClr val="dk1"/>
                </a:solidFill>
              </a:rPr>
              <a:t>, pages 338–345, San Mateo. Morgan Kaufmann.</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S. Katti, D. Katabi, and K. Puchala. 2005. Slicing the onion: Anonymous routing without pki. Technical report,MIT CSAIL Technical Report 1000.</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Gary King, Jennifer Pan, and Margaret E Roberts. 2013. How censorship in china allows government criticism but silences collective expression. </a:t>
            </a:r>
            <a:r>
              <a:rPr lang="en" sz="1000" i="1">
                <a:solidFill>
                  <a:schemeClr val="dk1"/>
                </a:solidFill>
              </a:rPr>
              <a:t>American Political Science Review</a:t>
            </a:r>
            <a:r>
              <a:rPr lang="en" sz="1000">
                <a:solidFill>
                  <a:schemeClr val="dk1"/>
                </a:solidFill>
              </a:rPr>
              <a:t>, 107(2):1–18, May.</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 Knockel, M. Crete-Nishihata, J.Q. Ng, A. Senft, and J.R. Crandall. 2015. Every rose has its thorn: Censorship and surveillance on social video platforms in china. In </a:t>
            </a:r>
            <a:r>
              <a:rPr lang="en" sz="1000" i="1">
                <a:solidFill>
                  <a:schemeClr val="dk1"/>
                </a:solidFill>
              </a:rPr>
              <a:t>Proceedings of the 5th USENIX Workshop on Free and Open Communications on the Internet.</a:t>
            </a:r>
            <a:endParaRPr sz="1000" i="1">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Christopher S. Leberknight, Mung Chiang, and Felix Ming Fai Wong. 2012. A taxonomy of censors and anti- censors: Part i-impacts of internet censorship. </a:t>
            </a:r>
            <a:r>
              <a:rPr lang="en" sz="1000" i="1">
                <a:solidFill>
                  <a:schemeClr val="dk1"/>
                </a:solidFill>
              </a:rPr>
              <a:t>International Journal of E-Politics (IJEP)</a:t>
            </a:r>
            <a:r>
              <a:rPr lang="en" sz="1000">
                <a:solidFill>
                  <a:schemeClr val="dk1"/>
                </a:solidFill>
              </a:rPr>
              <a:t>, 3(2).</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S. Lee. 2016. Surviving online censorship in china: Three satirical tactics and their impact. </a:t>
            </a:r>
            <a:r>
              <a:rPr lang="en" sz="1000" i="1">
                <a:solidFill>
                  <a:schemeClr val="dk1"/>
                </a:solidFill>
              </a:rPr>
              <a:t>China Quarterly</a:t>
            </a:r>
            <a:r>
              <a:rPr lang="en" sz="1000">
                <a:solidFill>
                  <a:schemeClr val="dk1"/>
                </a:solidFill>
              </a:rPr>
              <a:t>.</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D. Levin, Y. Lee, L.Valenta, Z. Li amd V. Lai, C. Lumezanu, N. Spring, and B. Bhattacharjee. 2015. Alibi routing. In </a:t>
            </a:r>
            <a:r>
              <a:rPr lang="en" sz="1000" i="1">
                <a:solidFill>
                  <a:schemeClr val="dk1"/>
                </a:solidFill>
              </a:rPr>
              <a:t>Proceedings of the 2015 ACM Conference on Special Interest Group on Data Communication.</a:t>
            </a:r>
            <a:endParaRPr sz="1000" i="1">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Stephan Lewandowsky, Ullrich K. H. Ecker, Colleen M. Seifert orbert Schwarz, and John Cook. 2012. Misin- formation and its correction continued influence and successful debiasing. </a:t>
            </a:r>
            <a:r>
              <a:rPr lang="en" sz="1000" i="1">
                <a:solidFill>
                  <a:schemeClr val="dk1"/>
                </a:solidFill>
              </a:rPr>
              <a:t>Psychological Science in the Public Interest</a:t>
            </a:r>
            <a:r>
              <a:rPr lang="en" sz="1000">
                <a:solidFill>
                  <a:schemeClr val="dk1"/>
                </a:solidFill>
              </a:rPr>
              <a:t>, 13(3):106–131.</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4"/>
          <p:cNvSpPr txBox="1"/>
          <p:nvPr/>
        </p:nvSpPr>
        <p:spPr>
          <a:xfrm>
            <a:off x="219300" y="54900"/>
            <a:ext cx="8520600" cy="572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200" b="1">
                <a:solidFill>
                  <a:srgbClr val="980000"/>
                </a:solidFill>
              </a:rPr>
              <a:t>References</a:t>
            </a:r>
            <a:endParaRPr sz="2200" b="1">
              <a:solidFill>
                <a:srgbClr val="980000"/>
              </a:solidFill>
            </a:endParaRPr>
          </a:p>
        </p:txBody>
      </p:sp>
      <p:sp>
        <p:nvSpPr>
          <p:cNvPr id="288" name="Google Shape;288;p44"/>
          <p:cNvSpPr txBox="1"/>
          <p:nvPr/>
        </p:nvSpPr>
        <p:spPr>
          <a:xfrm>
            <a:off x="157650" y="442800"/>
            <a:ext cx="8986500" cy="4700700"/>
          </a:xfrm>
          <a:prstGeom prst="rect">
            <a:avLst/>
          </a:prstGeom>
          <a:noFill/>
          <a:ln>
            <a:noFill/>
          </a:ln>
        </p:spPr>
        <p:txBody>
          <a:bodyPr spcFirstLastPara="1" wrap="square" lIns="91425" tIns="91425" rIns="91425" bIns="91425" anchor="t" anchorCtr="0">
            <a:noAutofit/>
          </a:bodyPr>
          <a:lstStyle/>
          <a:p>
            <a:pPr marL="457200" lvl="0" indent="-292100" rtl="0">
              <a:lnSpc>
                <a:spcPct val="115000"/>
              </a:lnSpc>
              <a:spcBef>
                <a:spcPts val="0"/>
              </a:spcBef>
              <a:spcAft>
                <a:spcPts val="0"/>
              </a:spcAft>
              <a:buClr>
                <a:schemeClr val="dk1"/>
              </a:buClr>
              <a:buSzPts val="1000"/>
              <a:buChar char="●"/>
            </a:pPr>
            <a:r>
              <a:rPr lang="en" sz="1000">
                <a:solidFill>
                  <a:schemeClr val="dk1"/>
                </a:solidFill>
              </a:rPr>
              <a:t>Richard McPherson, Reza Shokri, and Vitaly Shmatikov. 2016. Defeating image obfuscation with deep learning. arXiv preprint arXiv:1609.00408.</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Tomas Mikolov, Kai Chen, Greg Corrado, and Jeffrey Dean. 2013a. Efficient estimation of word representations in vector space. In </a:t>
            </a:r>
            <a:r>
              <a:rPr lang="en" sz="1000" i="1">
                <a:solidFill>
                  <a:schemeClr val="dk1"/>
                </a:solidFill>
              </a:rPr>
              <a:t>Proceedings of Workshop at ICLR</a:t>
            </a:r>
            <a:r>
              <a:rPr lang="en" sz="1000">
                <a:solidFill>
                  <a:schemeClr val="dk1"/>
                </a:solidFill>
              </a:rPr>
              <a:t>.</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Tomas Mikolov, Ilya Sutskever, Kai Chen, Greg Corrado, and Jeffrey Dean. 2013b. Distributed representations of words and phrases and their compositionality. In </a:t>
            </a:r>
            <a:r>
              <a:rPr lang="en" sz="1000" i="1">
                <a:solidFill>
                  <a:schemeClr val="dk1"/>
                </a:solidFill>
              </a:rPr>
              <a:t>Proceedings of NIPS</a:t>
            </a:r>
            <a:r>
              <a:rPr lang="en" sz="1000">
                <a:solidFill>
                  <a:schemeClr val="dk1"/>
                </a:solidFill>
              </a:rPr>
              <a:t>.</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H. Peng, F. Long, and C. Ding. 2005. Feature selection based on mutual information criteria of max- dependency, max-relevance, and min-redundancy. </a:t>
            </a:r>
            <a:r>
              <a:rPr lang="en" sz="1000" i="1">
                <a:solidFill>
                  <a:schemeClr val="dk1"/>
                </a:solidFill>
              </a:rPr>
              <a:t>EEE Transactions Pattern Analysis and Machine Intelligence</a:t>
            </a:r>
            <a:r>
              <a:rPr lang="en" sz="1000">
                <a:solidFill>
                  <a:schemeClr val="dk1"/>
                </a:solidFill>
              </a:rPr>
              <a:t>, 27(8):1226–1238.</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James W. Pennebaker, Ryan L. Boyd, Kayla Jordan, and Kate Blackburn. 2015. The development and psychome- tric the development of psychometric properties of liwc. Technical report, University of Texas at Austin.</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James W. Pennebaker, Roger Booth, and M.E. Francis, 2017. </a:t>
            </a:r>
            <a:r>
              <a:rPr lang="en" sz="1000" i="1">
                <a:solidFill>
                  <a:schemeClr val="dk1"/>
                </a:solidFill>
              </a:rPr>
              <a:t>Linguistic Inquiry and Word Count (LIWC2007)</a:t>
            </a:r>
            <a:r>
              <a:rPr lang="en" sz="1000">
                <a:solidFill>
                  <a:schemeClr val="dk1"/>
                </a:solidFill>
              </a:rPr>
              <a:t>.</a:t>
            </a:r>
            <a:endParaRPr>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John Platt. 1998. Fast training of support vector machines using sequential minimal optimization. In </a:t>
            </a:r>
            <a:r>
              <a:rPr lang="en" sz="1000" i="1">
                <a:solidFill>
                  <a:schemeClr val="dk1"/>
                </a:solidFill>
              </a:rPr>
              <a:t>Advances in Kernel Methods - Support Vector Learning</a:t>
            </a:r>
            <a:r>
              <a:rPr lang="en" sz="1000">
                <a:solidFill>
                  <a:schemeClr val="dk1"/>
                </a:solidFill>
              </a:rPr>
              <a:t>. MIT Press, January.</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Iris Safaka, Christina Fragouli, , and Katerina Argyraki. 2016. Matryoshka: Hiding secret communication in plain sight. In </a:t>
            </a:r>
            <a:r>
              <a:rPr lang="en" sz="1000" i="1">
                <a:solidFill>
                  <a:schemeClr val="dk1"/>
                </a:solidFill>
              </a:rPr>
              <a:t>6th USENIX Workshop on Free and Open Communications on the Internet (FOCI 16). USENIX Association.</a:t>
            </a:r>
            <a:endParaRPr sz="1000" i="1">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Anthony W. Sali, Brian A. Anderson, and Susan M. Courtney. 2016. Information processing biases in the brain: Implications for decision-making and self-governance. </a:t>
            </a:r>
            <a:r>
              <a:rPr lang="en" sz="1000" i="1">
                <a:solidFill>
                  <a:schemeClr val="dk1"/>
                </a:solidFill>
              </a:rPr>
              <a:t>NeuroEthics</a:t>
            </a:r>
            <a:r>
              <a:rPr lang="en" sz="1000">
                <a:solidFill>
                  <a:schemeClr val="dk1"/>
                </a:solidFill>
              </a:rPr>
              <a:t>, pages 1–13.</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Norbert Schwarz, Hyunjin Song, and Jing Xu, 2008. </a:t>
            </a:r>
            <a:r>
              <a:rPr lang="en" sz="1000" i="1">
                <a:solidFill>
                  <a:schemeClr val="dk1"/>
                </a:solidFill>
              </a:rPr>
              <a:t>When thinking is difficult: Metacognitive experiences as information</a:t>
            </a:r>
            <a:r>
              <a:rPr lang="en" sz="1000">
                <a:solidFill>
                  <a:schemeClr val="dk1"/>
                </a:solidFill>
              </a:rPr>
              <a:t>, pages 201–223. Psychology Press, 12.</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Y.T. Sung, T.H. Chang, W.C. Lin, K.S. Hsieh, and K.E. Chang. 2015. Crie: An automated analyzer for chinese texts. </a:t>
            </a:r>
            <a:r>
              <a:rPr lang="en" sz="1000" i="1">
                <a:solidFill>
                  <a:schemeClr val="dk1"/>
                </a:solidFill>
              </a:rPr>
              <a:t>Behavior Research Method</a:t>
            </a:r>
            <a:r>
              <a:rPr lang="en" sz="1000">
                <a:solidFill>
                  <a:schemeClr val="dk1"/>
                </a:solidFill>
              </a:rPr>
              <a:t>.</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L. Tang and P. Yang. 2011. Symbolic power and the internet: The power of a ‘horse’. </a:t>
            </a:r>
            <a:r>
              <a:rPr lang="en" sz="1000" i="1">
                <a:solidFill>
                  <a:schemeClr val="dk1"/>
                </a:solidFill>
              </a:rPr>
              <a:t>Media, Culture &amp; Society</a:t>
            </a:r>
            <a:r>
              <a:rPr lang="en" sz="1000">
                <a:solidFill>
                  <a:schemeClr val="dk1"/>
                </a:solidFill>
              </a:rPr>
              <a:t>, 33(5):675–691.</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S Wang. 2012. China’s internet lexicon: The symbolic meaning and commoditization of grass mud horse in the harmonious society. </a:t>
            </a:r>
            <a:r>
              <a:rPr lang="en" sz="1000" i="1">
                <a:solidFill>
                  <a:schemeClr val="dk1"/>
                </a:solidFill>
              </a:rPr>
              <a:t>First Monday</a:t>
            </a:r>
            <a:r>
              <a:rPr lang="en" sz="1000">
                <a:solidFill>
                  <a:schemeClr val="dk1"/>
                </a:solidFill>
              </a:rPr>
              <a:t>, 7(1-2).</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Zachary Weinberg, Jeffrey Wang, Vinod Yegneswaran, Linda Briesemeister, Steven Cheung, Frank Wang, and Dan Boneh. 2012. Stegotorus: A camouflage proxy for the tor anonymity system. </a:t>
            </a:r>
            <a:r>
              <a:rPr lang="en" sz="1000" i="1">
                <a:solidFill>
                  <a:schemeClr val="dk1"/>
                </a:solidFill>
              </a:rPr>
              <a:t>Proceedings of the 19th ACM conference on Computer and Communications Security</a:t>
            </a:r>
            <a:r>
              <a:rPr lang="en" sz="1000">
                <a:solidFill>
                  <a:schemeClr val="dk1"/>
                </a:solidFill>
              </a:rPr>
              <a:t>.</a:t>
            </a:r>
            <a:endParaRPr sz="1000">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Jinquan Zheng. 2005. In </a:t>
            </a:r>
            <a:r>
              <a:rPr lang="en" sz="1000" i="1">
                <a:solidFill>
                  <a:schemeClr val="dk1"/>
                </a:solidFill>
              </a:rPr>
              <a:t>The 6th Chinese Lexical Semantic Workshop</a:t>
            </a:r>
            <a:endParaRPr>
              <a:solidFill>
                <a:schemeClr val="dk1"/>
              </a:solidFill>
            </a:endParaRPr>
          </a:p>
          <a:p>
            <a:pPr marL="457200" lvl="0" indent="-292100" rtl="0">
              <a:lnSpc>
                <a:spcPct val="115000"/>
              </a:lnSpc>
              <a:spcBef>
                <a:spcPts val="0"/>
              </a:spcBef>
              <a:spcAft>
                <a:spcPts val="0"/>
              </a:spcAft>
              <a:buClr>
                <a:schemeClr val="dk1"/>
              </a:buClr>
              <a:buSzPts val="1000"/>
              <a:buChar char="●"/>
            </a:pPr>
            <a:r>
              <a:rPr lang="en" sz="1000">
                <a:solidFill>
                  <a:schemeClr val="dk1"/>
                </a:solidFill>
              </a:rPr>
              <a:t>T. Zhu, D. Phipps, A. Pridgen, JR Crandall, and DS Wallach. 2013. The velocity of censorship: high-fidelity detection of microblog post deletions.</a:t>
            </a:r>
            <a:endParaRPr sz="10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p:nvPr/>
        </p:nvSpPr>
        <p:spPr>
          <a:xfrm>
            <a:off x="311700" y="703875"/>
            <a:ext cx="4328100" cy="4158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200" u="sng">
                <a:solidFill>
                  <a:schemeClr val="dk1"/>
                </a:solidFill>
              </a:rPr>
              <a:t>Censored - Kindergarten Abuse</a:t>
            </a:r>
            <a:br>
              <a:rPr lang="en" sz="1800" u="sng">
                <a:solidFill>
                  <a:schemeClr val="dk1"/>
                </a:solidFill>
              </a:rPr>
            </a:br>
            <a:r>
              <a:rPr lang="en" sz="1100">
                <a:solidFill>
                  <a:schemeClr val="dk1"/>
                </a:solidFill>
              </a:rPr>
              <a:t>对于这样的无耻机构，口水是淹不死他们的，打官司也罚不了几毛钱 。 唯一的办法就是，所有中国人立即无条件抵制红黄蓝，让这家机构彻底破产倒闭。</a:t>
            </a:r>
            <a:r>
              <a:rPr lang="en" sz="1200">
                <a:solidFill>
                  <a:schemeClr val="dk1"/>
                </a:solidFill>
              </a:rPr>
              <a:t>  </a:t>
            </a:r>
            <a:br>
              <a:rPr lang="en" sz="1200">
                <a:solidFill>
                  <a:schemeClr val="dk1"/>
                </a:solidFill>
              </a:rPr>
            </a:br>
            <a:r>
              <a:rPr lang="en" sz="1100">
                <a:solidFill>
                  <a:schemeClr val="dk1"/>
                </a:solidFill>
              </a:rPr>
              <a:t>(For such shameless institution, condemnation won’t make them close down, and the lawsuit won’t be able to fine them a lot. The only way is for all Chinese to immediately and unconditionally boycott RYB, and make the institution go bankrupt.)</a:t>
            </a:r>
            <a:endParaRPr sz="1100">
              <a:solidFill>
                <a:schemeClr val="dk1"/>
              </a:solidFill>
            </a:endParaRPr>
          </a:p>
          <a:p>
            <a:pPr marL="0" lvl="0" indent="0" rtl="0">
              <a:lnSpc>
                <a:spcPct val="150000"/>
              </a:lnSpc>
              <a:spcBef>
                <a:spcPts val="1600"/>
              </a:spcBef>
              <a:spcAft>
                <a:spcPts val="1600"/>
              </a:spcAft>
              <a:buClr>
                <a:schemeClr val="dk1"/>
              </a:buClr>
              <a:buSzPts val="1100"/>
              <a:buFont typeface="Arial"/>
              <a:buNone/>
            </a:pPr>
            <a:r>
              <a:rPr lang="en" sz="1200" u="sng">
                <a:solidFill>
                  <a:schemeClr val="dk1"/>
                </a:solidFill>
              </a:rPr>
              <a:t>Uncensored - Kindergarten Abuse</a:t>
            </a:r>
            <a:br>
              <a:rPr lang="en" sz="1800" u="sng">
                <a:solidFill>
                  <a:schemeClr val="dk1"/>
                </a:solidFill>
              </a:rPr>
            </a:br>
            <a:r>
              <a:rPr lang="en" sz="1100">
                <a:solidFill>
                  <a:schemeClr val="dk1"/>
                </a:solidFill>
              </a:rPr>
              <a:t>红黄蓝回应: 开除涉事教师刘某某, 立刻免去新天地幼儿园园长职务; 立刻组织优秀教育管理团队进驻新天地幼儿园, 确保幼儿园正常运营 , 确保整个园所教师队伍的稳定.</a:t>
            </a:r>
            <a:br>
              <a:rPr lang="en" sz="1200">
                <a:solidFill>
                  <a:schemeClr val="dk1"/>
                </a:solidFill>
              </a:rPr>
            </a:br>
            <a:r>
              <a:rPr lang="en" sz="1100">
                <a:solidFill>
                  <a:schemeClr val="dk1"/>
                </a:solidFill>
              </a:rPr>
              <a:t>(RYB responds: fire the involved teacher Liu and the headmaster of New World preschool; organizing an excellent education management team immediately for New World preschool to ensure smooth operation of the school and a stable team of teachers.    )</a:t>
            </a:r>
            <a:endParaRPr sz="1100">
              <a:solidFill>
                <a:schemeClr val="dk1"/>
              </a:solidFill>
            </a:endParaRPr>
          </a:p>
        </p:txBody>
      </p:sp>
      <p:sp>
        <p:nvSpPr>
          <p:cNvPr id="294" name="Google Shape;294;p45"/>
          <p:cNvSpPr txBox="1">
            <a:spLocks noGrp="1"/>
          </p:cNvSpPr>
          <p:nvPr>
            <p:ph type="title" idx="4294967295"/>
          </p:nvPr>
        </p:nvSpPr>
        <p:spPr>
          <a:xfrm>
            <a:off x="311700" y="1311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Sample Data with Readability scores</a:t>
            </a:r>
            <a:endParaRPr b="1">
              <a:solidFill>
                <a:srgbClr val="980000"/>
              </a:solidFill>
            </a:endParaRPr>
          </a:p>
        </p:txBody>
      </p:sp>
      <p:graphicFrame>
        <p:nvGraphicFramePr>
          <p:cNvPr id="295" name="Google Shape;295;p45"/>
          <p:cNvGraphicFramePr/>
          <p:nvPr/>
        </p:nvGraphicFramePr>
        <p:xfrm>
          <a:off x="4774675" y="894213"/>
          <a:ext cx="4282475" cy="3207600"/>
        </p:xfrm>
        <a:graphic>
          <a:graphicData uri="http://schemas.openxmlformats.org/drawingml/2006/table">
            <a:tbl>
              <a:tblPr>
                <a:noFill/>
                <a:tableStyleId>{7B591323-4B54-407C-894B-22ADA30A19C0}</a:tableStyleId>
              </a:tblPr>
              <a:tblGrid>
                <a:gridCol w="1188425">
                  <a:extLst>
                    <a:ext uri="{9D8B030D-6E8A-4147-A177-3AD203B41FA5}">
                      <a16:colId xmlns:a16="http://schemas.microsoft.com/office/drawing/2014/main" val="20000"/>
                    </a:ext>
                  </a:extLst>
                </a:gridCol>
                <a:gridCol w="1539075">
                  <a:extLst>
                    <a:ext uri="{9D8B030D-6E8A-4147-A177-3AD203B41FA5}">
                      <a16:colId xmlns:a16="http://schemas.microsoft.com/office/drawing/2014/main" val="20001"/>
                    </a:ext>
                  </a:extLst>
                </a:gridCol>
                <a:gridCol w="1554975">
                  <a:extLst>
                    <a:ext uri="{9D8B030D-6E8A-4147-A177-3AD203B41FA5}">
                      <a16:colId xmlns:a16="http://schemas.microsoft.com/office/drawing/2014/main" val="20002"/>
                    </a:ext>
                  </a:extLst>
                </a:gridCol>
              </a:tblGrid>
              <a:tr h="709675">
                <a:tc>
                  <a:txBody>
                    <a:bodyPr/>
                    <a:lstStyle/>
                    <a:p>
                      <a:pPr marL="0" lvl="0" indent="0">
                        <a:spcBef>
                          <a:spcPts val="0"/>
                        </a:spcBef>
                        <a:spcAft>
                          <a:spcPts val="0"/>
                        </a:spcAft>
                        <a:buNone/>
                      </a:pPr>
                      <a:endParaRPr/>
                    </a:p>
                  </a:txBody>
                  <a:tcPr marL="91425" marR="91425" marT="91425" marB="91425"/>
                </a:tc>
                <a:tc>
                  <a:txBody>
                    <a:bodyPr/>
                    <a:lstStyle/>
                    <a:p>
                      <a:pPr marL="0" lvl="0" indent="0">
                        <a:spcBef>
                          <a:spcPts val="0"/>
                        </a:spcBef>
                        <a:spcAft>
                          <a:spcPts val="0"/>
                        </a:spcAft>
                        <a:buNone/>
                      </a:pPr>
                      <a:r>
                        <a:rPr lang="en" b="1"/>
                        <a:t>Censored</a:t>
                      </a:r>
                      <a:endParaRPr b="1"/>
                    </a:p>
                    <a:p>
                      <a:pPr marL="0" lvl="0" indent="0">
                        <a:spcBef>
                          <a:spcPts val="0"/>
                        </a:spcBef>
                        <a:spcAft>
                          <a:spcPts val="0"/>
                        </a:spcAft>
                        <a:buNone/>
                      </a:pPr>
                      <a:r>
                        <a:rPr lang="en" sz="1000"/>
                        <a:t>(</a:t>
                      </a:r>
                      <a:r>
                        <a:rPr lang="en" sz="1000">
                          <a:solidFill>
                            <a:schemeClr val="dk1"/>
                          </a:solidFill>
                        </a:rPr>
                        <a:t>Standardized z-scores</a:t>
                      </a:r>
                      <a:r>
                        <a:rPr lang="en" sz="1000"/>
                        <a:t>)</a:t>
                      </a:r>
                      <a:endParaRPr sz="1000"/>
                    </a:p>
                  </a:txBody>
                  <a:tcPr marL="91425" marR="91425" marT="91425" marB="91425"/>
                </a:tc>
                <a:tc>
                  <a:txBody>
                    <a:bodyPr/>
                    <a:lstStyle/>
                    <a:p>
                      <a:pPr marL="0" lvl="0" indent="0">
                        <a:spcBef>
                          <a:spcPts val="0"/>
                        </a:spcBef>
                        <a:spcAft>
                          <a:spcPts val="0"/>
                        </a:spcAft>
                        <a:buNone/>
                      </a:pPr>
                      <a:r>
                        <a:rPr lang="en" b="1"/>
                        <a:t>Uncensored</a:t>
                      </a:r>
                      <a:endParaRPr b="1"/>
                    </a:p>
                    <a:p>
                      <a:pPr marL="0" lvl="0" indent="0">
                        <a:spcBef>
                          <a:spcPts val="0"/>
                        </a:spcBef>
                        <a:spcAft>
                          <a:spcPts val="0"/>
                        </a:spcAft>
                        <a:buClr>
                          <a:schemeClr val="dk1"/>
                        </a:buClr>
                        <a:buSzPts val="1100"/>
                        <a:buFont typeface="Arial"/>
                        <a:buNone/>
                      </a:pPr>
                      <a:r>
                        <a:rPr lang="en" sz="1000">
                          <a:solidFill>
                            <a:schemeClr val="dk1"/>
                          </a:solidFill>
                        </a:rPr>
                        <a:t>(Standardized z-scores)</a:t>
                      </a:r>
                      <a:endParaRPr b="1"/>
                    </a:p>
                  </a:txBody>
                  <a:tcPr marL="91425" marR="91425" marT="91425" marB="91425"/>
                </a:tc>
                <a:extLst>
                  <a:ext uri="{0D108BD9-81ED-4DB2-BD59-A6C34878D82A}">
                    <a16:rowId xmlns:a16="http://schemas.microsoft.com/office/drawing/2014/main" val="10000"/>
                  </a:ext>
                </a:extLst>
              </a:tr>
              <a:tr h="446475">
                <a:tc>
                  <a:txBody>
                    <a:bodyPr/>
                    <a:lstStyle/>
                    <a:p>
                      <a:pPr marL="0" lvl="0" indent="0">
                        <a:spcBef>
                          <a:spcPts val="0"/>
                        </a:spcBef>
                        <a:spcAft>
                          <a:spcPts val="0"/>
                        </a:spcAft>
                        <a:buNone/>
                      </a:pPr>
                      <a:r>
                        <a:rPr lang="en" b="1"/>
                        <a:t>Readability</a:t>
                      </a:r>
                      <a:endParaRPr b="1"/>
                    </a:p>
                  </a:txBody>
                  <a:tcPr marL="91425" marR="91425" marT="91425" marB="91425"/>
                </a:tc>
                <a:tc>
                  <a:txBody>
                    <a:bodyPr/>
                    <a:lstStyle/>
                    <a:p>
                      <a:pPr marL="0" lvl="0" indent="0">
                        <a:spcBef>
                          <a:spcPts val="0"/>
                        </a:spcBef>
                        <a:spcAft>
                          <a:spcPts val="0"/>
                        </a:spcAft>
                        <a:buNone/>
                      </a:pPr>
                      <a:r>
                        <a:rPr lang="en" b="1"/>
                        <a:t>-0.44</a:t>
                      </a:r>
                      <a:endParaRPr b="1"/>
                    </a:p>
                  </a:txBody>
                  <a:tcPr marL="91425" marR="91425" marT="91425" marB="91425"/>
                </a:tc>
                <a:tc>
                  <a:txBody>
                    <a:bodyPr/>
                    <a:lstStyle/>
                    <a:p>
                      <a:pPr marL="0" lvl="0" indent="0">
                        <a:spcBef>
                          <a:spcPts val="0"/>
                        </a:spcBef>
                        <a:spcAft>
                          <a:spcPts val="0"/>
                        </a:spcAft>
                        <a:buNone/>
                      </a:pPr>
                      <a:r>
                        <a:rPr lang="en" b="1"/>
                        <a:t>-0.40</a:t>
                      </a:r>
                      <a:endParaRPr b="1"/>
                    </a:p>
                  </a:txBody>
                  <a:tcPr marL="91425" marR="91425" marT="91425" marB="91425"/>
                </a:tc>
                <a:extLst>
                  <a:ext uri="{0D108BD9-81ED-4DB2-BD59-A6C34878D82A}">
                    <a16:rowId xmlns:a16="http://schemas.microsoft.com/office/drawing/2014/main" val="10001"/>
                  </a:ext>
                </a:extLst>
              </a:tr>
              <a:tr h="612725">
                <a:tc>
                  <a:txBody>
                    <a:bodyPr/>
                    <a:lstStyle/>
                    <a:p>
                      <a:pPr marL="0" lvl="0" indent="0">
                        <a:spcBef>
                          <a:spcPts val="0"/>
                        </a:spcBef>
                        <a:spcAft>
                          <a:spcPts val="0"/>
                        </a:spcAft>
                        <a:buNone/>
                      </a:pPr>
                      <a:r>
                        <a:rPr lang="en"/>
                        <a:t>Character Frequency</a:t>
                      </a:r>
                      <a:endParaRPr/>
                    </a:p>
                  </a:txBody>
                  <a:tcPr marL="91425" marR="91425" marT="91425" marB="91425"/>
                </a:tc>
                <a:tc>
                  <a:txBody>
                    <a:bodyPr/>
                    <a:lstStyle/>
                    <a:p>
                      <a:pPr marL="0" lvl="0" indent="0">
                        <a:spcBef>
                          <a:spcPts val="0"/>
                        </a:spcBef>
                        <a:spcAft>
                          <a:spcPts val="0"/>
                        </a:spcAft>
                        <a:buNone/>
                      </a:pPr>
                      <a:r>
                        <a:rPr lang="en"/>
                        <a:t>-0.12</a:t>
                      </a:r>
                      <a:endParaRPr/>
                    </a:p>
                  </a:txBody>
                  <a:tcPr marL="91425" marR="91425" marT="91425" marB="91425"/>
                </a:tc>
                <a:tc>
                  <a:txBody>
                    <a:bodyPr/>
                    <a:lstStyle/>
                    <a:p>
                      <a:pPr marL="0" lvl="0" indent="0">
                        <a:spcBef>
                          <a:spcPts val="0"/>
                        </a:spcBef>
                        <a:spcAft>
                          <a:spcPts val="0"/>
                        </a:spcAft>
                        <a:buNone/>
                      </a:pPr>
                      <a:r>
                        <a:rPr lang="en"/>
                        <a:t>-0.19</a:t>
                      </a:r>
                      <a:endParaRPr/>
                    </a:p>
                  </a:txBody>
                  <a:tcPr marL="91425" marR="91425" marT="91425" marB="91425"/>
                </a:tc>
                <a:extLst>
                  <a:ext uri="{0D108BD9-81ED-4DB2-BD59-A6C34878D82A}">
                    <a16:rowId xmlns:a16="http://schemas.microsoft.com/office/drawing/2014/main" val="10002"/>
                  </a:ext>
                </a:extLst>
              </a:tr>
              <a:tr h="612725">
                <a:tc>
                  <a:txBody>
                    <a:bodyPr/>
                    <a:lstStyle/>
                    <a:p>
                      <a:pPr marL="0" lvl="0" indent="0">
                        <a:spcBef>
                          <a:spcPts val="0"/>
                        </a:spcBef>
                        <a:spcAft>
                          <a:spcPts val="0"/>
                        </a:spcAft>
                        <a:buNone/>
                      </a:pPr>
                      <a:r>
                        <a:rPr lang="en"/>
                        <a:t>Word Frequency</a:t>
                      </a:r>
                      <a:endParaRPr/>
                    </a:p>
                  </a:txBody>
                  <a:tcPr marL="91425" marR="91425" marT="91425" marB="91425"/>
                </a:tc>
                <a:tc>
                  <a:txBody>
                    <a:bodyPr/>
                    <a:lstStyle/>
                    <a:p>
                      <a:pPr marL="0" lvl="0" indent="0">
                        <a:spcBef>
                          <a:spcPts val="0"/>
                        </a:spcBef>
                        <a:spcAft>
                          <a:spcPts val="0"/>
                        </a:spcAft>
                        <a:buNone/>
                      </a:pPr>
                      <a:r>
                        <a:rPr lang="en"/>
                        <a:t>1.01</a:t>
                      </a:r>
                      <a:endParaRPr/>
                    </a:p>
                  </a:txBody>
                  <a:tcPr marL="91425" marR="91425" marT="91425" marB="91425"/>
                </a:tc>
                <a:tc>
                  <a:txBody>
                    <a:bodyPr/>
                    <a:lstStyle/>
                    <a:p>
                      <a:pPr marL="0" lvl="0" indent="0">
                        <a:spcBef>
                          <a:spcPts val="0"/>
                        </a:spcBef>
                        <a:spcAft>
                          <a:spcPts val="0"/>
                        </a:spcAft>
                        <a:buNone/>
                      </a:pPr>
                      <a:r>
                        <a:rPr lang="en"/>
                        <a:t>-0.73</a:t>
                      </a:r>
                      <a:endParaRPr/>
                    </a:p>
                  </a:txBody>
                  <a:tcPr marL="91425" marR="91425" marT="91425" marB="91425"/>
                </a:tc>
                <a:extLst>
                  <a:ext uri="{0D108BD9-81ED-4DB2-BD59-A6C34878D82A}">
                    <a16:rowId xmlns:a16="http://schemas.microsoft.com/office/drawing/2014/main" val="10003"/>
                  </a:ext>
                </a:extLst>
              </a:tr>
              <a:tr h="826000">
                <a:tc>
                  <a:txBody>
                    <a:bodyPr/>
                    <a:lstStyle/>
                    <a:p>
                      <a:pPr marL="0" lvl="0" indent="0">
                        <a:spcBef>
                          <a:spcPts val="0"/>
                        </a:spcBef>
                        <a:spcAft>
                          <a:spcPts val="0"/>
                        </a:spcAft>
                        <a:buNone/>
                      </a:pPr>
                      <a:r>
                        <a:rPr lang="en"/>
                        <a:t>Semantic class over WC</a:t>
                      </a:r>
                      <a:endParaRPr/>
                    </a:p>
                  </a:txBody>
                  <a:tcPr marL="91425" marR="91425" marT="91425" marB="91425"/>
                </a:tc>
                <a:tc>
                  <a:txBody>
                    <a:bodyPr/>
                    <a:lstStyle/>
                    <a:p>
                      <a:pPr marL="0" lvl="0" indent="0">
                        <a:spcBef>
                          <a:spcPts val="0"/>
                        </a:spcBef>
                        <a:spcAft>
                          <a:spcPts val="0"/>
                        </a:spcAft>
                        <a:buNone/>
                      </a:pPr>
                      <a:r>
                        <a:rPr lang="en"/>
                        <a:t>-0.44</a:t>
                      </a:r>
                      <a:endParaRPr/>
                    </a:p>
                  </a:txBody>
                  <a:tcPr marL="91425" marR="91425" marT="91425" marB="91425"/>
                </a:tc>
                <a:tc>
                  <a:txBody>
                    <a:bodyPr/>
                    <a:lstStyle/>
                    <a:p>
                      <a:pPr marL="0" lvl="0" indent="0">
                        <a:spcBef>
                          <a:spcPts val="0"/>
                        </a:spcBef>
                        <a:spcAft>
                          <a:spcPts val="0"/>
                        </a:spcAft>
                        <a:buNone/>
                      </a:pPr>
                      <a:r>
                        <a:rPr lang="en"/>
                        <a:t>-0.40</a:t>
                      </a:r>
                      <a:endParaRPr/>
                    </a:p>
                  </a:txBody>
                  <a:tcPr marL="91425" marR="91425" marT="91425" marB="91425"/>
                </a:tc>
                <a:extLst>
                  <a:ext uri="{0D108BD9-81ED-4DB2-BD59-A6C34878D82A}">
                    <a16:rowId xmlns:a16="http://schemas.microsoft.com/office/drawing/2014/main" val="10004"/>
                  </a:ext>
                </a:extLst>
              </a:tr>
            </a:tbl>
          </a:graphicData>
        </a:graphic>
      </p:graphicFrame>
      <p:sp>
        <p:nvSpPr>
          <p:cNvPr id="296" name="Google Shape;296;p45"/>
          <p:cNvSpPr txBox="1"/>
          <p:nvPr/>
        </p:nvSpPr>
        <p:spPr>
          <a:xfrm>
            <a:off x="4899475" y="4180375"/>
            <a:ext cx="4067700" cy="688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b="1">
              <a:solidFill>
                <a:srgbClr val="98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a:spLocks noGrp="1"/>
          </p:cNvSpPr>
          <p:nvPr>
            <p:ph type="title" idx="4294967295"/>
          </p:nvPr>
        </p:nvSpPr>
        <p:spPr>
          <a:xfrm>
            <a:off x="311700" y="10065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Sample Data with semantic class examples</a:t>
            </a:r>
            <a:endParaRPr b="1">
              <a:solidFill>
                <a:srgbClr val="980000"/>
              </a:solidFill>
            </a:endParaRPr>
          </a:p>
        </p:txBody>
      </p:sp>
      <p:sp>
        <p:nvSpPr>
          <p:cNvPr id="302" name="Google Shape;302;p46"/>
          <p:cNvSpPr txBox="1"/>
          <p:nvPr/>
        </p:nvSpPr>
        <p:spPr>
          <a:xfrm>
            <a:off x="4572000" y="589575"/>
            <a:ext cx="4328100" cy="43302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Clr>
                <a:schemeClr val="dk1"/>
              </a:buClr>
              <a:buSzPts val="1100"/>
              <a:buFont typeface="Arial"/>
              <a:buNone/>
            </a:pPr>
            <a:r>
              <a:rPr lang="en" sz="1100" b="1"/>
              <a:t>对于 (</a:t>
            </a:r>
            <a:r>
              <a:rPr lang="en" sz="1100" b="1">
                <a:highlight>
                  <a:srgbClr val="FFFFFF"/>
                </a:highlight>
              </a:rPr>
              <a:t>Duìyú) ‘for’’</a:t>
            </a:r>
            <a:br>
              <a:rPr lang="en" sz="1100"/>
            </a:br>
            <a:r>
              <a:rPr lang="en" sz="1100"/>
              <a:t>(Auxiliary Words)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Clr>
                <a:schemeClr val="dk1"/>
              </a:buClr>
              <a:buSzPts val="1100"/>
              <a:buFont typeface="Arial"/>
              <a:buNone/>
            </a:pPr>
            <a:r>
              <a:rPr lang="en" sz="1100" b="1"/>
              <a:t>这样 (</a:t>
            </a:r>
            <a:r>
              <a:rPr lang="en" sz="1100" b="1">
                <a:highlight>
                  <a:srgbClr val="FFFFFF"/>
                </a:highlight>
              </a:rPr>
              <a:t>Zhèyàng) ‘such’</a:t>
            </a:r>
            <a:br>
              <a:rPr lang="en" sz="1100"/>
            </a:br>
            <a:r>
              <a:rPr lang="en" sz="1100"/>
              <a:t>(Auxiliary Words)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None/>
            </a:pPr>
            <a:r>
              <a:rPr lang="en" sz="1100" b="1"/>
              <a:t>的 (</a:t>
            </a:r>
            <a:r>
              <a:rPr lang="en" sz="1100" b="1">
                <a:highlight>
                  <a:srgbClr val="FFFFFF"/>
                </a:highlight>
              </a:rPr>
              <a:t>De) preposition/suffix/particle</a:t>
            </a:r>
            <a:br>
              <a:rPr lang="en" sz="1100">
                <a:highlight>
                  <a:srgbClr val="FFFFFF"/>
                </a:highlight>
              </a:rPr>
            </a:br>
            <a:r>
              <a:rPr lang="en" sz="1100"/>
              <a:t>(Matter, Characteristics, Auxiliary Words) </a:t>
            </a:r>
            <a:r>
              <a:rPr lang="en" sz="1100" b="1">
                <a:solidFill>
                  <a:srgbClr val="980000"/>
                </a:solidFill>
              </a:rPr>
              <a:t>3</a:t>
            </a:r>
            <a:br>
              <a:rPr lang="en" sz="1100"/>
            </a:br>
            <a:r>
              <a:rPr lang="en" sz="1100" b="1"/>
              <a:t>无耻 (</a:t>
            </a:r>
            <a:r>
              <a:rPr lang="en" sz="1100" b="1">
                <a:highlight>
                  <a:srgbClr val="FFFFFF"/>
                </a:highlight>
              </a:rPr>
              <a:t>Wúchǐ</a:t>
            </a:r>
            <a:r>
              <a:rPr lang="en" sz="1100" b="1"/>
              <a:t>) ‘shameless’</a:t>
            </a:r>
            <a:br>
              <a:rPr lang="en" sz="1100"/>
            </a:br>
            <a:r>
              <a:rPr lang="en" sz="1100"/>
              <a:t>(Characteristic)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None/>
            </a:pPr>
            <a:r>
              <a:rPr lang="en" sz="1100" b="1"/>
              <a:t>机构 (</a:t>
            </a:r>
            <a:r>
              <a:rPr lang="en" sz="1100" b="1">
                <a:highlight>
                  <a:srgbClr val="FFFFFF"/>
                </a:highlight>
              </a:rPr>
              <a:t>Jīgòu</a:t>
            </a:r>
            <a:r>
              <a:rPr lang="en" sz="1100" b="1"/>
              <a:t>) ‘organization/mechanism’</a:t>
            </a:r>
            <a:br>
              <a:rPr lang="en" sz="1100"/>
            </a:br>
            <a:r>
              <a:rPr lang="en" sz="1100"/>
              <a:t>(Abstract Matter)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None/>
            </a:pPr>
            <a:endParaRPr sz="1200" b="1">
              <a:solidFill>
                <a:srgbClr val="980000"/>
              </a:solidFill>
            </a:endParaRPr>
          </a:p>
          <a:p>
            <a:pPr marL="0" lvl="0" indent="0" rtl="0">
              <a:lnSpc>
                <a:spcPct val="115000"/>
              </a:lnSpc>
              <a:spcBef>
                <a:spcPts val="0"/>
              </a:spcBef>
              <a:spcAft>
                <a:spcPts val="0"/>
              </a:spcAft>
              <a:buNone/>
            </a:pPr>
            <a:endParaRPr sz="1100" b="1">
              <a:solidFill>
                <a:schemeClr val="dk1"/>
              </a:solidFill>
            </a:endParaRPr>
          </a:p>
          <a:p>
            <a:pPr marL="0" lvl="0" indent="0" rtl="0">
              <a:lnSpc>
                <a:spcPct val="115000"/>
              </a:lnSpc>
              <a:spcBef>
                <a:spcPts val="0"/>
              </a:spcBef>
              <a:spcAft>
                <a:spcPts val="0"/>
              </a:spcAft>
              <a:buNone/>
            </a:pPr>
            <a:r>
              <a:rPr lang="en" sz="1100" b="1">
                <a:solidFill>
                  <a:schemeClr val="dk1"/>
                </a:solidFill>
              </a:rPr>
              <a:t>组织 (</a:t>
            </a:r>
            <a:r>
              <a:rPr lang="en" sz="1000">
                <a:solidFill>
                  <a:srgbClr val="777777"/>
                </a:solidFill>
                <a:highlight>
                  <a:srgbClr val="FFFFFF"/>
                </a:highlight>
              </a:rPr>
              <a:t>Zǔzhī</a:t>
            </a:r>
            <a:r>
              <a:rPr lang="en" sz="1100" b="1">
                <a:solidFill>
                  <a:schemeClr val="dk1"/>
                </a:solidFill>
                <a:highlight>
                  <a:schemeClr val="lt1"/>
                </a:highlight>
              </a:rPr>
              <a:t>) ‘organize/organization’</a:t>
            </a:r>
            <a:br>
              <a:rPr lang="en" sz="1100">
                <a:solidFill>
                  <a:schemeClr val="dk1"/>
                </a:solidFill>
              </a:rPr>
            </a:br>
            <a:r>
              <a:rPr lang="en" sz="1100">
                <a:solidFill>
                  <a:schemeClr val="dk1"/>
                </a:solidFill>
              </a:rPr>
              <a:t>(Abstract Matter)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None/>
            </a:pPr>
            <a:r>
              <a:rPr lang="en" sz="1100" b="1">
                <a:solidFill>
                  <a:schemeClr val="dk1"/>
                </a:solidFill>
              </a:rPr>
              <a:t>优秀 (</a:t>
            </a:r>
            <a:r>
              <a:rPr lang="en" sz="1000">
                <a:solidFill>
                  <a:srgbClr val="777777"/>
                </a:solidFill>
                <a:highlight>
                  <a:srgbClr val="FFFFFF"/>
                </a:highlight>
              </a:rPr>
              <a:t>Yōuxiù</a:t>
            </a:r>
            <a:r>
              <a:rPr lang="en" sz="1100" b="1">
                <a:solidFill>
                  <a:schemeClr val="dk1"/>
                </a:solidFill>
                <a:highlight>
                  <a:schemeClr val="lt1"/>
                </a:highlight>
              </a:rPr>
              <a:t>) excellent’</a:t>
            </a:r>
            <a:br>
              <a:rPr lang="en" sz="1100">
                <a:solidFill>
                  <a:schemeClr val="dk1"/>
                </a:solidFill>
              </a:rPr>
            </a:br>
            <a:r>
              <a:rPr lang="en" sz="1100">
                <a:solidFill>
                  <a:schemeClr val="dk1"/>
                </a:solidFill>
              </a:rPr>
              <a:t>(Characteristics)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None/>
            </a:pPr>
            <a:r>
              <a:rPr lang="en" sz="1100" b="1">
                <a:solidFill>
                  <a:schemeClr val="dk1"/>
                </a:solidFill>
              </a:rPr>
              <a:t>教育 (</a:t>
            </a:r>
            <a:r>
              <a:rPr lang="en" sz="1000">
                <a:solidFill>
                  <a:srgbClr val="777777"/>
                </a:solidFill>
                <a:highlight>
                  <a:srgbClr val="FFFFFF"/>
                </a:highlight>
              </a:rPr>
              <a:t>Jiàoyù</a:t>
            </a:r>
            <a:r>
              <a:rPr lang="en" sz="1100" b="1">
                <a:solidFill>
                  <a:schemeClr val="dk1"/>
                </a:solidFill>
                <a:highlight>
                  <a:schemeClr val="lt1"/>
                </a:highlight>
              </a:rPr>
              <a:t>) ‘education’</a:t>
            </a:r>
            <a:br>
              <a:rPr lang="en" sz="1100">
                <a:solidFill>
                  <a:schemeClr val="dk1"/>
                </a:solidFill>
                <a:highlight>
                  <a:schemeClr val="lt1"/>
                </a:highlight>
              </a:rPr>
            </a:br>
            <a:r>
              <a:rPr lang="en" sz="1100">
                <a:solidFill>
                  <a:schemeClr val="dk1"/>
                </a:solidFill>
              </a:rPr>
              <a:t>(Abstract Matter, Human Activities) </a:t>
            </a:r>
            <a:r>
              <a:rPr lang="en" sz="1100" b="1">
                <a:solidFill>
                  <a:srgbClr val="980000"/>
                </a:solidFill>
              </a:rPr>
              <a:t>2</a:t>
            </a:r>
            <a:br>
              <a:rPr lang="en" sz="1100">
                <a:solidFill>
                  <a:schemeClr val="dk1"/>
                </a:solidFill>
              </a:rPr>
            </a:br>
            <a:r>
              <a:rPr lang="en" sz="1100" b="1">
                <a:solidFill>
                  <a:schemeClr val="dk1"/>
                </a:solidFill>
              </a:rPr>
              <a:t>管理 (</a:t>
            </a:r>
            <a:r>
              <a:rPr lang="en" sz="1000">
                <a:solidFill>
                  <a:srgbClr val="777777"/>
                </a:solidFill>
                <a:highlight>
                  <a:srgbClr val="FFFFFF"/>
                </a:highlight>
              </a:rPr>
              <a:t>Guǎnlǐ</a:t>
            </a:r>
            <a:r>
              <a:rPr lang="en" sz="1100" b="1">
                <a:solidFill>
                  <a:schemeClr val="dk1"/>
                </a:solidFill>
              </a:rPr>
              <a:t>) ‘management’</a:t>
            </a:r>
            <a:br>
              <a:rPr lang="en" sz="1100">
                <a:solidFill>
                  <a:schemeClr val="dk1"/>
                </a:solidFill>
              </a:rPr>
            </a:br>
            <a:r>
              <a:rPr lang="en" sz="1100">
                <a:solidFill>
                  <a:schemeClr val="dk1"/>
                </a:solidFill>
              </a:rPr>
              <a:t>(Human Activities)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None/>
            </a:pPr>
            <a:r>
              <a:rPr lang="en" sz="1100" b="1">
                <a:solidFill>
                  <a:schemeClr val="dk1"/>
                </a:solidFill>
              </a:rPr>
              <a:t>团队 (</a:t>
            </a:r>
            <a:r>
              <a:rPr lang="en" sz="1000">
                <a:solidFill>
                  <a:srgbClr val="777777"/>
                </a:solidFill>
                <a:highlight>
                  <a:srgbClr val="FFFFFF"/>
                </a:highlight>
              </a:rPr>
              <a:t>Tuánduì</a:t>
            </a:r>
            <a:r>
              <a:rPr lang="en" sz="1100" b="1">
                <a:solidFill>
                  <a:schemeClr val="dk1"/>
                </a:solidFill>
              </a:rPr>
              <a:t>) team</a:t>
            </a:r>
            <a:br>
              <a:rPr lang="en" sz="1100">
                <a:solidFill>
                  <a:schemeClr val="dk1"/>
                </a:solidFill>
              </a:rPr>
            </a:br>
            <a:r>
              <a:rPr lang="en" sz="1100">
                <a:solidFill>
                  <a:schemeClr val="dk1"/>
                </a:solidFill>
              </a:rPr>
              <a:t>(Abstract Matter) </a:t>
            </a:r>
            <a:r>
              <a:rPr lang="en" sz="1100" b="1">
                <a:solidFill>
                  <a:srgbClr val="980000"/>
                </a:solidFill>
              </a:rPr>
              <a:t>1</a:t>
            </a:r>
            <a:endParaRPr sz="1100" b="1">
              <a:solidFill>
                <a:srgbClr val="980000"/>
              </a:solidFill>
            </a:endParaRPr>
          </a:p>
          <a:p>
            <a:pPr marL="0" lvl="0" indent="0" rtl="0">
              <a:lnSpc>
                <a:spcPct val="115000"/>
              </a:lnSpc>
              <a:spcBef>
                <a:spcPts val="0"/>
              </a:spcBef>
              <a:spcAft>
                <a:spcPts val="0"/>
              </a:spcAft>
              <a:buNone/>
            </a:pPr>
            <a:endParaRPr b="1">
              <a:solidFill>
                <a:schemeClr val="dk1"/>
              </a:solidFill>
            </a:endParaRPr>
          </a:p>
          <a:p>
            <a:pPr marL="0" lvl="0" indent="0" rtl="0">
              <a:lnSpc>
                <a:spcPct val="115000"/>
              </a:lnSpc>
              <a:spcBef>
                <a:spcPts val="0"/>
              </a:spcBef>
              <a:spcAft>
                <a:spcPts val="0"/>
              </a:spcAft>
              <a:buNone/>
            </a:pPr>
            <a:endParaRPr b="1">
              <a:solidFill>
                <a:schemeClr val="dk1"/>
              </a:solidFill>
            </a:endParaRPr>
          </a:p>
          <a:p>
            <a:pPr marL="0" lvl="0" indent="0" rtl="0">
              <a:lnSpc>
                <a:spcPct val="115000"/>
              </a:lnSpc>
              <a:spcBef>
                <a:spcPts val="0"/>
              </a:spcBef>
              <a:spcAft>
                <a:spcPts val="0"/>
              </a:spcAft>
              <a:buNone/>
            </a:pPr>
            <a:endParaRPr sz="1200">
              <a:solidFill>
                <a:srgbClr val="222222"/>
              </a:solidFill>
            </a:endParaRPr>
          </a:p>
          <a:p>
            <a:pPr marL="0" lvl="0" indent="0" rtl="0">
              <a:lnSpc>
                <a:spcPct val="115000"/>
              </a:lnSpc>
              <a:spcBef>
                <a:spcPts val="0"/>
              </a:spcBef>
              <a:spcAft>
                <a:spcPts val="0"/>
              </a:spcAft>
              <a:buClr>
                <a:schemeClr val="dk1"/>
              </a:buClr>
              <a:buSzPts val="1100"/>
              <a:buFont typeface="Arial"/>
              <a:buNone/>
            </a:pPr>
            <a:endParaRPr sz="1200">
              <a:solidFill>
                <a:srgbClr val="222222"/>
              </a:solidFill>
            </a:endParaRPr>
          </a:p>
          <a:p>
            <a:pPr marL="0" lvl="0" indent="0" rtl="0">
              <a:lnSpc>
                <a:spcPct val="115000"/>
              </a:lnSpc>
              <a:spcBef>
                <a:spcPts val="0"/>
              </a:spcBef>
              <a:spcAft>
                <a:spcPts val="0"/>
              </a:spcAft>
              <a:buNone/>
            </a:pPr>
            <a:endParaRPr sz="1200">
              <a:solidFill>
                <a:srgbClr val="222222"/>
              </a:solidFill>
            </a:endParaRPr>
          </a:p>
          <a:p>
            <a:pPr marL="0" lvl="0" indent="0" rtl="0">
              <a:lnSpc>
                <a:spcPct val="115000"/>
              </a:lnSpc>
              <a:spcBef>
                <a:spcPts val="0"/>
              </a:spcBef>
              <a:spcAft>
                <a:spcPts val="0"/>
              </a:spcAft>
              <a:buNone/>
            </a:pPr>
            <a:endParaRPr b="1">
              <a:solidFill>
                <a:schemeClr val="dk1"/>
              </a:solidFill>
            </a:endParaRPr>
          </a:p>
          <a:p>
            <a:pPr marL="0" lvl="0" indent="0" rtl="0">
              <a:lnSpc>
                <a:spcPct val="115000"/>
              </a:lnSpc>
              <a:spcBef>
                <a:spcPts val="0"/>
              </a:spcBef>
              <a:spcAft>
                <a:spcPts val="0"/>
              </a:spcAft>
              <a:buClr>
                <a:schemeClr val="dk1"/>
              </a:buClr>
              <a:buSzPts val="1100"/>
              <a:buFont typeface="Arial"/>
              <a:buNone/>
            </a:pPr>
            <a:endParaRPr b="1">
              <a:solidFill>
                <a:schemeClr val="dk1"/>
              </a:solidFill>
            </a:endParaRPr>
          </a:p>
          <a:p>
            <a:pPr marL="0" lvl="0" indent="0">
              <a:spcBef>
                <a:spcPts val="0"/>
              </a:spcBef>
              <a:spcAft>
                <a:spcPts val="0"/>
              </a:spcAft>
              <a:buNone/>
            </a:pPr>
            <a:endParaRPr/>
          </a:p>
        </p:txBody>
      </p:sp>
      <p:sp>
        <p:nvSpPr>
          <p:cNvPr id="303" name="Google Shape;303;p46"/>
          <p:cNvSpPr txBox="1"/>
          <p:nvPr/>
        </p:nvSpPr>
        <p:spPr>
          <a:xfrm>
            <a:off x="311700" y="703875"/>
            <a:ext cx="4328100" cy="41586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200" u="sng">
                <a:solidFill>
                  <a:schemeClr val="dk1"/>
                </a:solidFill>
              </a:rPr>
              <a:t>Censored - Kindergarten Abuse</a:t>
            </a:r>
            <a:br>
              <a:rPr lang="en" sz="1800" u="sng">
                <a:solidFill>
                  <a:schemeClr val="dk1"/>
                </a:solidFill>
              </a:rPr>
            </a:br>
            <a:r>
              <a:rPr lang="en" sz="1100" b="1">
                <a:solidFill>
                  <a:srgbClr val="980000"/>
                </a:solidFill>
              </a:rPr>
              <a:t>对于这样的无耻机构</a:t>
            </a:r>
            <a:r>
              <a:rPr lang="en" sz="1100">
                <a:solidFill>
                  <a:schemeClr val="dk1"/>
                </a:solidFill>
              </a:rPr>
              <a:t>，口水是淹不死他们的，打官司也罚不了几毛钱 。 唯一的办法就是，所有中国人立即无条件抵制红黄蓝，让这家机构彻底破产倒闭。</a:t>
            </a:r>
            <a:r>
              <a:rPr lang="en" sz="1200">
                <a:solidFill>
                  <a:schemeClr val="dk1"/>
                </a:solidFill>
              </a:rPr>
              <a:t>  </a:t>
            </a:r>
            <a:br>
              <a:rPr lang="en" sz="1200">
                <a:solidFill>
                  <a:schemeClr val="dk1"/>
                </a:solidFill>
              </a:rPr>
            </a:br>
            <a:r>
              <a:rPr lang="en" sz="1100">
                <a:solidFill>
                  <a:schemeClr val="dk1"/>
                </a:solidFill>
              </a:rPr>
              <a:t>(For such shameless institution, condemnation won’t make them close down, and the lawsuit won’t be able to fine them a lot. The only way is for all Chinese to immediately and unconditionally boycott RYB, and make the institution go bankrupt.)</a:t>
            </a:r>
            <a:endParaRPr sz="1100">
              <a:solidFill>
                <a:schemeClr val="dk1"/>
              </a:solidFill>
            </a:endParaRPr>
          </a:p>
          <a:p>
            <a:pPr marL="0" lvl="0" indent="0" rtl="0">
              <a:lnSpc>
                <a:spcPct val="150000"/>
              </a:lnSpc>
              <a:spcBef>
                <a:spcPts val="1600"/>
              </a:spcBef>
              <a:spcAft>
                <a:spcPts val="1600"/>
              </a:spcAft>
              <a:buClr>
                <a:schemeClr val="dk1"/>
              </a:buClr>
              <a:buSzPts val="1100"/>
              <a:buFont typeface="Arial"/>
              <a:buNone/>
            </a:pPr>
            <a:r>
              <a:rPr lang="en" sz="1200" u="sng">
                <a:solidFill>
                  <a:schemeClr val="dk1"/>
                </a:solidFill>
              </a:rPr>
              <a:t>Uncensored - Kindergarten Abuse</a:t>
            </a:r>
            <a:br>
              <a:rPr lang="en" sz="1800" u="sng">
                <a:solidFill>
                  <a:schemeClr val="dk1"/>
                </a:solidFill>
              </a:rPr>
            </a:br>
            <a:r>
              <a:rPr lang="en" sz="1100">
                <a:solidFill>
                  <a:schemeClr val="dk1"/>
                </a:solidFill>
              </a:rPr>
              <a:t>红黄蓝回应: 开除涉事教师刘某某, 立刻免去新天地幼儿园园长职务; </a:t>
            </a:r>
            <a:r>
              <a:rPr lang="en" sz="1100"/>
              <a:t>立刻</a:t>
            </a:r>
            <a:r>
              <a:rPr lang="en" sz="1100" b="1">
                <a:solidFill>
                  <a:srgbClr val="980000"/>
                </a:solidFill>
              </a:rPr>
              <a:t>组织优秀教育管理团队</a:t>
            </a:r>
            <a:r>
              <a:rPr lang="en" sz="1100">
                <a:solidFill>
                  <a:schemeClr val="dk1"/>
                </a:solidFill>
              </a:rPr>
              <a:t>进驻新天地幼儿园, 确保幼儿园正常运营 , 确保整个园所教师队伍的稳定.</a:t>
            </a:r>
            <a:br>
              <a:rPr lang="en" sz="1200">
                <a:solidFill>
                  <a:schemeClr val="dk1"/>
                </a:solidFill>
              </a:rPr>
            </a:br>
            <a:r>
              <a:rPr lang="en" sz="1100">
                <a:solidFill>
                  <a:schemeClr val="dk1"/>
                </a:solidFill>
              </a:rPr>
              <a:t>(RYB responds: fire the involved teacher Liu and the headmaster of New World preschool; organizing an excellent education management team immediately for New World preschool to ensure smooth operation of the school and a stable team of teachers.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idx="4294967295"/>
          </p:nvPr>
        </p:nvSpPr>
        <p:spPr>
          <a:xfrm>
            <a:off x="311700" y="2610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Censorship on Weibo</a:t>
            </a:r>
            <a:endParaRPr b="1">
              <a:solidFill>
                <a:srgbClr val="980000"/>
              </a:solidFill>
            </a:endParaRPr>
          </a:p>
        </p:txBody>
      </p:sp>
      <p:sp>
        <p:nvSpPr>
          <p:cNvPr id="85" name="Google Shape;85;p16"/>
          <p:cNvSpPr txBox="1"/>
          <p:nvPr/>
        </p:nvSpPr>
        <p:spPr>
          <a:xfrm>
            <a:off x="311700" y="942825"/>
            <a:ext cx="8470200" cy="3763500"/>
          </a:xfrm>
          <a:prstGeom prst="rect">
            <a:avLst/>
          </a:prstGeom>
          <a:noFill/>
          <a:ln>
            <a:noFill/>
          </a:ln>
        </p:spPr>
        <p:txBody>
          <a:bodyPr spcFirstLastPara="1" wrap="square" lIns="91425" tIns="91425" rIns="91425" bIns="91425" anchor="t" anchorCtr="0">
            <a:noAutofit/>
          </a:bodyPr>
          <a:lstStyle/>
          <a:p>
            <a:pPr marL="457200" lvl="0" indent="-342900" rtl="0">
              <a:lnSpc>
                <a:spcPct val="150000"/>
              </a:lnSpc>
              <a:spcBef>
                <a:spcPts val="0"/>
              </a:spcBef>
              <a:spcAft>
                <a:spcPts val="0"/>
              </a:spcAft>
              <a:buClr>
                <a:schemeClr val="dk1"/>
              </a:buClr>
              <a:buSzPts val="1800"/>
              <a:buChar char="●"/>
            </a:pPr>
            <a:r>
              <a:rPr lang="en" sz="1800">
                <a:solidFill>
                  <a:schemeClr val="dk1"/>
                </a:solidFill>
              </a:rPr>
              <a:t>Published content is subject to scrutiny ➜ would possibly be censored or deleted if it is considered to have </a:t>
            </a:r>
            <a:r>
              <a:rPr lang="en" sz="1800">
                <a:solidFill>
                  <a:srgbClr val="980000"/>
                </a:solidFill>
              </a:rPr>
              <a:t>violated Weibo’s policies</a:t>
            </a:r>
            <a:r>
              <a:rPr lang="en" sz="1800">
                <a:solidFill>
                  <a:schemeClr val="dk1"/>
                </a:solidFill>
              </a:rPr>
              <a:t> (e.g. not to publish content that hurts the country’s or the government’s reputation) </a:t>
            </a:r>
            <a:endParaRPr sz="1800">
              <a:solidFill>
                <a:schemeClr val="dk1"/>
              </a:solidFill>
            </a:endParaRPr>
          </a:p>
          <a:p>
            <a:pPr marL="0" lvl="0" indent="0" rtl="0">
              <a:lnSpc>
                <a:spcPct val="150000"/>
              </a:lnSpc>
              <a:spcBef>
                <a:spcPts val="0"/>
              </a:spcBef>
              <a:spcAft>
                <a:spcPts val="0"/>
              </a:spcAft>
              <a:buNone/>
            </a:pPr>
            <a:endParaRPr sz="1800">
              <a:solidFill>
                <a:schemeClr val="dk1"/>
              </a:solidFill>
            </a:endParaRPr>
          </a:p>
          <a:p>
            <a:pPr marL="457200" lvl="0" indent="-342900" rtl="0">
              <a:lnSpc>
                <a:spcPct val="150000"/>
              </a:lnSpc>
              <a:spcBef>
                <a:spcPts val="0"/>
              </a:spcBef>
              <a:spcAft>
                <a:spcPts val="0"/>
              </a:spcAft>
              <a:buSzPts val="1800"/>
              <a:buChar char="●"/>
            </a:pPr>
            <a:r>
              <a:rPr lang="en" sz="1800"/>
              <a:t>Discussions on </a:t>
            </a:r>
            <a:r>
              <a:rPr lang="en" sz="1800">
                <a:solidFill>
                  <a:srgbClr val="980000"/>
                </a:solidFill>
              </a:rPr>
              <a:t>sensitive topics</a:t>
            </a:r>
            <a:r>
              <a:rPr lang="en" sz="1800"/>
              <a:t> SOMETIMES get censored, but NOT ALWAYS (such tweets are accessible on the platform e.g scandals of Chinese officials and the Chinese government)</a:t>
            </a:r>
            <a:endParaRPr sz="1800"/>
          </a:p>
          <a:p>
            <a:pPr marL="0" lvl="0" indent="0" rtl="0">
              <a:lnSpc>
                <a:spcPct val="150000"/>
              </a:lnSpc>
              <a:spcBef>
                <a:spcPts val="0"/>
              </a:spcBef>
              <a:spcAft>
                <a:spcPts val="0"/>
              </a:spcAft>
              <a:buNone/>
            </a:pPr>
            <a:endParaRPr sz="1800"/>
          </a:p>
          <a:p>
            <a:pPr marL="0" lvl="0" indent="0" rtl="0">
              <a:lnSpc>
                <a:spcPct val="150000"/>
              </a:lnSpc>
              <a:spcBef>
                <a:spcPts val="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idx="4294967295"/>
          </p:nvPr>
        </p:nvSpPr>
        <p:spPr>
          <a:xfrm>
            <a:off x="311700" y="71300"/>
            <a:ext cx="8520600" cy="7623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Related Work</a:t>
            </a:r>
            <a:endParaRPr b="1">
              <a:solidFill>
                <a:srgbClr val="980000"/>
              </a:solidFill>
            </a:endParaRPr>
          </a:p>
        </p:txBody>
      </p:sp>
      <p:sp>
        <p:nvSpPr>
          <p:cNvPr id="91" name="Google Shape;91;p17"/>
          <p:cNvSpPr txBox="1"/>
          <p:nvPr/>
        </p:nvSpPr>
        <p:spPr>
          <a:xfrm>
            <a:off x="311700" y="662025"/>
            <a:ext cx="8470200" cy="40740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600">
                <a:solidFill>
                  <a:schemeClr val="dk2"/>
                </a:solidFill>
              </a:rPr>
              <a:t>Predicting censorship</a:t>
            </a:r>
            <a:endParaRPr sz="1600">
              <a:solidFill>
                <a:schemeClr val="dk2"/>
              </a:solidFill>
            </a:endParaRPr>
          </a:p>
          <a:p>
            <a:pPr marL="457200" lvl="0" indent="-330200" rtl="0">
              <a:spcBef>
                <a:spcPts val="1600"/>
              </a:spcBef>
              <a:spcAft>
                <a:spcPts val="0"/>
              </a:spcAft>
              <a:buSzPts val="1600"/>
              <a:buChar char="●"/>
            </a:pPr>
            <a:r>
              <a:rPr lang="en" sz="1600">
                <a:solidFill>
                  <a:schemeClr val="dk2"/>
                </a:solidFill>
              </a:rPr>
              <a:t>King et al. (2013) claim that </a:t>
            </a:r>
            <a:r>
              <a:rPr lang="en" sz="1600">
                <a:solidFill>
                  <a:srgbClr val="980000"/>
                </a:solidFill>
              </a:rPr>
              <a:t>negative comments about the state do not always lead to censorship.</a:t>
            </a:r>
            <a:r>
              <a:rPr lang="en" sz="1600">
                <a:solidFill>
                  <a:schemeClr val="dk2"/>
                </a:solidFill>
              </a:rPr>
              <a:t> Rather, the presence of </a:t>
            </a:r>
            <a:r>
              <a:rPr lang="en" sz="1600">
                <a:solidFill>
                  <a:srgbClr val="980000"/>
                </a:solidFill>
              </a:rPr>
              <a:t>Collective Action Potential </a:t>
            </a:r>
            <a:r>
              <a:rPr lang="en" sz="1600">
                <a:solidFill>
                  <a:schemeClr val="dk2"/>
                </a:solidFill>
              </a:rPr>
              <a:t>(the potential to cause collective action in real life) does.</a:t>
            </a:r>
            <a:endParaRPr sz="1600">
              <a:solidFill>
                <a:schemeClr val="dk2"/>
              </a:solidFill>
            </a:endParaRPr>
          </a:p>
          <a:p>
            <a:pPr marL="457200" lvl="0" indent="-330200" rtl="0">
              <a:spcBef>
                <a:spcPts val="1600"/>
              </a:spcBef>
              <a:spcAft>
                <a:spcPts val="0"/>
              </a:spcAft>
              <a:buClr>
                <a:schemeClr val="dk2"/>
              </a:buClr>
              <a:buSzPts val="1600"/>
              <a:buChar char="●"/>
            </a:pPr>
            <a:r>
              <a:rPr lang="en" sz="1600">
                <a:solidFill>
                  <a:schemeClr val="dk2"/>
                </a:solidFill>
              </a:rPr>
              <a:t>Bamman et al.(2012) find that the </a:t>
            </a:r>
            <a:r>
              <a:rPr lang="en" sz="1600">
                <a:solidFill>
                  <a:srgbClr val="980000"/>
                </a:solidFill>
              </a:rPr>
              <a:t>presence of a set of politically sensitive keywords</a:t>
            </a:r>
            <a:r>
              <a:rPr lang="en" sz="1600">
                <a:solidFill>
                  <a:schemeClr val="dk2"/>
                </a:solidFill>
              </a:rPr>
              <a:t> in a Weibo blogpost contribute to higher chance of the post being censored.</a:t>
            </a:r>
            <a:endParaRPr sz="1600">
              <a:solidFill>
                <a:schemeClr val="dk1"/>
              </a:solidFill>
            </a:endParaRPr>
          </a:p>
          <a:p>
            <a:pPr marL="0" lvl="0" indent="0" rtl="0">
              <a:spcBef>
                <a:spcPts val="1600"/>
              </a:spcBef>
              <a:spcAft>
                <a:spcPts val="0"/>
              </a:spcAft>
              <a:buNone/>
            </a:pPr>
            <a:r>
              <a:rPr lang="en" sz="1600">
                <a:solidFill>
                  <a:schemeClr val="dk2"/>
                </a:solidFill>
              </a:rPr>
              <a:t>Evading censorship</a:t>
            </a:r>
            <a:endParaRPr sz="1600">
              <a:solidFill>
                <a:schemeClr val="dk2"/>
              </a:solidFill>
            </a:endParaRPr>
          </a:p>
          <a:p>
            <a:pPr marL="457200" lvl="0" indent="-330200" rtl="0">
              <a:spcBef>
                <a:spcPts val="1600"/>
              </a:spcBef>
              <a:spcAft>
                <a:spcPts val="0"/>
              </a:spcAft>
              <a:buSzPts val="1600"/>
              <a:buChar char="●"/>
            </a:pPr>
            <a:r>
              <a:rPr lang="en" sz="1600">
                <a:solidFill>
                  <a:schemeClr val="dk2"/>
                </a:solidFill>
              </a:rPr>
              <a:t>Hiruncharoenvate et al. (2015) propose that use of </a:t>
            </a:r>
            <a:r>
              <a:rPr lang="en" sz="1600">
                <a:solidFill>
                  <a:srgbClr val="980000"/>
                </a:solidFill>
              </a:rPr>
              <a:t>homophones</a:t>
            </a:r>
            <a:r>
              <a:rPr lang="en" sz="1600">
                <a:solidFill>
                  <a:schemeClr val="dk2"/>
                </a:solidFill>
              </a:rPr>
              <a:t> of sensitive keywords could help extend the time a post could remain available online.</a:t>
            </a:r>
            <a:endParaRPr sz="1600">
              <a:solidFill>
                <a:schemeClr val="dk2"/>
              </a:solidFill>
            </a:endParaRPr>
          </a:p>
          <a:p>
            <a:pPr marL="457200" lvl="0" indent="-330200" rtl="0">
              <a:spcBef>
                <a:spcPts val="1600"/>
              </a:spcBef>
              <a:spcAft>
                <a:spcPts val="0"/>
              </a:spcAft>
              <a:buClr>
                <a:schemeClr val="dk1"/>
              </a:buClr>
              <a:buSzPts val="1600"/>
              <a:buChar char="●"/>
            </a:pPr>
            <a:r>
              <a:rPr lang="en" sz="1600">
                <a:solidFill>
                  <a:schemeClr val="dk2"/>
                </a:solidFill>
              </a:rPr>
              <a:t>Lee (2016)</a:t>
            </a:r>
            <a:r>
              <a:rPr lang="en" sz="1600">
                <a:solidFill>
                  <a:srgbClr val="980000"/>
                </a:solidFill>
              </a:rPr>
              <a:t> </a:t>
            </a:r>
            <a:r>
              <a:rPr lang="en" sz="1600">
                <a:solidFill>
                  <a:schemeClr val="dk2"/>
                </a:solidFill>
              </a:rPr>
              <a:t>claims that </a:t>
            </a:r>
            <a:r>
              <a:rPr lang="en" sz="1600">
                <a:solidFill>
                  <a:srgbClr val="980000"/>
                </a:solidFill>
              </a:rPr>
              <a:t>parodic satire </a:t>
            </a:r>
            <a:r>
              <a:rPr lang="en" sz="1600">
                <a:solidFill>
                  <a:schemeClr val="dk2"/>
                </a:solidFill>
              </a:rPr>
              <a:t>could most likely survive censorship as it relies heavily on users’ and censors’ ability to detect sensitive topics based on context.</a:t>
            </a:r>
            <a:endParaRPr sz="1600">
              <a:solidFill>
                <a:schemeClr val="dk2"/>
              </a:solidFill>
            </a:endParaRPr>
          </a:p>
          <a:p>
            <a:pPr marL="457200" lvl="0" indent="0" rtl="0">
              <a:spcBef>
                <a:spcPts val="1600"/>
              </a:spcBef>
              <a:spcAft>
                <a:spcPts val="0"/>
              </a:spcAft>
              <a:buNone/>
            </a:pPr>
            <a:endParaRPr sz="1600">
              <a:solidFill>
                <a:schemeClr val="dk2"/>
              </a:solidFill>
            </a:endParaRPr>
          </a:p>
          <a:p>
            <a:pPr marL="0" lvl="0" indent="0" rtl="0">
              <a:lnSpc>
                <a:spcPct val="150000"/>
              </a:lnSpc>
              <a:spcBef>
                <a:spcPts val="1600"/>
              </a:spcBef>
              <a:spcAft>
                <a:spcPts val="0"/>
              </a:spcAft>
              <a:buNone/>
            </a:pP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idx="4294967295"/>
          </p:nvPr>
        </p:nvSpPr>
        <p:spPr>
          <a:xfrm>
            <a:off x="311700" y="2610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Our Work</a:t>
            </a:r>
            <a:endParaRPr b="1">
              <a:solidFill>
                <a:srgbClr val="980000"/>
              </a:solidFill>
            </a:endParaRPr>
          </a:p>
        </p:txBody>
      </p:sp>
      <p:sp>
        <p:nvSpPr>
          <p:cNvPr id="97" name="Google Shape;97;p18"/>
          <p:cNvSpPr txBox="1"/>
          <p:nvPr/>
        </p:nvSpPr>
        <p:spPr>
          <a:xfrm>
            <a:off x="311700" y="833700"/>
            <a:ext cx="8635200" cy="4023300"/>
          </a:xfrm>
          <a:prstGeom prst="rect">
            <a:avLst/>
          </a:prstGeom>
          <a:noFill/>
          <a:ln>
            <a:noFill/>
          </a:ln>
        </p:spPr>
        <p:txBody>
          <a:bodyPr spcFirstLastPara="1" wrap="square" lIns="91425" tIns="91425" rIns="91425" bIns="91425" anchor="t" anchorCtr="0">
            <a:noAutofit/>
          </a:bodyPr>
          <a:lstStyle/>
          <a:p>
            <a:pPr marL="457200" lvl="0" indent="-342900" rtl="0">
              <a:spcBef>
                <a:spcPts val="0"/>
              </a:spcBef>
              <a:spcAft>
                <a:spcPts val="0"/>
              </a:spcAft>
              <a:buClr>
                <a:schemeClr val="dk1"/>
              </a:buClr>
              <a:buSzPts val="1800"/>
              <a:buChar char="●"/>
            </a:pPr>
            <a:r>
              <a:rPr lang="en" sz="1800">
                <a:solidFill>
                  <a:schemeClr val="dk2"/>
                </a:solidFill>
              </a:rPr>
              <a:t>Collect a corpus of censored and uncensored blog posts on sensitive topics (but not necessarily on politics) </a:t>
            </a:r>
            <a:endParaRPr sz="1800">
              <a:solidFill>
                <a:schemeClr val="dk2"/>
              </a:solidFill>
            </a:endParaRPr>
          </a:p>
          <a:p>
            <a:pPr marL="457200" lvl="0" indent="-342900" rtl="0">
              <a:spcBef>
                <a:spcPts val="1600"/>
              </a:spcBef>
              <a:spcAft>
                <a:spcPts val="0"/>
              </a:spcAft>
              <a:buClr>
                <a:schemeClr val="dk1"/>
              </a:buClr>
              <a:buSzPts val="1800"/>
              <a:buChar char="●"/>
            </a:pPr>
            <a:r>
              <a:rPr lang="en" sz="1800">
                <a:solidFill>
                  <a:schemeClr val="dk2"/>
                </a:solidFill>
              </a:rPr>
              <a:t>Study the </a:t>
            </a:r>
            <a:r>
              <a:rPr lang="en" sz="1800">
                <a:solidFill>
                  <a:srgbClr val="980000"/>
                </a:solidFill>
              </a:rPr>
              <a:t>linguistic components</a:t>
            </a:r>
            <a:r>
              <a:rPr lang="en" sz="1800">
                <a:solidFill>
                  <a:schemeClr val="dk2"/>
                </a:solidFill>
              </a:rPr>
              <a:t> of both the censored and uncensored posts on those topics (not just sensitive keywords) </a:t>
            </a:r>
            <a:endParaRPr sz="1800">
              <a:solidFill>
                <a:schemeClr val="dk2"/>
              </a:solidFill>
            </a:endParaRPr>
          </a:p>
          <a:p>
            <a:pPr marL="457200" lvl="0" indent="-342900" rtl="0">
              <a:spcBef>
                <a:spcPts val="1600"/>
              </a:spcBef>
              <a:spcAft>
                <a:spcPts val="0"/>
              </a:spcAft>
              <a:buClr>
                <a:schemeClr val="dk1"/>
              </a:buClr>
              <a:buSzPts val="1800"/>
              <a:buChar char="●"/>
            </a:pPr>
            <a:r>
              <a:rPr lang="en" sz="1800">
                <a:solidFill>
                  <a:schemeClr val="dk2"/>
                </a:solidFill>
              </a:rPr>
              <a:t>We build a classifier that predicts censorship decisions </a:t>
            </a:r>
            <a:r>
              <a:rPr lang="en" sz="1800">
                <a:solidFill>
                  <a:srgbClr val="980000"/>
                </a:solidFill>
              </a:rPr>
              <a:t>independent of discussion topics</a:t>
            </a:r>
            <a:endParaRPr sz="1800">
              <a:solidFill>
                <a:srgbClr val="980000"/>
              </a:solidFill>
            </a:endParaRPr>
          </a:p>
          <a:p>
            <a:pPr marL="0" lvl="0" indent="0" rtl="0">
              <a:lnSpc>
                <a:spcPct val="150000"/>
              </a:lnSpc>
              <a:spcBef>
                <a:spcPts val="1600"/>
              </a:spcBef>
              <a:spcAft>
                <a:spcPts val="0"/>
              </a:spcAft>
              <a:buNone/>
            </a:pPr>
            <a:endParaRPr sz="1800"/>
          </a:p>
          <a:p>
            <a:pPr marL="0" lvl="0" indent="0" rtl="0">
              <a:lnSpc>
                <a:spcPct val="150000"/>
              </a:lnSpc>
              <a:spcBef>
                <a:spcPts val="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idx="4294967295"/>
          </p:nvPr>
        </p:nvSpPr>
        <p:spPr>
          <a:xfrm>
            <a:off x="492575" y="124725"/>
            <a:ext cx="8448600" cy="413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solidFill>
                  <a:srgbClr val="980000"/>
                </a:solidFill>
              </a:rPr>
              <a:t>Hypotheses</a:t>
            </a:r>
            <a:endParaRPr b="1">
              <a:solidFill>
                <a:srgbClr val="980000"/>
              </a:solidFill>
            </a:endParaRPr>
          </a:p>
        </p:txBody>
      </p:sp>
      <p:sp>
        <p:nvSpPr>
          <p:cNvPr id="103" name="Google Shape;103;p19"/>
          <p:cNvSpPr txBox="1"/>
          <p:nvPr/>
        </p:nvSpPr>
        <p:spPr>
          <a:xfrm>
            <a:off x="412400" y="652950"/>
            <a:ext cx="8625900" cy="4364700"/>
          </a:xfrm>
          <a:prstGeom prst="rect">
            <a:avLst/>
          </a:prstGeom>
          <a:noFill/>
          <a:ln>
            <a:noFill/>
          </a:ln>
        </p:spPr>
        <p:txBody>
          <a:bodyPr spcFirstLastPara="1" wrap="square" lIns="91425" tIns="91425" rIns="91425" bIns="91425" anchor="t" anchorCtr="0">
            <a:noAutofit/>
          </a:bodyPr>
          <a:lstStyle/>
          <a:p>
            <a:pPr marL="457200" lvl="0" indent="-342900" rtl="0">
              <a:lnSpc>
                <a:spcPct val="150000"/>
              </a:lnSpc>
              <a:spcBef>
                <a:spcPts val="0"/>
              </a:spcBef>
              <a:spcAft>
                <a:spcPts val="0"/>
              </a:spcAft>
              <a:buSzPts val="1800"/>
              <a:buAutoNum type="arabicPeriod"/>
            </a:pPr>
            <a:r>
              <a:rPr lang="en" sz="1800">
                <a:solidFill>
                  <a:schemeClr val="dk1"/>
                </a:solidFill>
              </a:rPr>
              <a:t>Censored and uncensored texts should have their own </a:t>
            </a:r>
            <a:r>
              <a:rPr lang="en" sz="1800">
                <a:solidFill>
                  <a:srgbClr val="980000"/>
                </a:solidFill>
              </a:rPr>
              <a:t>unique linguistic characteristics</a:t>
            </a:r>
            <a:r>
              <a:rPr lang="en" sz="1800">
                <a:solidFill>
                  <a:schemeClr val="dk1"/>
                </a:solidFill>
              </a:rPr>
              <a:t> even on the same topic. </a:t>
            </a:r>
            <a:endParaRPr sz="1800">
              <a:solidFill>
                <a:schemeClr val="dk1"/>
              </a:solidFill>
            </a:endParaRPr>
          </a:p>
          <a:p>
            <a:pPr marL="914400" lvl="1" indent="-342900" rtl="0">
              <a:lnSpc>
                <a:spcPct val="150000"/>
              </a:lnSpc>
              <a:spcBef>
                <a:spcPts val="0"/>
              </a:spcBef>
              <a:spcAft>
                <a:spcPts val="0"/>
              </a:spcAft>
              <a:buSzPts val="1800"/>
              <a:buAutoNum type="alphaLcPeriod"/>
            </a:pPr>
            <a:r>
              <a:rPr lang="en" sz="1800">
                <a:solidFill>
                  <a:schemeClr val="dk1"/>
                </a:solidFill>
              </a:rPr>
              <a:t>Inspired by Sali et al. 2016 on frequency effect in information selection.</a:t>
            </a:r>
            <a:endParaRPr sz="1800">
              <a:solidFill>
                <a:schemeClr val="dk1"/>
              </a:solidFill>
            </a:endParaRPr>
          </a:p>
          <a:p>
            <a:pPr marL="457200" lvl="0" indent="-342900" rtl="0">
              <a:lnSpc>
                <a:spcPct val="150000"/>
              </a:lnSpc>
              <a:spcBef>
                <a:spcPts val="0"/>
              </a:spcBef>
              <a:spcAft>
                <a:spcPts val="0"/>
              </a:spcAft>
              <a:buClr>
                <a:schemeClr val="dk1"/>
              </a:buClr>
              <a:buSzPts val="1800"/>
              <a:buAutoNum type="arabicPeriod"/>
            </a:pPr>
            <a:r>
              <a:rPr lang="en" sz="1800">
                <a:solidFill>
                  <a:srgbClr val="980000"/>
                </a:solidFill>
              </a:rPr>
              <a:t>Uncensored</a:t>
            </a:r>
            <a:r>
              <a:rPr lang="en" sz="1800">
                <a:solidFill>
                  <a:schemeClr val="dk1"/>
                </a:solidFill>
              </a:rPr>
              <a:t> content is </a:t>
            </a:r>
            <a:r>
              <a:rPr lang="en" sz="1800">
                <a:solidFill>
                  <a:srgbClr val="980000"/>
                </a:solidFill>
              </a:rPr>
              <a:t>easier for readers to process</a:t>
            </a:r>
            <a:r>
              <a:rPr lang="en" sz="1800">
                <a:solidFill>
                  <a:schemeClr val="dk1"/>
                </a:solidFill>
              </a:rPr>
              <a:t> than censored content</a:t>
            </a:r>
            <a:endParaRPr sz="1800">
              <a:solidFill>
                <a:schemeClr val="dk1"/>
              </a:solidFill>
            </a:endParaRPr>
          </a:p>
          <a:p>
            <a:pPr marL="914400" lvl="1" indent="-342900" rtl="0">
              <a:lnSpc>
                <a:spcPct val="150000"/>
              </a:lnSpc>
              <a:spcBef>
                <a:spcPts val="0"/>
              </a:spcBef>
              <a:spcAft>
                <a:spcPts val="0"/>
              </a:spcAft>
              <a:buClr>
                <a:schemeClr val="dk1"/>
              </a:buClr>
              <a:buSzPts val="1800"/>
              <a:buAutoNum type="alphaLcPeriod"/>
            </a:pPr>
            <a:r>
              <a:rPr lang="en" sz="1600">
                <a:solidFill>
                  <a:schemeClr val="dk1"/>
                </a:solidFill>
              </a:rPr>
              <a:t>Lewandowsky et al.(2012): rejecting information requires cognitive effort whereas accepting information as truth is easier;</a:t>
            </a:r>
            <a:endParaRPr sz="1600">
              <a:solidFill>
                <a:schemeClr val="dk1"/>
              </a:solidFill>
            </a:endParaRPr>
          </a:p>
          <a:p>
            <a:pPr marL="914400" lvl="1" indent="-342900" rtl="0">
              <a:lnSpc>
                <a:spcPct val="150000"/>
              </a:lnSpc>
              <a:spcBef>
                <a:spcPts val="0"/>
              </a:spcBef>
              <a:spcAft>
                <a:spcPts val="0"/>
              </a:spcAft>
              <a:buClr>
                <a:schemeClr val="dk1"/>
              </a:buClr>
              <a:buSzPts val="1800"/>
              <a:buAutoNum type="alphaLcPeriod"/>
            </a:pPr>
            <a:r>
              <a:rPr lang="en" sz="1600">
                <a:solidFill>
                  <a:schemeClr val="dk1"/>
                </a:solidFill>
              </a:rPr>
              <a:t>Schwartz et al. (2008): people tend to </a:t>
            </a:r>
            <a:r>
              <a:rPr lang="en" sz="1600">
                <a:solidFill>
                  <a:srgbClr val="980000"/>
                </a:solidFill>
              </a:rPr>
              <a:t>make judgments</a:t>
            </a:r>
            <a:r>
              <a:rPr lang="en" sz="1600">
                <a:solidFill>
                  <a:schemeClr val="dk1"/>
                </a:solidFill>
              </a:rPr>
              <a:t> based on their subjective feelings of </a:t>
            </a:r>
            <a:r>
              <a:rPr lang="en" sz="1600">
                <a:solidFill>
                  <a:srgbClr val="980000"/>
                </a:solidFill>
              </a:rPr>
              <a:t>how easy it is to recall or process information</a:t>
            </a:r>
            <a:r>
              <a:rPr lang="en" sz="1600">
                <a:solidFill>
                  <a:schemeClr val="dk1"/>
                </a:solidFill>
              </a:rPr>
              <a:t>;</a:t>
            </a:r>
            <a:endParaRPr sz="1600">
              <a:solidFill>
                <a:schemeClr val="dk1"/>
              </a:solidFill>
            </a:endParaRPr>
          </a:p>
          <a:p>
            <a:pPr marL="0" lvl="0" indent="0" rtl="0">
              <a:lnSpc>
                <a:spcPct val="150000"/>
              </a:lnSpc>
              <a:spcBef>
                <a:spcPts val="1600"/>
              </a:spcBef>
              <a:spcAft>
                <a:spcPts val="0"/>
              </a:spcAft>
              <a:buNone/>
            </a:pPr>
            <a:r>
              <a:rPr lang="en" sz="1600">
                <a:solidFill>
                  <a:schemeClr val="dk1"/>
                </a:solidFill>
              </a:rPr>
              <a:t>→ We see </a:t>
            </a:r>
            <a:r>
              <a:rPr lang="en" sz="1600" b="1">
                <a:solidFill>
                  <a:schemeClr val="dk1"/>
                </a:solidFill>
              </a:rPr>
              <a:t>censorship</a:t>
            </a:r>
            <a:r>
              <a:rPr lang="en" sz="1600">
                <a:solidFill>
                  <a:schemeClr val="dk1"/>
                </a:solidFill>
              </a:rPr>
              <a:t> as an agent that c</a:t>
            </a:r>
            <a:r>
              <a:rPr lang="en" sz="1600" b="1">
                <a:solidFill>
                  <a:schemeClr val="dk1"/>
                </a:solidFill>
              </a:rPr>
              <a:t>reates misinformed online experiences</a:t>
            </a:r>
            <a:r>
              <a:rPr lang="en" sz="1600">
                <a:solidFill>
                  <a:schemeClr val="dk1"/>
                </a:solidFill>
              </a:rPr>
              <a:t> by eliminating certain content and  presenting events and opinions in a biased way </a:t>
            </a:r>
            <a:endParaRPr sz="1800">
              <a:solidFill>
                <a:schemeClr val="dk1"/>
              </a:solidFill>
            </a:endParaRPr>
          </a:p>
          <a:p>
            <a:pPr marL="0" lvl="0" indent="0" rtl="0">
              <a:lnSpc>
                <a:spcPct val="150000"/>
              </a:lnSpc>
              <a:spcBef>
                <a:spcPts val="1600"/>
              </a:spcBef>
              <a:spcAft>
                <a:spcPts val="0"/>
              </a:spcAft>
              <a:buNone/>
            </a:pPr>
            <a:endParaRPr sz="1800">
              <a:solidFill>
                <a:schemeClr val="dk1"/>
              </a:solidFill>
            </a:endParaRPr>
          </a:p>
          <a:p>
            <a:pPr marL="0" lvl="0" indent="0" rtl="0">
              <a:lnSpc>
                <a:spcPct val="150000"/>
              </a:lnSpc>
              <a:spcBef>
                <a:spcPts val="1600"/>
              </a:spcBef>
              <a:spcAft>
                <a:spcPts val="1600"/>
              </a:spcAft>
              <a:buNone/>
            </a:pP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390550" y="787600"/>
            <a:ext cx="2167200" cy="7527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u="sng">
                <a:solidFill>
                  <a:schemeClr val="dk1"/>
                </a:solidFill>
              </a:rPr>
              <a:t>Uncensored </a:t>
            </a:r>
            <a:br>
              <a:rPr lang="en">
                <a:solidFill>
                  <a:schemeClr val="dk1"/>
                </a:solidFill>
              </a:rPr>
            </a:br>
            <a:r>
              <a:rPr lang="en">
                <a:solidFill>
                  <a:schemeClr val="dk1"/>
                </a:solidFill>
              </a:rPr>
              <a:t>Sina Weibo</a:t>
            </a:r>
            <a:endParaRPr>
              <a:solidFill>
                <a:schemeClr val="dk1"/>
              </a:solidFill>
            </a:endParaRPr>
          </a:p>
          <a:p>
            <a:pPr marL="0" lvl="0" indent="0" rtl="0">
              <a:lnSpc>
                <a:spcPct val="100000"/>
              </a:lnSpc>
              <a:spcBef>
                <a:spcPts val="1600"/>
              </a:spcBef>
              <a:spcAft>
                <a:spcPts val="1600"/>
              </a:spcAft>
              <a:buNone/>
            </a:pPr>
            <a:endParaRPr sz="1800">
              <a:solidFill>
                <a:schemeClr val="dk1"/>
              </a:solidFill>
            </a:endParaRPr>
          </a:p>
        </p:txBody>
      </p:sp>
      <p:sp>
        <p:nvSpPr>
          <p:cNvPr id="109" name="Google Shape;109;p20"/>
          <p:cNvSpPr txBox="1">
            <a:spLocks noGrp="1"/>
          </p:cNvSpPr>
          <p:nvPr>
            <p:ph type="title" idx="4294967295"/>
          </p:nvPr>
        </p:nvSpPr>
        <p:spPr>
          <a:xfrm>
            <a:off x="241200" y="2149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b="1">
                <a:solidFill>
                  <a:srgbClr val="980000"/>
                </a:solidFill>
              </a:rPr>
              <a:t>Data Sources</a:t>
            </a:r>
            <a:endParaRPr sz="2200" b="1">
              <a:solidFill>
                <a:srgbClr val="980000"/>
              </a:solidFill>
            </a:endParaRPr>
          </a:p>
        </p:txBody>
      </p:sp>
      <p:sp>
        <p:nvSpPr>
          <p:cNvPr id="110" name="Google Shape;110;p20"/>
          <p:cNvSpPr txBox="1">
            <a:spLocks noGrp="1"/>
          </p:cNvSpPr>
          <p:nvPr>
            <p:ph type="title" idx="4294967295"/>
          </p:nvPr>
        </p:nvSpPr>
        <p:spPr>
          <a:xfrm>
            <a:off x="241200" y="136607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b="1">
                <a:solidFill>
                  <a:srgbClr val="980000"/>
                </a:solidFill>
              </a:rPr>
              <a:t>Topics Covered</a:t>
            </a:r>
            <a:endParaRPr sz="2200" b="1">
              <a:solidFill>
                <a:srgbClr val="980000"/>
              </a:solidFill>
            </a:endParaRPr>
          </a:p>
        </p:txBody>
      </p:sp>
      <p:sp>
        <p:nvSpPr>
          <p:cNvPr id="111" name="Google Shape;111;p20"/>
          <p:cNvSpPr txBox="1"/>
          <p:nvPr/>
        </p:nvSpPr>
        <p:spPr>
          <a:xfrm>
            <a:off x="2893800" y="787600"/>
            <a:ext cx="5376900" cy="627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 u="sng">
                <a:solidFill>
                  <a:schemeClr val="dk1"/>
                </a:solidFill>
              </a:rPr>
              <a:t>Censored</a:t>
            </a:r>
            <a:br>
              <a:rPr lang="en">
                <a:solidFill>
                  <a:schemeClr val="dk1"/>
                </a:solidFill>
              </a:rPr>
            </a:br>
            <a:r>
              <a:rPr lang="en">
                <a:solidFill>
                  <a:schemeClr val="dk1"/>
                </a:solidFill>
              </a:rPr>
              <a:t>Freeweibo and WeiboScope</a:t>
            </a:r>
            <a:endParaRPr>
              <a:solidFill>
                <a:schemeClr val="dk1"/>
              </a:solidFill>
            </a:endParaRPr>
          </a:p>
          <a:p>
            <a:pPr marL="0" lvl="0" indent="0">
              <a:spcBef>
                <a:spcPts val="1600"/>
              </a:spcBef>
              <a:spcAft>
                <a:spcPts val="0"/>
              </a:spcAft>
              <a:buNone/>
            </a:pPr>
            <a:endParaRPr/>
          </a:p>
        </p:txBody>
      </p:sp>
      <p:sp>
        <p:nvSpPr>
          <p:cNvPr id="112" name="Google Shape;112;p20"/>
          <p:cNvSpPr txBox="1"/>
          <p:nvPr/>
        </p:nvSpPr>
        <p:spPr>
          <a:xfrm>
            <a:off x="160375" y="1854750"/>
            <a:ext cx="8838300" cy="31857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300" u="sng"/>
              <a:t>Pollution and Food Safety </a:t>
            </a:r>
            <a:br>
              <a:rPr lang="en" sz="1300"/>
            </a:br>
            <a:r>
              <a:rPr lang="en" sz="1300"/>
              <a:t>- The use of Gutter Oil as cooking oil in mainland China reported in 2010</a:t>
            </a:r>
            <a:br>
              <a:rPr lang="en" sz="1300"/>
            </a:br>
            <a:r>
              <a:rPr lang="en" sz="1300"/>
              <a:t>- The Milk Scandal in 2008 when milk and infant formula made in China were found to be adulterated with melamine to make the products appeared to have high protein content. </a:t>
            </a:r>
            <a:endParaRPr sz="1300"/>
          </a:p>
          <a:p>
            <a:pPr marL="0" lvl="0" indent="0">
              <a:spcBef>
                <a:spcPts val="0"/>
              </a:spcBef>
              <a:spcAft>
                <a:spcPts val="0"/>
              </a:spcAft>
              <a:buNone/>
            </a:pPr>
            <a:r>
              <a:rPr lang="en" sz="1300"/>
              <a:t>- The ongoing severe Air Pollution problem in some cities in mainland China. </a:t>
            </a:r>
            <a:endParaRPr sz="1300"/>
          </a:p>
          <a:p>
            <a:pPr marL="0" lvl="0" indent="0">
              <a:spcBef>
                <a:spcPts val="0"/>
              </a:spcBef>
              <a:spcAft>
                <a:spcPts val="0"/>
              </a:spcAft>
              <a:buNone/>
            </a:pPr>
            <a:endParaRPr sz="1300"/>
          </a:p>
          <a:p>
            <a:pPr marL="0" lvl="0" indent="0">
              <a:spcBef>
                <a:spcPts val="0"/>
              </a:spcBef>
              <a:spcAft>
                <a:spcPts val="0"/>
              </a:spcAft>
              <a:buNone/>
            </a:pPr>
            <a:r>
              <a:rPr lang="en" sz="1300" u="sng"/>
              <a:t>Internet Censorship and Propaganda</a:t>
            </a:r>
            <a:endParaRPr sz="1300" u="sng"/>
          </a:p>
          <a:p>
            <a:pPr marL="0" lvl="0" indent="0">
              <a:spcBef>
                <a:spcPts val="0"/>
              </a:spcBef>
              <a:spcAft>
                <a:spcPts val="0"/>
              </a:spcAft>
              <a:buNone/>
            </a:pPr>
            <a:r>
              <a:rPr lang="en" sz="1300"/>
              <a:t>The ”fifty-cent party”(五毛党), a group of commentators that is believed to be hired by the Chinese authorities to manipulate public opinion in favor of the Communist Party. </a:t>
            </a:r>
            <a:endParaRPr sz="1300"/>
          </a:p>
          <a:p>
            <a:pPr marL="0" lvl="0" indent="0">
              <a:spcBef>
                <a:spcPts val="0"/>
              </a:spcBef>
              <a:spcAft>
                <a:spcPts val="0"/>
              </a:spcAft>
              <a:buNone/>
            </a:pPr>
            <a:endParaRPr sz="1300"/>
          </a:p>
          <a:p>
            <a:pPr marL="0" lvl="0" indent="0">
              <a:spcBef>
                <a:spcPts val="0"/>
              </a:spcBef>
              <a:spcAft>
                <a:spcPts val="0"/>
              </a:spcAft>
              <a:buNone/>
            </a:pPr>
            <a:r>
              <a:rPr lang="en" sz="1300" u="sng"/>
              <a:t>Bo Xilai </a:t>
            </a:r>
            <a:endParaRPr sz="1300" u="sng"/>
          </a:p>
          <a:p>
            <a:pPr marL="0" lvl="0" indent="0">
              <a:spcBef>
                <a:spcPts val="0"/>
              </a:spcBef>
              <a:spcAft>
                <a:spcPts val="0"/>
              </a:spcAft>
              <a:buNone/>
            </a:pPr>
            <a:r>
              <a:rPr lang="en" sz="1300"/>
              <a:t>A former Communist Party chief who was found guilty of corruption </a:t>
            </a:r>
            <a:endParaRPr sz="1300"/>
          </a:p>
          <a:p>
            <a:pPr marL="0" lvl="0" indent="0">
              <a:spcBef>
                <a:spcPts val="0"/>
              </a:spcBef>
              <a:spcAft>
                <a:spcPts val="0"/>
              </a:spcAft>
              <a:buNone/>
            </a:pPr>
            <a:endParaRPr sz="1300"/>
          </a:p>
          <a:p>
            <a:pPr marL="0" lvl="0" indent="0">
              <a:spcBef>
                <a:spcPts val="0"/>
              </a:spcBef>
              <a:spcAft>
                <a:spcPts val="0"/>
              </a:spcAft>
              <a:buNone/>
            </a:pPr>
            <a:r>
              <a:rPr lang="en" sz="1300" u="sng"/>
              <a:t>Kindergarten Abuse </a:t>
            </a:r>
            <a:br>
              <a:rPr lang="en" sz="1300"/>
            </a:br>
            <a:r>
              <a:rPr lang="en" sz="1300"/>
              <a:t>RYB</a:t>
            </a:r>
            <a:r>
              <a:rPr lang="en" sz="1300">
                <a:solidFill>
                  <a:schemeClr val="dk1"/>
                </a:solidFill>
              </a:rPr>
              <a:t>(红黄蓝)</a:t>
            </a:r>
            <a:r>
              <a:rPr lang="en" sz="1300"/>
              <a:t> Kindergarten Abuse in Beijing in 2017</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idx="4294967295"/>
          </p:nvPr>
        </p:nvSpPr>
        <p:spPr>
          <a:xfrm>
            <a:off x="190350" y="175700"/>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400" b="1">
                <a:solidFill>
                  <a:srgbClr val="980000"/>
                </a:solidFill>
              </a:rPr>
              <a:t>Data Selection &amp; Preprocessing</a:t>
            </a:r>
            <a:endParaRPr sz="2400" b="1">
              <a:solidFill>
                <a:srgbClr val="980000"/>
              </a:solidFill>
            </a:endParaRPr>
          </a:p>
        </p:txBody>
      </p:sp>
      <p:sp>
        <p:nvSpPr>
          <p:cNvPr id="118" name="Google Shape;118;p21"/>
          <p:cNvSpPr txBox="1"/>
          <p:nvPr/>
        </p:nvSpPr>
        <p:spPr>
          <a:xfrm>
            <a:off x="311700" y="748400"/>
            <a:ext cx="8520600" cy="3676500"/>
          </a:xfrm>
          <a:prstGeom prst="rect">
            <a:avLst/>
          </a:prstGeom>
          <a:noFill/>
          <a:ln>
            <a:noFill/>
          </a:ln>
        </p:spPr>
        <p:txBody>
          <a:bodyPr spcFirstLastPara="1" wrap="square" lIns="91425" tIns="91425" rIns="91425" bIns="91425" anchor="t" anchorCtr="0">
            <a:noAutofit/>
          </a:bodyPr>
          <a:lstStyle/>
          <a:p>
            <a:pPr marL="457200" lvl="0" indent="-330200">
              <a:spcBef>
                <a:spcPts val="0"/>
              </a:spcBef>
              <a:spcAft>
                <a:spcPts val="0"/>
              </a:spcAft>
              <a:buSzPts val="1600"/>
              <a:buChar char="●"/>
            </a:pPr>
            <a:r>
              <a:rPr lang="en" sz="1600"/>
              <a:t>Only blogposts that do not contain any images, hyperlinks or reblogged content are selected. </a:t>
            </a:r>
            <a:endParaRPr sz="1600"/>
          </a:p>
          <a:p>
            <a:pPr marL="457200" lvl="0" indent="0" rtl="0">
              <a:spcBef>
                <a:spcPts val="0"/>
              </a:spcBef>
              <a:spcAft>
                <a:spcPts val="0"/>
              </a:spcAft>
              <a:buNone/>
            </a:pPr>
            <a:endParaRPr sz="1600"/>
          </a:p>
          <a:p>
            <a:pPr marL="457200" lvl="0" indent="-330200">
              <a:spcBef>
                <a:spcPts val="0"/>
              </a:spcBef>
              <a:spcAft>
                <a:spcPts val="0"/>
              </a:spcAft>
              <a:buClr>
                <a:schemeClr val="dk1"/>
              </a:buClr>
              <a:buSzPts val="1600"/>
              <a:buChar char="●"/>
            </a:pPr>
            <a:r>
              <a:rPr lang="en" sz="1600">
                <a:solidFill>
                  <a:schemeClr val="dk1"/>
                </a:solidFill>
              </a:rPr>
              <a:t>Name of author, friend tags and hashtags are removed from all data.</a:t>
            </a:r>
            <a:endParaRPr sz="1600">
              <a:solidFill>
                <a:schemeClr val="dk1"/>
              </a:solidFill>
            </a:endParaRPr>
          </a:p>
          <a:p>
            <a:pPr marL="457200" lvl="0" indent="0" rtl="0">
              <a:spcBef>
                <a:spcPts val="0"/>
              </a:spcBef>
              <a:spcAft>
                <a:spcPts val="0"/>
              </a:spcAft>
              <a:buNone/>
            </a:pPr>
            <a:endParaRPr sz="1600">
              <a:solidFill>
                <a:schemeClr val="dk1"/>
              </a:solidFill>
            </a:endParaRPr>
          </a:p>
          <a:p>
            <a:pPr marL="0" lvl="0" indent="0">
              <a:spcBef>
                <a:spcPts val="0"/>
              </a:spcBef>
              <a:spcAft>
                <a:spcPts val="0"/>
              </a:spcAft>
              <a:buNone/>
            </a:pPr>
            <a:endParaRPr sz="1600"/>
          </a:p>
          <a:p>
            <a:pPr marL="457200" lvl="0" indent="-330200">
              <a:spcBef>
                <a:spcPts val="0"/>
              </a:spcBef>
              <a:spcAft>
                <a:spcPts val="0"/>
              </a:spcAft>
              <a:buSzPts val="1600"/>
              <a:buChar char="●"/>
            </a:pPr>
            <a:r>
              <a:rPr lang="en" sz="1600"/>
              <a:t>Since availability of censored data is generally lower, we first collect all available censored blogposts, and then based on the quantity of censored blogposts we collect corresponding number of uncensored blogposts that were published in the same date range as the censored counterpart. </a:t>
            </a:r>
            <a:endParaRPr sz="1600"/>
          </a:p>
          <a:p>
            <a:pPr marL="457200" lvl="0" indent="0">
              <a:spcBef>
                <a:spcPts val="0"/>
              </a:spcBef>
              <a:spcAft>
                <a:spcPts val="0"/>
              </a:spcAft>
              <a:buNone/>
            </a:pPr>
            <a:endParaRPr sz="1600"/>
          </a:p>
          <a:p>
            <a:pPr marL="457200" lvl="0" indent="-330200" rtl="0">
              <a:spcBef>
                <a:spcPts val="0"/>
              </a:spcBef>
              <a:spcAft>
                <a:spcPts val="0"/>
              </a:spcAft>
              <a:buSzPts val="1600"/>
              <a:buChar char="●"/>
            </a:pPr>
            <a:r>
              <a:rPr lang="en" sz="1600"/>
              <a:t>A word segmenter called Jieba has been used to segment all the data and the performance of Jeiba on our data has been manually checked.</a:t>
            </a:r>
            <a:endParaRPr sz="1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2739</Words>
  <Application>Microsoft Macintosh PowerPoint</Application>
  <PresentationFormat>On-screen Show (16:9)</PresentationFormat>
  <Paragraphs>278</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Roboto</vt:lpstr>
      <vt:lpstr>Arial</vt:lpstr>
      <vt:lpstr>Simple Light</vt:lpstr>
      <vt:lpstr>Linguistic Characteristics of Censorable Language on SinaWeibo</vt:lpstr>
      <vt:lpstr>Problem</vt:lpstr>
      <vt:lpstr>Our Focus</vt:lpstr>
      <vt:lpstr>Censorship on Weibo</vt:lpstr>
      <vt:lpstr>Related Work</vt:lpstr>
      <vt:lpstr>Our Work</vt:lpstr>
      <vt:lpstr>Hypotheses</vt:lpstr>
      <vt:lpstr>Data Sources</vt:lpstr>
      <vt:lpstr>Data Selection &amp; Preprocessing</vt:lpstr>
      <vt:lpstr>The Corpus</vt:lpstr>
      <vt:lpstr>Sample Data</vt:lpstr>
      <vt:lpstr>Feature Sensitive Keywords</vt:lpstr>
      <vt:lpstr>Feature Sentiment</vt:lpstr>
      <vt:lpstr>Feature LIWC (Linguistic Inquiry and Word Count) </vt:lpstr>
      <vt:lpstr>Features Character Frequency &amp; Word Frequency</vt:lpstr>
      <vt:lpstr>Feature Semantic Classes</vt:lpstr>
      <vt:lpstr>Feature Readability I</vt:lpstr>
      <vt:lpstr>Features Idioms &amp; Readability II</vt:lpstr>
      <vt:lpstr>Feature Word Embeddings &amp; Eigenfeatures</vt:lpstr>
      <vt:lpstr>Automatic experiments</vt:lpstr>
      <vt:lpstr>Classification Results</vt:lpstr>
      <vt:lpstr>Classification Results</vt:lpstr>
      <vt:lpstr>Human Baseline (Crowdsourcing)</vt:lpstr>
      <vt:lpstr>PowerPoint Presentation</vt:lpstr>
      <vt:lpstr>Best Features Readability I</vt:lpstr>
      <vt:lpstr>Readability and WC</vt:lpstr>
      <vt:lpstr>Linguistic Characteristics of Censored vs Uncensored</vt:lpstr>
      <vt:lpstr>Linguistic Characteristics of Censored vs Uncensored</vt:lpstr>
      <vt:lpstr>Censored texts’ characteristics and CAP (Collective Action Potential)</vt:lpstr>
      <vt:lpstr>PowerPoint Presentation</vt:lpstr>
      <vt:lpstr>PowerPoint Presentation</vt:lpstr>
      <vt:lpstr>PowerPoint Presentation</vt:lpstr>
      <vt:lpstr>Sample Data with Readability scores</vt:lpstr>
      <vt:lpstr>Sample Data with semantic class examples</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Linguistic Characteristics of Censorable Language on SinaWeibo</dc:title>
  <dc:creator>leberknight</dc:creator>
  <cp:lastModifiedBy>Microsoft Office User</cp:lastModifiedBy>
  <cp:revision>2</cp:revision>
  <dcterms:modified xsi:type="dcterms:W3CDTF">2018-08-21T03:32:13Z</dcterms:modified>
</cp:coreProperties>
</file>