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Oswald Light"/>
      <p:regular r:id="rId24"/>
      <p:bold r:id="rId25"/>
    </p:embeddedFont>
    <p:embeddedFont>
      <p:font typeface="Source Code Pro"/>
      <p:regular r:id="rId26"/>
      <p:bold r:id="rId27"/>
      <p:italic r:id="rId28"/>
      <p:boldItalic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OswaldLight-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regular.fntdata"/><Relationship Id="rId25" Type="http://schemas.openxmlformats.org/officeDocument/2006/relationships/font" Target="fonts/OswaldLight-bold.fntdata"/><Relationship Id="rId28" Type="http://schemas.openxmlformats.org/officeDocument/2006/relationships/font" Target="fonts/SourceCodePro-italic.fntdata"/><Relationship Id="rId27"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0ea8fb7422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0ea8fb7422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0ea8fb74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0ea8fb74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0ea8fb7422_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0ea8fb7422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ea8fb742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0ea8fb742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0ea8fb7422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0ea8fb7422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0e93588e2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0e93588e2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1097b4207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1097b4207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0e93588e21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0e93588e2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0f70b9369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0f70b9369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0e93588e2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0e93588e2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0ea8fb7422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0ea8fb7422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ea8fb7422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0ea8fb7422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0e93588e21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0e93588e21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Présentation</a:t>
            </a:r>
            <a:r>
              <a:rPr lang="fr"/>
              <a:t> 2024</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6" name="Google Shape;56;p13"/>
          <p:cNvPicPr preferRelativeResize="0"/>
          <p:nvPr/>
        </p:nvPicPr>
        <p:blipFill>
          <a:blip r:embed="rId3">
            <a:alphaModFix/>
          </a:blip>
          <a:stretch>
            <a:fillRect/>
          </a:stretch>
        </p:blipFill>
        <p:spPr>
          <a:xfrm>
            <a:off x="311700" y="4682825"/>
            <a:ext cx="1479850" cy="369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2"/>
          <p:cNvPicPr preferRelativeResize="0"/>
          <p:nvPr/>
        </p:nvPicPr>
        <p:blipFill>
          <a:blip r:embed="rId3">
            <a:alphaModFix/>
          </a:blip>
          <a:stretch>
            <a:fillRect/>
          </a:stretch>
        </p:blipFill>
        <p:spPr>
          <a:xfrm>
            <a:off x="0" y="703600"/>
            <a:ext cx="8296975" cy="3927425"/>
          </a:xfrm>
          <a:prstGeom prst="rect">
            <a:avLst/>
          </a:prstGeom>
          <a:noFill/>
          <a:ln>
            <a:noFill/>
          </a:ln>
        </p:spPr>
      </p:pic>
      <p:sp>
        <p:nvSpPr>
          <p:cNvPr id="149" name="Google Shape;149;p22"/>
          <p:cNvSpPr txBox="1"/>
          <p:nvPr/>
        </p:nvSpPr>
        <p:spPr>
          <a:xfrm>
            <a:off x="3505275" y="2604100"/>
            <a:ext cx="4913400" cy="30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2"/>
                </a:solidFill>
                <a:latin typeface="Oswald"/>
                <a:ea typeface="Oswald"/>
                <a:cs typeface="Oswald"/>
                <a:sym typeface="Oswald"/>
              </a:rPr>
              <a:t>Reste à ajouter une infobulle avec les taux de variations entre les deux années qui </a:t>
            </a:r>
            <a:r>
              <a:rPr lang="fr" sz="1800">
                <a:solidFill>
                  <a:schemeClr val="dk2"/>
                </a:solidFill>
                <a:latin typeface="Oswald"/>
                <a:ea typeface="Oswald"/>
                <a:cs typeface="Oswald"/>
                <a:sym typeface="Oswald"/>
              </a:rPr>
              <a:t>apparaît</a:t>
            </a:r>
            <a:r>
              <a:rPr lang="fr" sz="1800">
                <a:solidFill>
                  <a:schemeClr val="dk2"/>
                </a:solidFill>
                <a:latin typeface="Oswald"/>
                <a:ea typeface="Oswald"/>
                <a:cs typeface="Oswald"/>
                <a:sym typeface="Oswald"/>
              </a:rPr>
              <a:t> </a:t>
            </a:r>
            <a:r>
              <a:rPr lang="fr" sz="1800">
                <a:solidFill>
                  <a:schemeClr val="dk2"/>
                </a:solidFill>
                <a:latin typeface="Oswald"/>
                <a:ea typeface="Oswald"/>
                <a:cs typeface="Oswald"/>
                <a:sym typeface="Oswald"/>
              </a:rPr>
              <a:t>dès</a:t>
            </a:r>
            <a:r>
              <a:rPr lang="fr" sz="1800">
                <a:solidFill>
                  <a:schemeClr val="dk2"/>
                </a:solidFill>
                <a:latin typeface="Oswald"/>
                <a:ea typeface="Oswald"/>
                <a:cs typeface="Oswald"/>
                <a:sym typeface="Oswald"/>
              </a:rPr>
              <a:t> que le parcours une jauge</a:t>
            </a:r>
            <a:endParaRPr sz="1800">
              <a:solidFill>
                <a:schemeClr val="dk2"/>
              </a:solidFill>
              <a:latin typeface="Oswald"/>
              <a:ea typeface="Oswald"/>
              <a:cs typeface="Oswald"/>
              <a:sym typeface="Oswald"/>
            </a:endParaRPr>
          </a:p>
          <a:p>
            <a:pPr indent="0" lvl="0" marL="0" rtl="0" algn="l">
              <a:spcBef>
                <a:spcPts val="0"/>
              </a:spcBef>
              <a:spcAft>
                <a:spcPts val="0"/>
              </a:spcAft>
              <a:buNone/>
            </a:pPr>
            <a:r>
              <a:rPr lang="fr" sz="1800">
                <a:solidFill>
                  <a:schemeClr val="dk2"/>
                </a:solidFill>
                <a:latin typeface="Oswald"/>
                <a:ea typeface="Oswald"/>
                <a:cs typeface="Oswald"/>
                <a:sym typeface="Oswald"/>
              </a:rPr>
              <a:t>Calculer le taux de marge de chaque produit pour voir si il est intéressant de le garder en stock si l’on n’en vends pas beaucoup ou de renégocier les prix avec le fournisseur si l’on n’en vends beaucoup.</a:t>
            </a:r>
            <a:endParaRPr sz="1800">
              <a:solidFill>
                <a:schemeClr val="dk2"/>
              </a:solidFill>
              <a:latin typeface="Oswald"/>
              <a:ea typeface="Oswald"/>
              <a:cs typeface="Oswald"/>
              <a:sym typeface="Oswald"/>
            </a:endParaRPr>
          </a:p>
        </p:txBody>
      </p:sp>
      <p:sp>
        <p:nvSpPr>
          <p:cNvPr id="150" name="Google Shape;150;p22"/>
          <p:cNvSpPr txBox="1"/>
          <p:nvPr>
            <p:ph type="title"/>
          </p:nvPr>
        </p:nvSpPr>
        <p:spPr>
          <a:xfrm>
            <a:off x="311700" y="122800"/>
            <a:ext cx="8520600" cy="51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KPI Ventes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KPI RH</a:t>
            </a:r>
            <a:endParaRPr/>
          </a:p>
          <a:p>
            <a:pPr indent="0" lvl="0" marL="0" rtl="0" algn="l">
              <a:spcBef>
                <a:spcPts val="0"/>
              </a:spcBef>
              <a:spcAft>
                <a:spcPts val="0"/>
              </a:spcAft>
              <a:buNone/>
            </a:pPr>
            <a:r>
              <a:t/>
            </a:r>
            <a:endParaRPr/>
          </a:p>
        </p:txBody>
      </p:sp>
      <p:sp>
        <p:nvSpPr>
          <p:cNvPr id="156" name="Google Shape;156;p23"/>
          <p:cNvSpPr txBox="1"/>
          <p:nvPr>
            <p:ph idx="1" type="body"/>
          </p:nvPr>
        </p:nvSpPr>
        <p:spPr>
          <a:xfrm>
            <a:off x="311700" y="687425"/>
            <a:ext cx="8179800" cy="401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latin typeface="Oswald"/>
                <a:ea typeface="Oswald"/>
                <a:cs typeface="Oswald"/>
                <a:sym typeface="Oswald"/>
              </a:rPr>
              <a:t>Trouver les 2 meilleurs vendeurs sur 1 mois</a:t>
            </a:r>
            <a:endParaRPr>
              <a:latin typeface="Oswald"/>
              <a:ea typeface="Oswald"/>
              <a:cs typeface="Oswald"/>
              <a:sym typeface="Oswald"/>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 </a:t>
            </a:r>
            <a:endParaRPr/>
          </a:p>
        </p:txBody>
      </p:sp>
      <p:pic>
        <p:nvPicPr>
          <p:cNvPr id="157" name="Google Shape;157;p23"/>
          <p:cNvPicPr preferRelativeResize="0"/>
          <p:nvPr/>
        </p:nvPicPr>
        <p:blipFill>
          <a:blip r:embed="rId3">
            <a:alphaModFix/>
          </a:blip>
          <a:stretch>
            <a:fillRect/>
          </a:stretch>
        </p:blipFill>
        <p:spPr>
          <a:xfrm>
            <a:off x="2001250" y="1151400"/>
            <a:ext cx="6083801" cy="3546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3" name="Google Shape;16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4" name="Google Shape;164;p24"/>
          <p:cNvPicPr preferRelativeResize="0"/>
          <p:nvPr/>
        </p:nvPicPr>
        <p:blipFill>
          <a:blip r:embed="rId3">
            <a:alphaModFix/>
          </a:blip>
          <a:stretch>
            <a:fillRect/>
          </a:stretch>
        </p:blipFill>
        <p:spPr>
          <a:xfrm>
            <a:off x="0" y="61875"/>
            <a:ext cx="9143999" cy="4568725"/>
          </a:xfrm>
          <a:prstGeom prst="rect">
            <a:avLst/>
          </a:prstGeom>
          <a:noFill/>
          <a:ln>
            <a:noFill/>
          </a:ln>
        </p:spPr>
      </p:pic>
      <p:sp>
        <p:nvSpPr>
          <p:cNvPr id="165" name="Google Shape;165;p24"/>
          <p:cNvSpPr txBox="1"/>
          <p:nvPr>
            <p:ph type="title"/>
          </p:nvPr>
        </p:nvSpPr>
        <p:spPr>
          <a:xfrm>
            <a:off x="360225" y="61875"/>
            <a:ext cx="8520600" cy="51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KPI RH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5"/>
          <p:cNvPicPr preferRelativeResize="0"/>
          <p:nvPr/>
        </p:nvPicPr>
        <p:blipFill>
          <a:blip r:embed="rId3">
            <a:alphaModFix/>
          </a:blip>
          <a:stretch>
            <a:fillRect/>
          </a:stretch>
        </p:blipFill>
        <p:spPr>
          <a:xfrm>
            <a:off x="415650" y="632800"/>
            <a:ext cx="8520600" cy="3824250"/>
          </a:xfrm>
          <a:prstGeom prst="rect">
            <a:avLst/>
          </a:prstGeom>
          <a:noFill/>
          <a:ln>
            <a:noFill/>
          </a:ln>
        </p:spPr>
      </p:pic>
      <p:sp>
        <p:nvSpPr>
          <p:cNvPr id="171" name="Google Shape;171;p25"/>
          <p:cNvSpPr txBox="1"/>
          <p:nvPr>
            <p:ph type="title"/>
          </p:nvPr>
        </p:nvSpPr>
        <p:spPr>
          <a:xfrm>
            <a:off x="311700" y="122800"/>
            <a:ext cx="8520600" cy="51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KPI Logistique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6"/>
          <p:cNvPicPr preferRelativeResize="0"/>
          <p:nvPr/>
        </p:nvPicPr>
        <p:blipFill rotWithShape="1">
          <a:blip r:embed="rId3">
            <a:alphaModFix/>
          </a:blip>
          <a:srcRect b="0" l="1060" r="-1059" t="0"/>
          <a:stretch/>
        </p:blipFill>
        <p:spPr>
          <a:xfrm>
            <a:off x="460975" y="571050"/>
            <a:ext cx="7676076" cy="4001400"/>
          </a:xfrm>
          <a:prstGeom prst="rect">
            <a:avLst/>
          </a:prstGeom>
          <a:noFill/>
          <a:ln>
            <a:noFill/>
          </a:ln>
        </p:spPr>
      </p:pic>
      <p:sp>
        <p:nvSpPr>
          <p:cNvPr id="177" name="Google Shape;177;p26"/>
          <p:cNvSpPr txBox="1"/>
          <p:nvPr>
            <p:ph type="title"/>
          </p:nvPr>
        </p:nvSpPr>
        <p:spPr>
          <a:xfrm>
            <a:off x="311700" y="122800"/>
            <a:ext cx="8520600" cy="51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KPI Logistique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1009800" y="-340825"/>
            <a:ext cx="8791200" cy="65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latin typeface="Oswald"/>
              <a:ea typeface="Oswald"/>
              <a:cs typeface="Oswald"/>
              <a:sym typeface="Oswald"/>
            </a:endParaRPr>
          </a:p>
        </p:txBody>
      </p:sp>
      <p:sp>
        <p:nvSpPr>
          <p:cNvPr id="62" name="Google Shape;62;p14"/>
          <p:cNvSpPr txBox="1"/>
          <p:nvPr>
            <p:ph idx="1" type="body"/>
          </p:nvPr>
        </p:nvSpPr>
        <p:spPr>
          <a:xfrm>
            <a:off x="-226750" y="738475"/>
            <a:ext cx="4094400" cy="3022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b="1" lang="fr" sz="1700">
                <a:solidFill>
                  <a:srgbClr val="840D35"/>
                </a:solidFill>
                <a:latin typeface="Oswald"/>
                <a:ea typeface="Oswald"/>
                <a:cs typeface="Oswald"/>
                <a:sym typeface="Oswald"/>
              </a:rPr>
              <a:t>E</a:t>
            </a:r>
            <a:r>
              <a:rPr b="1" lang="fr" sz="1700">
                <a:solidFill>
                  <a:srgbClr val="840D35"/>
                </a:solidFill>
                <a:latin typeface="Oswald"/>
                <a:ea typeface="Oswald"/>
                <a:cs typeface="Oswald"/>
                <a:sym typeface="Oswald"/>
              </a:rPr>
              <a:t>ntreprise :</a:t>
            </a:r>
            <a:r>
              <a:rPr lang="fr" sz="1600">
                <a:latin typeface="Oswald"/>
                <a:ea typeface="Oswald"/>
                <a:cs typeface="Oswald"/>
                <a:sym typeface="Oswald"/>
              </a:rPr>
              <a:t> </a:t>
            </a:r>
            <a:r>
              <a:rPr lang="fr" sz="1600">
                <a:latin typeface="Oswald Light"/>
                <a:ea typeface="Oswald Light"/>
                <a:cs typeface="Oswald Light"/>
                <a:sym typeface="Oswald Light"/>
              </a:rPr>
              <a:t>E-commerce BtoB avec un fort ancrage à l’international (7 bureaux avec 17 vendeurs dans les 4 coins du globe)</a:t>
            </a:r>
            <a:endParaRPr sz="1600">
              <a:latin typeface="Oswald Light"/>
              <a:ea typeface="Oswald Light"/>
              <a:cs typeface="Oswald Light"/>
              <a:sym typeface="Oswald Light"/>
            </a:endParaRPr>
          </a:p>
          <a:p>
            <a:pPr indent="0" lvl="0" marL="457200" rtl="0" algn="l">
              <a:lnSpc>
                <a:spcPct val="100000"/>
              </a:lnSpc>
              <a:spcBef>
                <a:spcPts val="1200"/>
              </a:spcBef>
              <a:spcAft>
                <a:spcPts val="0"/>
              </a:spcAft>
              <a:buNone/>
            </a:pPr>
            <a:r>
              <a:rPr b="1" lang="fr" sz="1700">
                <a:solidFill>
                  <a:srgbClr val="840D35"/>
                </a:solidFill>
                <a:latin typeface="Oswald"/>
                <a:ea typeface="Oswald"/>
                <a:cs typeface="Oswald"/>
                <a:sym typeface="Oswald"/>
              </a:rPr>
              <a:t>Cibles</a:t>
            </a:r>
            <a:r>
              <a:rPr b="1" lang="fr" sz="1600">
                <a:latin typeface="Oswald"/>
                <a:ea typeface="Oswald"/>
                <a:cs typeface="Oswald"/>
                <a:sym typeface="Oswald"/>
              </a:rPr>
              <a:t> </a:t>
            </a:r>
            <a:r>
              <a:rPr lang="fr" sz="1600">
                <a:latin typeface="Oswald"/>
                <a:ea typeface="Oswald"/>
                <a:cs typeface="Oswald"/>
                <a:sym typeface="Oswald"/>
              </a:rPr>
              <a:t>: r</a:t>
            </a:r>
            <a:r>
              <a:rPr lang="fr" sz="1600">
                <a:latin typeface="Oswald Light"/>
                <a:ea typeface="Oswald Light"/>
                <a:cs typeface="Oswald Light"/>
                <a:sym typeface="Oswald Light"/>
              </a:rPr>
              <a:t>evendeurs, professionnels, musées</a:t>
            </a:r>
            <a:r>
              <a:rPr lang="fr" sz="1600">
                <a:latin typeface="Oswald"/>
                <a:ea typeface="Oswald"/>
                <a:cs typeface="Oswald"/>
                <a:sym typeface="Oswald"/>
              </a:rPr>
              <a:t>, </a:t>
            </a:r>
            <a:endParaRPr sz="1600">
              <a:latin typeface="Oswald"/>
              <a:ea typeface="Oswald"/>
              <a:cs typeface="Oswald"/>
              <a:sym typeface="Oswald"/>
            </a:endParaRPr>
          </a:p>
          <a:p>
            <a:pPr indent="0" lvl="0" marL="457200" rtl="0" algn="l">
              <a:lnSpc>
                <a:spcPct val="100000"/>
              </a:lnSpc>
              <a:spcBef>
                <a:spcPts val="1200"/>
              </a:spcBef>
              <a:spcAft>
                <a:spcPts val="0"/>
              </a:spcAft>
              <a:buNone/>
            </a:pPr>
            <a:r>
              <a:rPr b="1" lang="fr" sz="1700">
                <a:solidFill>
                  <a:srgbClr val="840D35"/>
                </a:solidFill>
                <a:latin typeface="Oswald"/>
                <a:ea typeface="Oswald"/>
                <a:cs typeface="Oswald"/>
                <a:sym typeface="Oswald"/>
              </a:rPr>
              <a:t>Objectifs</a:t>
            </a:r>
            <a:r>
              <a:rPr b="1" lang="fr" sz="1600">
                <a:latin typeface="Oswald"/>
                <a:ea typeface="Oswald"/>
                <a:cs typeface="Oswald"/>
                <a:sym typeface="Oswald"/>
              </a:rPr>
              <a:t> </a:t>
            </a:r>
            <a:r>
              <a:rPr lang="fr" sz="1600">
                <a:latin typeface="Oswald"/>
                <a:ea typeface="Oswald"/>
                <a:cs typeface="Oswald"/>
                <a:sym typeface="Oswald"/>
              </a:rPr>
              <a:t>: </a:t>
            </a:r>
            <a:r>
              <a:rPr lang="fr" sz="1600">
                <a:latin typeface="Oswald Light"/>
                <a:ea typeface="Oswald Light"/>
                <a:cs typeface="Oswald Light"/>
                <a:sym typeface="Oswald Light"/>
              </a:rPr>
              <a:t>croissance, optimisation de la relation client, conquérir de nouveaux marchés à l’international</a:t>
            </a:r>
            <a:endParaRPr sz="1600">
              <a:latin typeface="Oswald Light"/>
              <a:ea typeface="Oswald Light"/>
              <a:cs typeface="Oswald Light"/>
              <a:sym typeface="Oswald Light"/>
            </a:endParaRPr>
          </a:p>
          <a:p>
            <a:pPr indent="0" lvl="0" marL="457200" rtl="0" algn="l">
              <a:lnSpc>
                <a:spcPct val="100000"/>
              </a:lnSpc>
              <a:spcBef>
                <a:spcPts val="1200"/>
              </a:spcBef>
              <a:spcAft>
                <a:spcPts val="1200"/>
              </a:spcAft>
              <a:buNone/>
            </a:pPr>
            <a:r>
              <a:rPr b="1" lang="fr" sz="1700">
                <a:solidFill>
                  <a:srgbClr val="840D35"/>
                </a:solidFill>
                <a:latin typeface="Oswald"/>
                <a:ea typeface="Oswald"/>
                <a:cs typeface="Oswald"/>
                <a:sym typeface="Oswald"/>
              </a:rPr>
              <a:t>Vision et valeur</a:t>
            </a:r>
            <a:r>
              <a:rPr lang="fr" sz="1600">
                <a:latin typeface="Oswald"/>
                <a:ea typeface="Oswald"/>
                <a:cs typeface="Oswald"/>
                <a:sym typeface="Oswald"/>
              </a:rPr>
              <a:t> : </a:t>
            </a:r>
            <a:r>
              <a:rPr lang="fr" sz="1600">
                <a:latin typeface="Oswald Light"/>
                <a:ea typeface="Oswald Light"/>
                <a:cs typeface="Oswald Light"/>
                <a:sym typeface="Oswald Light"/>
              </a:rPr>
              <a:t>Devenir un leader mondial en </a:t>
            </a:r>
            <a:r>
              <a:rPr lang="fr" sz="1600">
                <a:latin typeface="Oswald Light"/>
                <a:ea typeface="Oswald Light"/>
                <a:cs typeface="Oswald Light"/>
                <a:sym typeface="Oswald Light"/>
              </a:rPr>
              <a:t>sourçant</a:t>
            </a:r>
            <a:r>
              <a:rPr lang="fr" sz="1600">
                <a:latin typeface="Oswald Light"/>
                <a:ea typeface="Oswald Light"/>
                <a:cs typeface="Oswald Light"/>
                <a:sym typeface="Oswald Light"/>
              </a:rPr>
              <a:t> des produits de haute qualité auprès des meilleurs fabricants.</a:t>
            </a:r>
            <a:endParaRPr sz="1600">
              <a:latin typeface="Oswald Light"/>
              <a:ea typeface="Oswald Light"/>
              <a:cs typeface="Oswald Light"/>
              <a:sym typeface="Oswald Light"/>
            </a:endParaRPr>
          </a:p>
        </p:txBody>
      </p:sp>
      <p:grpSp>
        <p:nvGrpSpPr>
          <p:cNvPr id="63" name="Google Shape;63;p14"/>
          <p:cNvGrpSpPr/>
          <p:nvPr/>
        </p:nvGrpSpPr>
        <p:grpSpPr>
          <a:xfrm>
            <a:off x="4510822" y="641183"/>
            <a:ext cx="4094303" cy="1193579"/>
            <a:chOff x="3977400" y="946003"/>
            <a:chExt cx="4094303" cy="1193579"/>
          </a:xfrm>
        </p:grpSpPr>
        <p:grpSp>
          <p:nvGrpSpPr>
            <p:cNvPr id="64" name="Google Shape;64;p14"/>
            <p:cNvGrpSpPr/>
            <p:nvPr/>
          </p:nvGrpSpPr>
          <p:grpSpPr>
            <a:xfrm>
              <a:off x="4732925" y="1140987"/>
              <a:ext cx="529800" cy="998596"/>
              <a:chOff x="4318975" y="1083450"/>
              <a:chExt cx="529800" cy="591305"/>
            </a:xfrm>
          </p:grpSpPr>
          <p:sp>
            <p:nvSpPr>
              <p:cNvPr id="65" name="Google Shape;65;p14"/>
              <p:cNvSpPr/>
              <p:nvPr/>
            </p:nvSpPr>
            <p:spPr>
              <a:xfrm>
                <a:off x="4517129" y="1083455"/>
                <a:ext cx="133500" cy="591300"/>
              </a:xfrm>
              <a:prstGeom prst="rect">
                <a:avLst/>
              </a:prstGeom>
              <a:solidFill>
                <a:srgbClr val="E91D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cxnSp>
            <p:nvCxnSpPr>
              <p:cNvPr id="66" name="Google Shape;66;p14"/>
              <p:cNvCxnSpPr/>
              <p:nvPr/>
            </p:nvCxnSpPr>
            <p:spPr>
              <a:xfrm rot="10800000">
                <a:off x="4318975" y="1083450"/>
                <a:ext cx="529800" cy="0"/>
              </a:xfrm>
              <a:prstGeom prst="straightConnector1">
                <a:avLst/>
              </a:prstGeom>
              <a:noFill/>
              <a:ln cap="flat" cmpd="sng" w="9525">
                <a:solidFill>
                  <a:srgbClr val="840D35"/>
                </a:solidFill>
                <a:prstDash val="solid"/>
                <a:round/>
                <a:headEnd len="sm" w="sm" type="none"/>
                <a:tailEnd len="sm" w="sm" type="none"/>
              </a:ln>
            </p:spPr>
          </p:cxnSp>
        </p:grpSp>
        <p:sp>
          <p:nvSpPr>
            <p:cNvPr id="67" name="Google Shape;67;p14"/>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fr" sz="1100">
                  <a:solidFill>
                    <a:srgbClr val="840D35"/>
                  </a:solidFill>
                  <a:latin typeface="Roboto"/>
                  <a:ea typeface="Roboto"/>
                  <a:cs typeface="Roboto"/>
                  <a:sym typeface="Roboto"/>
                </a:rPr>
                <a:t>Création de Mecaminia</a:t>
              </a:r>
              <a:endParaRPr b="1" sz="1100">
                <a:solidFill>
                  <a:srgbClr val="840D35"/>
                </a:solidFill>
                <a:latin typeface="Roboto"/>
                <a:ea typeface="Roboto"/>
                <a:cs typeface="Roboto"/>
                <a:sym typeface="Roboto"/>
              </a:endParaRPr>
            </a:p>
          </p:txBody>
        </p:sp>
        <p:sp>
          <p:nvSpPr>
            <p:cNvPr id="68" name="Google Shape;68;p14"/>
            <p:cNvSpPr txBox="1"/>
            <p:nvPr/>
          </p:nvSpPr>
          <p:spPr>
            <a:xfrm>
              <a:off x="5343504" y="1222243"/>
              <a:ext cx="2728200" cy="73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fr" sz="1100">
                  <a:solidFill>
                    <a:srgbClr val="840D35"/>
                  </a:solidFill>
                  <a:latin typeface="Roboto"/>
                  <a:ea typeface="Roboto"/>
                  <a:cs typeface="Roboto"/>
                  <a:sym typeface="Roboto"/>
                </a:rPr>
                <a:t>Ventes : 3.22 M</a:t>
              </a:r>
              <a:endParaRPr sz="1100">
                <a:solidFill>
                  <a:srgbClr val="840D35"/>
                </a:solidFill>
                <a:latin typeface="Roboto"/>
                <a:ea typeface="Roboto"/>
                <a:cs typeface="Roboto"/>
                <a:sym typeface="Roboto"/>
              </a:endParaRPr>
            </a:p>
            <a:p>
              <a:pPr indent="0" lvl="0" marL="0" rtl="0" algn="l">
                <a:lnSpc>
                  <a:spcPct val="100000"/>
                </a:lnSpc>
                <a:spcBef>
                  <a:spcPts val="0"/>
                </a:spcBef>
                <a:spcAft>
                  <a:spcPts val="0"/>
                </a:spcAft>
                <a:buNone/>
              </a:pPr>
              <a:r>
                <a:rPr lang="fr" sz="1100">
                  <a:solidFill>
                    <a:srgbClr val="840D35"/>
                  </a:solidFill>
                  <a:latin typeface="Roboto"/>
                  <a:ea typeface="Roboto"/>
                  <a:cs typeface="Roboto"/>
                  <a:sym typeface="Roboto"/>
                </a:rPr>
                <a:t>Achats : 2.65 M</a:t>
              </a:r>
              <a:endParaRPr sz="1100">
                <a:solidFill>
                  <a:srgbClr val="840D35"/>
                </a:solidFill>
                <a:latin typeface="Roboto"/>
                <a:ea typeface="Roboto"/>
                <a:cs typeface="Roboto"/>
                <a:sym typeface="Roboto"/>
              </a:endParaRPr>
            </a:p>
            <a:p>
              <a:pPr indent="0" lvl="0" marL="0" rtl="0" algn="l">
                <a:lnSpc>
                  <a:spcPct val="100000"/>
                </a:lnSpc>
                <a:spcBef>
                  <a:spcPts val="0"/>
                </a:spcBef>
                <a:spcAft>
                  <a:spcPts val="0"/>
                </a:spcAft>
                <a:buNone/>
              </a:pPr>
              <a:r>
                <a:rPr lang="fr" sz="1100">
                  <a:solidFill>
                    <a:srgbClr val="840D35"/>
                  </a:solidFill>
                  <a:latin typeface="Roboto"/>
                  <a:ea typeface="Roboto"/>
                  <a:cs typeface="Roboto"/>
                  <a:sym typeface="Roboto"/>
                </a:rPr>
                <a:t>Bénéfice</a:t>
              </a:r>
              <a:r>
                <a:rPr lang="fr" sz="1100">
                  <a:solidFill>
                    <a:srgbClr val="840D35"/>
                  </a:solidFill>
                  <a:latin typeface="Roboto"/>
                  <a:ea typeface="Roboto"/>
                  <a:cs typeface="Roboto"/>
                  <a:sym typeface="Roboto"/>
                </a:rPr>
                <a:t> : 0.57 M</a:t>
              </a:r>
              <a:endParaRPr sz="1100">
                <a:solidFill>
                  <a:srgbClr val="840D35"/>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rgbClr val="840D35"/>
                </a:solidFill>
                <a:latin typeface="Roboto"/>
                <a:ea typeface="Roboto"/>
                <a:cs typeface="Roboto"/>
                <a:sym typeface="Roboto"/>
              </a:endParaRPr>
            </a:p>
            <a:p>
              <a:pPr indent="0" lvl="0" marL="0" rtl="0" algn="l">
                <a:lnSpc>
                  <a:spcPct val="115000"/>
                </a:lnSpc>
                <a:spcBef>
                  <a:spcPts val="1600"/>
                </a:spcBef>
                <a:spcAft>
                  <a:spcPts val="0"/>
                </a:spcAft>
                <a:buNone/>
              </a:pPr>
              <a:r>
                <a:t/>
              </a:r>
              <a:endParaRPr sz="1100">
                <a:solidFill>
                  <a:srgbClr val="840D35"/>
                </a:solidFill>
                <a:latin typeface="Roboto"/>
                <a:ea typeface="Roboto"/>
                <a:cs typeface="Roboto"/>
                <a:sym typeface="Roboto"/>
              </a:endParaRPr>
            </a:p>
            <a:p>
              <a:pPr indent="0" lvl="0" marL="0" rtl="0" algn="l">
                <a:lnSpc>
                  <a:spcPct val="115000"/>
                </a:lnSpc>
                <a:spcBef>
                  <a:spcPts val="1600"/>
                </a:spcBef>
                <a:spcAft>
                  <a:spcPts val="1600"/>
                </a:spcAft>
                <a:buNone/>
              </a:pPr>
              <a:r>
                <a:t/>
              </a:r>
              <a:endParaRPr>
                <a:solidFill>
                  <a:srgbClr val="840D35"/>
                </a:solidFill>
                <a:latin typeface="Roboto"/>
                <a:ea typeface="Roboto"/>
                <a:cs typeface="Roboto"/>
                <a:sym typeface="Roboto"/>
              </a:endParaRPr>
            </a:p>
          </p:txBody>
        </p:sp>
        <p:sp>
          <p:nvSpPr>
            <p:cNvPr id="69" name="Google Shape;69;p14"/>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fr">
                  <a:solidFill>
                    <a:srgbClr val="840D35"/>
                  </a:solidFill>
                  <a:latin typeface="Roboto"/>
                  <a:ea typeface="Roboto"/>
                  <a:cs typeface="Roboto"/>
                  <a:sym typeface="Roboto"/>
                </a:rPr>
                <a:t>2022</a:t>
              </a:r>
              <a:endParaRPr b="1">
                <a:solidFill>
                  <a:srgbClr val="840D35"/>
                </a:solidFill>
                <a:latin typeface="Roboto"/>
                <a:ea typeface="Roboto"/>
                <a:cs typeface="Roboto"/>
                <a:sym typeface="Roboto"/>
              </a:endParaRPr>
            </a:p>
          </p:txBody>
        </p:sp>
      </p:grpSp>
      <p:grpSp>
        <p:nvGrpSpPr>
          <p:cNvPr id="70" name="Google Shape;70;p14"/>
          <p:cNvGrpSpPr/>
          <p:nvPr/>
        </p:nvGrpSpPr>
        <p:grpSpPr>
          <a:xfrm>
            <a:off x="4510822" y="1642026"/>
            <a:ext cx="4094300" cy="1193487"/>
            <a:chOff x="3977400" y="946003"/>
            <a:chExt cx="4094300" cy="1193487"/>
          </a:xfrm>
        </p:grpSpPr>
        <p:grpSp>
          <p:nvGrpSpPr>
            <p:cNvPr id="71" name="Google Shape;71;p14"/>
            <p:cNvGrpSpPr/>
            <p:nvPr/>
          </p:nvGrpSpPr>
          <p:grpSpPr>
            <a:xfrm>
              <a:off x="4732925" y="1140987"/>
              <a:ext cx="529800" cy="998503"/>
              <a:chOff x="4318975" y="1083450"/>
              <a:chExt cx="529800" cy="591250"/>
            </a:xfrm>
          </p:grpSpPr>
          <p:sp>
            <p:nvSpPr>
              <p:cNvPr id="72" name="Google Shape;72;p14"/>
              <p:cNvSpPr/>
              <p:nvPr/>
            </p:nvSpPr>
            <p:spPr>
              <a:xfrm>
                <a:off x="4517125" y="1086100"/>
                <a:ext cx="133500" cy="588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 name="Google Shape;73;p14"/>
              <p:cNvCxnSpPr/>
              <p:nvPr/>
            </p:nvCxnSpPr>
            <p:spPr>
              <a:xfrm rot="10800000">
                <a:off x="4318975" y="1083450"/>
                <a:ext cx="529800" cy="0"/>
              </a:xfrm>
              <a:prstGeom prst="straightConnector1">
                <a:avLst/>
              </a:prstGeom>
              <a:noFill/>
              <a:ln cap="flat" cmpd="sng" w="9525">
                <a:solidFill>
                  <a:srgbClr val="840D35"/>
                </a:solidFill>
                <a:prstDash val="solid"/>
                <a:round/>
                <a:headEnd len="sm" w="sm" type="none"/>
                <a:tailEnd len="sm" w="sm" type="none"/>
              </a:ln>
            </p:spPr>
          </p:cxnSp>
        </p:grpSp>
        <p:sp>
          <p:nvSpPr>
            <p:cNvPr id="74" name="Google Shape;74;p14"/>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fr" sz="1100">
                  <a:solidFill>
                    <a:srgbClr val="840D35"/>
                  </a:solidFill>
                  <a:latin typeface="Roboto"/>
                  <a:ea typeface="Roboto"/>
                  <a:cs typeface="Roboto"/>
                  <a:sym typeface="Roboto"/>
                </a:rPr>
                <a:t>1ere Année Exploitation</a:t>
              </a:r>
              <a:endParaRPr b="1" sz="1100">
                <a:solidFill>
                  <a:srgbClr val="840D35"/>
                </a:solidFill>
                <a:latin typeface="Roboto"/>
                <a:ea typeface="Roboto"/>
                <a:cs typeface="Roboto"/>
                <a:sym typeface="Roboto"/>
              </a:endParaRPr>
            </a:p>
          </p:txBody>
        </p:sp>
        <p:sp>
          <p:nvSpPr>
            <p:cNvPr id="75" name="Google Shape;75;p14"/>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fr">
                  <a:solidFill>
                    <a:srgbClr val="840D35"/>
                  </a:solidFill>
                  <a:latin typeface="Roboto"/>
                  <a:ea typeface="Roboto"/>
                  <a:cs typeface="Roboto"/>
                  <a:sym typeface="Roboto"/>
                </a:rPr>
                <a:t>2023</a:t>
              </a:r>
              <a:endParaRPr>
                <a:solidFill>
                  <a:srgbClr val="840D35"/>
                </a:solidFill>
                <a:latin typeface="Roboto"/>
                <a:ea typeface="Roboto"/>
                <a:cs typeface="Roboto"/>
                <a:sym typeface="Roboto"/>
              </a:endParaRPr>
            </a:p>
          </p:txBody>
        </p:sp>
      </p:grpSp>
      <p:grpSp>
        <p:nvGrpSpPr>
          <p:cNvPr id="76" name="Google Shape;76;p14"/>
          <p:cNvGrpSpPr/>
          <p:nvPr/>
        </p:nvGrpSpPr>
        <p:grpSpPr>
          <a:xfrm>
            <a:off x="4510822" y="3642172"/>
            <a:ext cx="4094300" cy="1196520"/>
            <a:chOff x="3977400" y="946003"/>
            <a:chExt cx="4094300" cy="1196520"/>
          </a:xfrm>
        </p:grpSpPr>
        <p:grpSp>
          <p:nvGrpSpPr>
            <p:cNvPr id="77" name="Google Shape;77;p14"/>
            <p:cNvGrpSpPr/>
            <p:nvPr/>
          </p:nvGrpSpPr>
          <p:grpSpPr>
            <a:xfrm>
              <a:off x="4732925" y="1142460"/>
              <a:ext cx="529800" cy="1000063"/>
              <a:chOff x="4318975" y="1084322"/>
              <a:chExt cx="529800" cy="592174"/>
            </a:xfrm>
          </p:grpSpPr>
          <p:sp>
            <p:nvSpPr>
              <p:cNvPr id="78" name="Google Shape;78;p14"/>
              <p:cNvSpPr/>
              <p:nvPr/>
            </p:nvSpPr>
            <p:spPr>
              <a:xfrm>
                <a:off x="4517129" y="1086096"/>
                <a:ext cx="133500" cy="590400"/>
              </a:xfrm>
              <a:prstGeom prst="rect">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 name="Google Shape;79;p14"/>
              <p:cNvCxnSpPr/>
              <p:nvPr/>
            </p:nvCxnSpPr>
            <p:spPr>
              <a:xfrm rot="10800000">
                <a:off x="4318975" y="1084322"/>
                <a:ext cx="529800" cy="0"/>
              </a:xfrm>
              <a:prstGeom prst="straightConnector1">
                <a:avLst/>
              </a:prstGeom>
              <a:noFill/>
              <a:ln cap="flat" cmpd="sng" w="9525">
                <a:solidFill>
                  <a:srgbClr val="C2C2C2"/>
                </a:solidFill>
                <a:prstDash val="solid"/>
                <a:round/>
                <a:headEnd len="sm" w="sm" type="none"/>
                <a:tailEnd len="sm" w="sm" type="none"/>
              </a:ln>
            </p:spPr>
          </p:cxnSp>
        </p:grpSp>
        <p:sp>
          <p:nvSpPr>
            <p:cNvPr id="80" name="Google Shape;80;p14"/>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fr" sz="1100">
                  <a:solidFill>
                    <a:srgbClr val="858585"/>
                  </a:solidFill>
                  <a:latin typeface="Roboto"/>
                  <a:ea typeface="Roboto"/>
                  <a:cs typeface="Roboto"/>
                  <a:sym typeface="Roboto"/>
                </a:rPr>
                <a:t>Année Projetée</a:t>
              </a:r>
              <a:endParaRPr b="1" sz="1100">
                <a:solidFill>
                  <a:srgbClr val="858585"/>
                </a:solidFill>
                <a:latin typeface="Roboto"/>
                <a:ea typeface="Roboto"/>
                <a:cs typeface="Roboto"/>
                <a:sym typeface="Roboto"/>
              </a:endParaRPr>
            </a:p>
          </p:txBody>
        </p:sp>
        <p:sp>
          <p:nvSpPr>
            <p:cNvPr id="81" name="Google Shape;81;p14"/>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fr">
                  <a:solidFill>
                    <a:srgbClr val="858585"/>
                  </a:solidFill>
                  <a:latin typeface="Roboto"/>
                  <a:ea typeface="Roboto"/>
                  <a:cs typeface="Roboto"/>
                  <a:sym typeface="Roboto"/>
                </a:rPr>
                <a:t>2025</a:t>
              </a:r>
              <a:endParaRPr>
                <a:solidFill>
                  <a:srgbClr val="858585"/>
                </a:solidFill>
                <a:latin typeface="Roboto"/>
                <a:ea typeface="Roboto"/>
                <a:cs typeface="Roboto"/>
                <a:sym typeface="Roboto"/>
              </a:endParaRPr>
            </a:p>
          </p:txBody>
        </p:sp>
      </p:grpSp>
      <p:grpSp>
        <p:nvGrpSpPr>
          <p:cNvPr id="82" name="Google Shape;82;p14"/>
          <p:cNvGrpSpPr/>
          <p:nvPr/>
        </p:nvGrpSpPr>
        <p:grpSpPr>
          <a:xfrm>
            <a:off x="4510822" y="2641370"/>
            <a:ext cx="4094300" cy="1193487"/>
            <a:chOff x="3977400" y="946003"/>
            <a:chExt cx="4094300" cy="1193487"/>
          </a:xfrm>
        </p:grpSpPr>
        <p:grpSp>
          <p:nvGrpSpPr>
            <p:cNvPr id="83" name="Google Shape;83;p14"/>
            <p:cNvGrpSpPr/>
            <p:nvPr/>
          </p:nvGrpSpPr>
          <p:grpSpPr>
            <a:xfrm>
              <a:off x="4732925" y="1142460"/>
              <a:ext cx="529800" cy="997030"/>
              <a:chOff x="4318975" y="1084322"/>
              <a:chExt cx="529800" cy="590378"/>
            </a:xfrm>
          </p:grpSpPr>
          <p:sp>
            <p:nvSpPr>
              <p:cNvPr id="84" name="Google Shape;84;p14"/>
              <p:cNvSpPr/>
              <p:nvPr/>
            </p:nvSpPr>
            <p:spPr>
              <a:xfrm>
                <a:off x="4517125" y="1086100"/>
                <a:ext cx="133500" cy="588600"/>
              </a:xfrm>
              <a:prstGeom prst="rect">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14"/>
              <p:cNvCxnSpPr/>
              <p:nvPr/>
            </p:nvCxnSpPr>
            <p:spPr>
              <a:xfrm rot="10800000">
                <a:off x="4318975" y="1084322"/>
                <a:ext cx="529800" cy="0"/>
              </a:xfrm>
              <a:prstGeom prst="straightConnector1">
                <a:avLst/>
              </a:prstGeom>
              <a:noFill/>
              <a:ln cap="flat" cmpd="sng" w="9525">
                <a:solidFill>
                  <a:srgbClr val="C2C2C2"/>
                </a:solidFill>
                <a:prstDash val="solid"/>
                <a:round/>
                <a:headEnd len="sm" w="sm" type="none"/>
                <a:tailEnd len="sm" w="sm" type="none"/>
              </a:ln>
            </p:spPr>
          </p:cxnSp>
        </p:grpSp>
        <p:sp>
          <p:nvSpPr>
            <p:cNvPr id="86" name="Google Shape;86;p14"/>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fr" sz="1100">
                  <a:solidFill>
                    <a:srgbClr val="858585"/>
                  </a:solidFill>
                  <a:latin typeface="Roboto"/>
                  <a:ea typeface="Roboto"/>
                  <a:cs typeface="Roboto"/>
                  <a:sym typeface="Roboto"/>
                </a:rPr>
                <a:t>Année en Cours</a:t>
              </a:r>
              <a:endParaRPr b="1" sz="1100">
                <a:solidFill>
                  <a:srgbClr val="858585"/>
                </a:solidFill>
                <a:latin typeface="Roboto"/>
                <a:ea typeface="Roboto"/>
                <a:cs typeface="Roboto"/>
                <a:sym typeface="Roboto"/>
              </a:endParaRPr>
            </a:p>
          </p:txBody>
        </p:sp>
        <p:sp>
          <p:nvSpPr>
            <p:cNvPr id="87" name="Google Shape;87;p14"/>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fr">
                  <a:solidFill>
                    <a:srgbClr val="858585"/>
                  </a:solidFill>
                  <a:latin typeface="Roboto"/>
                  <a:ea typeface="Roboto"/>
                  <a:cs typeface="Roboto"/>
                  <a:sym typeface="Roboto"/>
                </a:rPr>
                <a:t>2024</a:t>
              </a:r>
              <a:endParaRPr>
                <a:solidFill>
                  <a:srgbClr val="858585"/>
                </a:solidFill>
                <a:latin typeface="Roboto"/>
                <a:ea typeface="Roboto"/>
                <a:cs typeface="Roboto"/>
                <a:sym typeface="Roboto"/>
              </a:endParaRPr>
            </a:p>
          </p:txBody>
        </p:sp>
      </p:grpSp>
      <p:sp>
        <p:nvSpPr>
          <p:cNvPr id="88" name="Google Shape;88;p14"/>
          <p:cNvSpPr txBox="1"/>
          <p:nvPr/>
        </p:nvSpPr>
        <p:spPr>
          <a:xfrm>
            <a:off x="6005725" y="1900198"/>
            <a:ext cx="2728200" cy="73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fr" sz="1100">
                <a:solidFill>
                  <a:srgbClr val="840D35"/>
                </a:solidFill>
                <a:latin typeface="Roboto"/>
                <a:ea typeface="Roboto"/>
                <a:cs typeface="Roboto"/>
                <a:sym typeface="Roboto"/>
              </a:rPr>
              <a:t>Ventes : 4.22 M</a:t>
            </a:r>
            <a:endParaRPr sz="1100">
              <a:solidFill>
                <a:srgbClr val="840D35"/>
              </a:solidFill>
              <a:latin typeface="Roboto"/>
              <a:ea typeface="Roboto"/>
              <a:cs typeface="Roboto"/>
              <a:sym typeface="Roboto"/>
            </a:endParaRPr>
          </a:p>
          <a:p>
            <a:pPr indent="0" lvl="0" marL="0" rtl="0" algn="l">
              <a:lnSpc>
                <a:spcPct val="100000"/>
              </a:lnSpc>
              <a:spcBef>
                <a:spcPts val="0"/>
              </a:spcBef>
              <a:spcAft>
                <a:spcPts val="0"/>
              </a:spcAft>
              <a:buNone/>
            </a:pPr>
            <a:r>
              <a:rPr lang="fr" sz="1100">
                <a:solidFill>
                  <a:srgbClr val="840D35"/>
                </a:solidFill>
                <a:latin typeface="Roboto"/>
                <a:ea typeface="Roboto"/>
                <a:cs typeface="Roboto"/>
                <a:sym typeface="Roboto"/>
              </a:rPr>
              <a:t>Achats : 2.00 M</a:t>
            </a:r>
            <a:endParaRPr sz="1100">
              <a:solidFill>
                <a:srgbClr val="840D35"/>
              </a:solidFill>
              <a:latin typeface="Roboto"/>
              <a:ea typeface="Roboto"/>
              <a:cs typeface="Roboto"/>
              <a:sym typeface="Roboto"/>
            </a:endParaRPr>
          </a:p>
          <a:p>
            <a:pPr indent="0" lvl="0" marL="0" rtl="0" algn="l">
              <a:lnSpc>
                <a:spcPct val="100000"/>
              </a:lnSpc>
              <a:spcBef>
                <a:spcPts val="0"/>
              </a:spcBef>
              <a:spcAft>
                <a:spcPts val="0"/>
              </a:spcAft>
              <a:buNone/>
            </a:pPr>
            <a:r>
              <a:rPr lang="fr" sz="1100">
                <a:solidFill>
                  <a:srgbClr val="840D35"/>
                </a:solidFill>
                <a:latin typeface="Roboto"/>
                <a:ea typeface="Roboto"/>
                <a:cs typeface="Roboto"/>
                <a:sym typeface="Roboto"/>
              </a:rPr>
              <a:t>Bénéfice</a:t>
            </a:r>
            <a:r>
              <a:rPr lang="fr" sz="1100">
                <a:solidFill>
                  <a:srgbClr val="840D35"/>
                </a:solidFill>
                <a:latin typeface="Roboto"/>
                <a:ea typeface="Roboto"/>
                <a:cs typeface="Roboto"/>
                <a:sym typeface="Roboto"/>
              </a:rPr>
              <a:t> : 2.22 M</a:t>
            </a:r>
            <a:endParaRPr sz="1100">
              <a:solidFill>
                <a:srgbClr val="840D35"/>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rgbClr val="840D35"/>
              </a:solidFill>
              <a:latin typeface="Roboto"/>
              <a:ea typeface="Roboto"/>
              <a:cs typeface="Roboto"/>
              <a:sym typeface="Roboto"/>
            </a:endParaRPr>
          </a:p>
          <a:p>
            <a:pPr indent="0" lvl="0" marL="0" rtl="0" algn="l">
              <a:lnSpc>
                <a:spcPct val="115000"/>
              </a:lnSpc>
              <a:spcBef>
                <a:spcPts val="1600"/>
              </a:spcBef>
              <a:spcAft>
                <a:spcPts val="0"/>
              </a:spcAft>
              <a:buNone/>
            </a:pPr>
            <a:r>
              <a:t/>
            </a:r>
            <a:endParaRPr sz="1100">
              <a:solidFill>
                <a:srgbClr val="840D35"/>
              </a:solidFill>
              <a:latin typeface="Roboto"/>
              <a:ea typeface="Roboto"/>
              <a:cs typeface="Roboto"/>
              <a:sym typeface="Roboto"/>
            </a:endParaRPr>
          </a:p>
          <a:p>
            <a:pPr indent="0" lvl="0" marL="0" rtl="0" algn="l">
              <a:lnSpc>
                <a:spcPct val="115000"/>
              </a:lnSpc>
              <a:spcBef>
                <a:spcPts val="1600"/>
              </a:spcBef>
              <a:spcAft>
                <a:spcPts val="1600"/>
              </a:spcAft>
              <a:buNone/>
            </a:pPr>
            <a:r>
              <a:t/>
            </a:r>
            <a:endParaRPr>
              <a:solidFill>
                <a:srgbClr val="840D35"/>
              </a:solidFill>
              <a:latin typeface="Roboto"/>
              <a:ea typeface="Roboto"/>
              <a:cs typeface="Roboto"/>
              <a:sym typeface="Roboto"/>
            </a:endParaRPr>
          </a:p>
        </p:txBody>
      </p:sp>
      <p:sp>
        <p:nvSpPr>
          <p:cNvPr id="89" name="Google Shape;89;p14"/>
          <p:cNvSpPr txBox="1"/>
          <p:nvPr/>
        </p:nvSpPr>
        <p:spPr>
          <a:xfrm>
            <a:off x="6040150" y="2908673"/>
            <a:ext cx="2728200" cy="73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fr" sz="1100">
                <a:solidFill>
                  <a:srgbClr val="840D35"/>
                </a:solidFill>
                <a:latin typeface="Roboto"/>
                <a:ea typeface="Roboto"/>
                <a:cs typeface="Roboto"/>
                <a:sym typeface="Roboto"/>
              </a:rPr>
              <a:t>Projection + 15% 2023 : 	4.8 M</a:t>
            </a:r>
            <a:endParaRPr sz="1100">
              <a:solidFill>
                <a:srgbClr val="840D35"/>
              </a:solidFill>
              <a:latin typeface="Roboto"/>
              <a:ea typeface="Roboto"/>
              <a:cs typeface="Roboto"/>
              <a:sym typeface="Roboto"/>
            </a:endParaRPr>
          </a:p>
          <a:p>
            <a:pPr indent="0" lvl="0" marL="0" rtl="0" algn="l">
              <a:lnSpc>
                <a:spcPct val="100000"/>
              </a:lnSpc>
              <a:spcBef>
                <a:spcPts val="0"/>
              </a:spcBef>
              <a:spcAft>
                <a:spcPts val="0"/>
              </a:spcAft>
              <a:buNone/>
            </a:pPr>
            <a:r>
              <a:rPr lang="fr" sz="1100">
                <a:solidFill>
                  <a:srgbClr val="840D35"/>
                </a:solidFill>
                <a:latin typeface="Roboto"/>
                <a:ea typeface="Roboto"/>
                <a:cs typeface="Roboto"/>
                <a:sym typeface="Roboto"/>
              </a:rPr>
              <a:t>Projection Achat  : 		2.4 M</a:t>
            </a:r>
            <a:endParaRPr sz="1100">
              <a:solidFill>
                <a:srgbClr val="840D35"/>
              </a:solidFill>
              <a:latin typeface="Roboto"/>
              <a:ea typeface="Roboto"/>
              <a:cs typeface="Roboto"/>
              <a:sym typeface="Roboto"/>
            </a:endParaRPr>
          </a:p>
          <a:p>
            <a:pPr indent="0" lvl="0" marL="0" rtl="0" algn="l">
              <a:lnSpc>
                <a:spcPct val="100000"/>
              </a:lnSpc>
              <a:spcBef>
                <a:spcPts val="0"/>
              </a:spcBef>
              <a:spcAft>
                <a:spcPts val="0"/>
              </a:spcAft>
              <a:buNone/>
            </a:pPr>
            <a:r>
              <a:rPr lang="fr" sz="1100">
                <a:solidFill>
                  <a:srgbClr val="840D35"/>
                </a:solidFill>
                <a:latin typeface="Roboto"/>
                <a:ea typeface="Roboto"/>
                <a:cs typeface="Roboto"/>
                <a:sym typeface="Roboto"/>
              </a:rPr>
              <a:t>Projection </a:t>
            </a:r>
            <a:r>
              <a:rPr lang="fr" sz="1100">
                <a:solidFill>
                  <a:srgbClr val="840D35"/>
                </a:solidFill>
                <a:latin typeface="Roboto"/>
                <a:ea typeface="Roboto"/>
                <a:cs typeface="Roboto"/>
                <a:sym typeface="Roboto"/>
              </a:rPr>
              <a:t>Bénéfice</a:t>
            </a:r>
            <a:r>
              <a:rPr lang="fr" sz="1100">
                <a:solidFill>
                  <a:srgbClr val="840D35"/>
                </a:solidFill>
                <a:latin typeface="Roboto"/>
                <a:ea typeface="Roboto"/>
                <a:cs typeface="Roboto"/>
                <a:sym typeface="Roboto"/>
              </a:rPr>
              <a:t> : 		2.4 M</a:t>
            </a:r>
            <a:endParaRPr sz="1100">
              <a:solidFill>
                <a:srgbClr val="840D35"/>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rgbClr val="840D35"/>
              </a:solidFill>
              <a:latin typeface="Roboto"/>
              <a:ea typeface="Roboto"/>
              <a:cs typeface="Roboto"/>
              <a:sym typeface="Roboto"/>
            </a:endParaRPr>
          </a:p>
          <a:p>
            <a:pPr indent="0" lvl="0" marL="0" rtl="0" algn="l">
              <a:lnSpc>
                <a:spcPct val="115000"/>
              </a:lnSpc>
              <a:spcBef>
                <a:spcPts val="1600"/>
              </a:spcBef>
              <a:spcAft>
                <a:spcPts val="0"/>
              </a:spcAft>
              <a:buNone/>
            </a:pPr>
            <a:r>
              <a:t/>
            </a:r>
            <a:endParaRPr sz="1100">
              <a:solidFill>
                <a:srgbClr val="840D35"/>
              </a:solidFill>
              <a:latin typeface="Roboto"/>
              <a:ea typeface="Roboto"/>
              <a:cs typeface="Roboto"/>
              <a:sym typeface="Roboto"/>
            </a:endParaRPr>
          </a:p>
          <a:p>
            <a:pPr indent="0" lvl="0" marL="0" rtl="0" algn="l">
              <a:lnSpc>
                <a:spcPct val="115000"/>
              </a:lnSpc>
              <a:spcBef>
                <a:spcPts val="1600"/>
              </a:spcBef>
              <a:spcAft>
                <a:spcPts val="1600"/>
              </a:spcAft>
              <a:buNone/>
            </a:pPr>
            <a:r>
              <a:t/>
            </a:r>
            <a:endParaRPr>
              <a:solidFill>
                <a:srgbClr val="840D35"/>
              </a:solidFill>
              <a:latin typeface="Roboto"/>
              <a:ea typeface="Roboto"/>
              <a:cs typeface="Roboto"/>
              <a:sym typeface="Roboto"/>
            </a:endParaRPr>
          </a:p>
        </p:txBody>
      </p:sp>
      <p:sp>
        <p:nvSpPr>
          <p:cNvPr id="90" name="Google Shape;90;p14"/>
          <p:cNvSpPr txBox="1"/>
          <p:nvPr/>
        </p:nvSpPr>
        <p:spPr>
          <a:xfrm>
            <a:off x="6040150" y="3973373"/>
            <a:ext cx="2728200" cy="73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fr" sz="1100">
                <a:solidFill>
                  <a:srgbClr val="840D35"/>
                </a:solidFill>
                <a:latin typeface="Roboto"/>
                <a:ea typeface="Roboto"/>
                <a:cs typeface="Roboto"/>
                <a:sym typeface="Roboto"/>
              </a:rPr>
              <a:t>Projection + 10% 2024 : 	5.3 M</a:t>
            </a:r>
            <a:endParaRPr sz="1100">
              <a:solidFill>
                <a:srgbClr val="840D35"/>
              </a:solidFill>
              <a:latin typeface="Roboto"/>
              <a:ea typeface="Roboto"/>
              <a:cs typeface="Roboto"/>
              <a:sym typeface="Roboto"/>
            </a:endParaRPr>
          </a:p>
          <a:p>
            <a:pPr indent="0" lvl="0" marL="0" rtl="0" algn="l">
              <a:lnSpc>
                <a:spcPct val="100000"/>
              </a:lnSpc>
              <a:spcBef>
                <a:spcPts val="0"/>
              </a:spcBef>
              <a:spcAft>
                <a:spcPts val="0"/>
              </a:spcAft>
              <a:buNone/>
            </a:pPr>
            <a:r>
              <a:rPr lang="fr" sz="1100">
                <a:solidFill>
                  <a:srgbClr val="840D35"/>
                </a:solidFill>
                <a:latin typeface="Roboto"/>
                <a:ea typeface="Roboto"/>
                <a:cs typeface="Roboto"/>
                <a:sym typeface="Roboto"/>
              </a:rPr>
              <a:t>Projection Achat  : 		2.6 M</a:t>
            </a:r>
            <a:endParaRPr sz="1100">
              <a:solidFill>
                <a:srgbClr val="840D35"/>
              </a:solidFill>
              <a:latin typeface="Roboto"/>
              <a:ea typeface="Roboto"/>
              <a:cs typeface="Roboto"/>
              <a:sym typeface="Roboto"/>
            </a:endParaRPr>
          </a:p>
          <a:p>
            <a:pPr indent="0" lvl="0" marL="0" rtl="0" algn="l">
              <a:lnSpc>
                <a:spcPct val="100000"/>
              </a:lnSpc>
              <a:spcBef>
                <a:spcPts val="0"/>
              </a:spcBef>
              <a:spcAft>
                <a:spcPts val="0"/>
              </a:spcAft>
              <a:buNone/>
            </a:pPr>
            <a:r>
              <a:rPr lang="fr" sz="1100">
                <a:solidFill>
                  <a:srgbClr val="840D35"/>
                </a:solidFill>
                <a:latin typeface="Roboto"/>
                <a:ea typeface="Roboto"/>
                <a:cs typeface="Roboto"/>
                <a:sym typeface="Roboto"/>
              </a:rPr>
              <a:t>Projection Bénéfice : 		3.3 M</a:t>
            </a:r>
            <a:endParaRPr sz="1100">
              <a:solidFill>
                <a:srgbClr val="840D35"/>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rgbClr val="840D35"/>
              </a:solidFill>
              <a:latin typeface="Roboto"/>
              <a:ea typeface="Roboto"/>
              <a:cs typeface="Roboto"/>
              <a:sym typeface="Roboto"/>
            </a:endParaRPr>
          </a:p>
          <a:p>
            <a:pPr indent="0" lvl="0" marL="0" rtl="0" algn="l">
              <a:lnSpc>
                <a:spcPct val="115000"/>
              </a:lnSpc>
              <a:spcBef>
                <a:spcPts val="1600"/>
              </a:spcBef>
              <a:spcAft>
                <a:spcPts val="0"/>
              </a:spcAft>
              <a:buNone/>
            </a:pPr>
            <a:r>
              <a:t/>
            </a:r>
            <a:endParaRPr sz="1100">
              <a:solidFill>
                <a:srgbClr val="840D35"/>
              </a:solidFill>
              <a:latin typeface="Roboto"/>
              <a:ea typeface="Roboto"/>
              <a:cs typeface="Roboto"/>
              <a:sym typeface="Roboto"/>
            </a:endParaRPr>
          </a:p>
          <a:p>
            <a:pPr indent="0" lvl="0" marL="0" rtl="0" algn="l">
              <a:lnSpc>
                <a:spcPct val="115000"/>
              </a:lnSpc>
              <a:spcBef>
                <a:spcPts val="1600"/>
              </a:spcBef>
              <a:spcAft>
                <a:spcPts val="1600"/>
              </a:spcAft>
              <a:buNone/>
            </a:pPr>
            <a:r>
              <a:t/>
            </a:r>
            <a:endParaRPr>
              <a:solidFill>
                <a:srgbClr val="840D35"/>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type="title"/>
          </p:nvPr>
        </p:nvSpPr>
        <p:spPr>
          <a:xfrm>
            <a:off x="878475" y="1406875"/>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96" name="Google Shape;9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311700" y="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Problématique</a:t>
            </a:r>
            <a:endParaRPr/>
          </a:p>
        </p:txBody>
      </p:sp>
      <p:sp>
        <p:nvSpPr>
          <p:cNvPr id="102" name="Google Shape;102;p16"/>
          <p:cNvSpPr txBox="1"/>
          <p:nvPr>
            <p:ph idx="1" type="body"/>
          </p:nvPr>
        </p:nvSpPr>
        <p:spPr>
          <a:xfrm>
            <a:off x="263925" y="1418125"/>
            <a:ext cx="3515700" cy="1943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a:latin typeface="Oswald"/>
                <a:ea typeface="Oswald"/>
                <a:cs typeface="Oswald"/>
                <a:sym typeface="Oswald"/>
              </a:rPr>
              <a:t>Notre présidente Diane Murphy exige de </a:t>
            </a:r>
            <a:r>
              <a:rPr lang="fr">
                <a:latin typeface="Oswald"/>
                <a:ea typeface="Oswald"/>
                <a:cs typeface="Oswald"/>
                <a:sym typeface="Oswald"/>
              </a:rPr>
              <a:t>connaître</a:t>
            </a:r>
            <a:r>
              <a:rPr lang="fr">
                <a:latin typeface="Oswald"/>
                <a:ea typeface="Oswald"/>
                <a:cs typeface="Oswald"/>
                <a:sym typeface="Oswald"/>
              </a:rPr>
              <a:t> les raisons qui explique la décroissance du CA (commandés livrés) en Q1 2024 face à 2023 et ce malgré un mois de février exceptionnel.</a:t>
            </a:r>
            <a:endParaRPr>
              <a:latin typeface="Oswald"/>
              <a:ea typeface="Oswald"/>
              <a:cs typeface="Oswald"/>
              <a:sym typeface="Oswald"/>
            </a:endParaRPr>
          </a:p>
          <a:p>
            <a:pPr indent="0" lvl="0" marL="0" rtl="0" algn="l">
              <a:spcBef>
                <a:spcPts val="1200"/>
              </a:spcBef>
              <a:spcAft>
                <a:spcPts val="1200"/>
              </a:spcAft>
              <a:buNone/>
            </a:pPr>
            <a:r>
              <a:t/>
            </a:r>
            <a:endParaRPr>
              <a:solidFill>
                <a:srgbClr val="FF0000"/>
              </a:solidFill>
              <a:latin typeface="Oswald"/>
              <a:ea typeface="Oswald"/>
              <a:cs typeface="Oswald"/>
              <a:sym typeface="Oswald"/>
            </a:endParaRPr>
          </a:p>
        </p:txBody>
      </p:sp>
      <p:sp>
        <p:nvSpPr>
          <p:cNvPr id="103" name="Google Shape;103;p16"/>
          <p:cNvSpPr txBox="1"/>
          <p:nvPr/>
        </p:nvSpPr>
        <p:spPr>
          <a:xfrm>
            <a:off x="2547475" y="4267125"/>
            <a:ext cx="2636400" cy="400200"/>
          </a:xfrm>
          <a:prstGeom prst="rect">
            <a:avLst/>
          </a:prstGeom>
          <a:noFill/>
          <a:ln>
            <a:noFill/>
          </a:ln>
        </p:spPr>
        <p:txBody>
          <a:bodyPr anchorCtr="0" anchor="t" bIns="91425" lIns="91425" spcFirstLastPara="1" rIns="91425" wrap="square" tIns="91425">
            <a:spAutoFit/>
          </a:bodyPr>
          <a:lstStyle/>
          <a:p>
            <a:pPr indent="457200" lvl="0" marL="0" rtl="0" algn="l">
              <a:spcBef>
                <a:spcPts val="1000"/>
              </a:spcBef>
              <a:spcAft>
                <a:spcPts val="1000"/>
              </a:spcAft>
              <a:buNone/>
            </a:pPr>
            <a:r>
              <a:rPr lang="fr">
                <a:solidFill>
                  <a:schemeClr val="dk2"/>
                </a:solidFill>
                <a:latin typeface="Oswald"/>
                <a:ea typeface="Oswald"/>
                <a:cs typeface="Oswald"/>
                <a:sym typeface="Oswald"/>
              </a:rPr>
              <a:t>Soit 109 K$ de CA en moins.</a:t>
            </a:r>
            <a:endParaRPr>
              <a:solidFill>
                <a:schemeClr val="dk2"/>
              </a:solidFill>
              <a:latin typeface="Oswald"/>
              <a:ea typeface="Oswald"/>
              <a:cs typeface="Oswald"/>
              <a:sym typeface="Oswald"/>
            </a:endParaRPr>
          </a:p>
        </p:txBody>
      </p:sp>
      <p:sp>
        <p:nvSpPr>
          <p:cNvPr id="104" name="Google Shape;104;p16"/>
          <p:cNvSpPr/>
          <p:nvPr/>
        </p:nvSpPr>
        <p:spPr>
          <a:xfrm>
            <a:off x="753600" y="3164101"/>
            <a:ext cx="2044800" cy="1392300"/>
          </a:xfrm>
          <a:prstGeom prst="ellipse">
            <a:avLst/>
          </a:prstGeom>
          <a:solidFill>
            <a:schemeClr val="lt1"/>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chemeClr val="dk1"/>
                </a:solidFill>
                <a:latin typeface="Oswald"/>
                <a:ea typeface="Oswald"/>
                <a:cs typeface="Oswald"/>
                <a:sym typeface="Oswald"/>
              </a:rPr>
              <a:t>-</a:t>
            </a:r>
            <a:r>
              <a:rPr lang="fr" sz="3000">
                <a:solidFill>
                  <a:srgbClr val="FF0000"/>
                </a:solidFill>
                <a:latin typeface="Oswald"/>
                <a:ea typeface="Oswald"/>
                <a:cs typeface="Oswald"/>
                <a:sym typeface="Oswald"/>
              </a:rPr>
              <a:t>15 %</a:t>
            </a:r>
            <a:endParaRPr sz="3000">
              <a:solidFill>
                <a:srgbClr val="FF0000"/>
              </a:solidFill>
              <a:latin typeface="Oswald"/>
              <a:ea typeface="Oswald"/>
              <a:cs typeface="Oswald"/>
              <a:sym typeface="Oswald"/>
            </a:endParaRPr>
          </a:p>
          <a:p>
            <a:pPr indent="0" lvl="0" marL="0" rtl="0" algn="l">
              <a:spcBef>
                <a:spcPts val="0"/>
              </a:spcBef>
              <a:spcAft>
                <a:spcPts val="0"/>
              </a:spcAft>
              <a:buNone/>
            </a:pPr>
            <a:r>
              <a:t/>
            </a:r>
            <a:endParaRPr b="1" sz="1000">
              <a:solidFill>
                <a:schemeClr val="dk1"/>
              </a:solidFill>
              <a:latin typeface="Source Code Pro"/>
              <a:ea typeface="Source Code Pro"/>
              <a:cs typeface="Source Code Pro"/>
              <a:sym typeface="Source Code Pro"/>
            </a:endParaRPr>
          </a:p>
        </p:txBody>
      </p:sp>
      <p:pic>
        <p:nvPicPr>
          <p:cNvPr id="105" name="Google Shape;105;p16"/>
          <p:cNvPicPr preferRelativeResize="0"/>
          <p:nvPr/>
        </p:nvPicPr>
        <p:blipFill>
          <a:blip r:embed="rId3">
            <a:alphaModFix/>
          </a:blip>
          <a:stretch>
            <a:fillRect/>
          </a:stretch>
        </p:blipFill>
        <p:spPr>
          <a:xfrm>
            <a:off x="4018525" y="228125"/>
            <a:ext cx="5059575" cy="2025251"/>
          </a:xfrm>
          <a:prstGeom prst="rect">
            <a:avLst/>
          </a:prstGeom>
          <a:noFill/>
          <a:ln>
            <a:noFill/>
          </a:ln>
        </p:spPr>
      </p:pic>
      <p:sp>
        <p:nvSpPr>
          <p:cNvPr id="106" name="Google Shape;106;p16"/>
          <p:cNvSpPr txBox="1"/>
          <p:nvPr/>
        </p:nvSpPr>
        <p:spPr>
          <a:xfrm>
            <a:off x="2992475" y="3545225"/>
            <a:ext cx="3515700" cy="44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fr" sz="1800">
                <a:solidFill>
                  <a:srgbClr val="FF0000"/>
                </a:solidFill>
                <a:latin typeface="Oswald"/>
                <a:ea typeface="Oswald"/>
                <a:cs typeface="Oswald"/>
                <a:sym typeface="Oswald"/>
              </a:rPr>
              <a:t>Nous ne respectons pas les objectifs de croissance demandés</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Problématique</a:t>
            </a:r>
            <a:endParaRPr/>
          </a:p>
        </p:txBody>
      </p:sp>
      <p:sp>
        <p:nvSpPr>
          <p:cNvPr id="112" name="Google Shape;112;p17"/>
          <p:cNvSpPr txBox="1"/>
          <p:nvPr>
            <p:ph idx="1" type="body"/>
          </p:nvPr>
        </p:nvSpPr>
        <p:spPr>
          <a:xfrm>
            <a:off x="256075" y="1779900"/>
            <a:ext cx="3515700" cy="1943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a:latin typeface="Oswald"/>
                <a:ea typeface="Oswald"/>
                <a:cs typeface="Oswald"/>
                <a:sym typeface="Oswald"/>
              </a:rPr>
              <a:t>Notre présidente Diane Murphy exige de connaître les raisons qui explique la décroissance du CA (commandés livrés) en Q1 2024 face à 2023 et ce malgré un mois de février exceptionnel.</a:t>
            </a:r>
            <a:endParaRPr>
              <a:latin typeface="Oswald"/>
              <a:ea typeface="Oswald"/>
              <a:cs typeface="Oswald"/>
              <a:sym typeface="Oswald"/>
            </a:endParaRPr>
          </a:p>
          <a:p>
            <a:pPr indent="0" lvl="0" marL="0" rtl="0" algn="l">
              <a:spcBef>
                <a:spcPts val="1200"/>
              </a:spcBef>
              <a:spcAft>
                <a:spcPts val="1200"/>
              </a:spcAft>
              <a:buNone/>
            </a:pPr>
            <a:r>
              <a:t/>
            </a:r>
            <a:endParaRPr>
              <a:solidFill>
                <a:srgbClr val="FF0000"/>
              </a:solidFill>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Equipe</a:t>
            </a:r>
            <a:endParaRPr/>
          </a:p>
        </p:txBody>
      </p:sp>
      <p:sp>
        <p:nvSpPr>
          <p:cNvPr id="118" name="Google Shape;118;p18"/>
          <p:cNvSpPr txBox="1"/>
          <p:nvPr>
            <p:ph idx="1" type="body"/>
          </p:nvPr>
        </p:nvSpPr>
        <p:spPr>
          <a:xfrm>
            <a:off x="5342725" y="1529225"/>
            <a:ext cx="35289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u="sng">
                <a:latin typeface="Oswald"/>
                <a:ea typeface="Oswald"/>
                <a:cs typeface="Oswald"/>
                <a:sym typeface="Oswald"/>
              </a:rPr>
              <a:t>KCMS</a:t>
            </a:r>
            <a:r>
              <a:rPr lang="fr" u="sng">
                <a:latin typeface="Oswald"/>
                <a:ea typeface="Oswald"/>
                <a:cs typeface="Oswald"/>
                <a:sym typeface="Oswald"/>
              </a:rPr>
              <a:t> TEAM IT’S:</a:t>
            </a:r>
            <a:endParaRPr u="sng">
              <a:latin typeface="Oswald"/>
              <a:ea typeface="Oswald"/>
              <a:cs typeface="Oswald"/>
              <a:sym typeface="Oswald"/>
            </a:endParaRPr>
          </a:p>
          <a:p>
            <a:pPr indent="0" lvl="0" marL="0" rtl="0" algn="l">
              <a:spcBef>
                <a:spcPts val="1200"/>
              </a:spcBef>
              <a:spcAft>
                <a:spcPts val="0"/>
              </a:spcAft>
              <a:buNone/>
            </a:pPr>
            <a:r>
              <a:rPr lang="fr">
                <a:latin typeface="Oswald"/>
                <a:ea typeface="Oswald"/>
                <a:cs typeface="Oswald"/>
                <a:sym typeface="Oswald"/>
              </a:rPr>
              <a:t>1 </a:t>
            </a:r>
            <a:r>
              <a:rPr lang="fr">
                <a:latin typeface="Oswald"/>
                <a:ea typeface="Oswald"/>
                <a:cs typeface="Oswald"/>
                <a:sym typeface="Oswald"/>
              </a:rPr>
              <a:t>SCRUM MASTER</a:t>
            </a:r>
            <a:endParaRPr>
              <a:latin typeface="Oswald"/>
              <a:ea typeface="Oswald"/>
              <a:cs typeface="Oswald"/>
              <a:sym typeface="Oswald"/>
            </a:endParaRPr>
          </a:p>
          <a:p>
            <a:pPr indent="0" lvl="0" marL="0" rtl="0" algn="l">
              <a:spcBef>
                <a:spcPts val="1200"/>
              </a:spcBef>
              <a:spcAft>
                <a:spcPts val="0"/>
              </a:spcAft>
              <a:buNone/>
            </a:pPr>
            <a:r>
              <a:rPr lang="fr">
                <a:latin typeface="Oswald"/>
                <a:ea typeface="Oswald"/>
                <a:cs typeface="Oswald"/>
                <a:sym typeface="Oswald"/>
              </a:rPr>
              <a:t>1 PRODUCT OWNER</a:t>
            </a:r>
            <a:endParaRPr>
              <a:latin typeface="Oswald"/>
              <a:ea typeface="Oswald"/>
              <a:cs typeface="Oswald"/>
              <a:sym typeface="Oswald"/>
            </a:endParaRPr>
          </a:p>
          <a:p>
            <a:pPr indent="0" lvl="0" marL="0" rtl="0" algn="l">
              <a:spcBef>
                <a:spcPts val="1200"/>
              </a:spcBef>
              <a:spcAft>
                <a:spcPts val="1200"/>
              </a:spcAft>
              <a:buNone/>
            </a:pPr>
            <a:r>
              <a:rPr lang="fr">
                <a:latin typeface="Oswald"/>
                <a:ea typeface="Oswald"/>
                <a:cs typeface="Oswald"/>
                <a:sym typeface="Oswald"/>
              </a:rPr>
              <a:t>2 </a:t>
            </a:r>
            <a:r>
              <a:rPr lang="fr">
                <a:latin typeface="Oswald"/>
                <a:ea typeface="Oswald"/>
                <a:cs typeface="Oswald"/>
                <a:sym typeface="Oswald"/>
              </a:rPr>
              <a:t>Developers</a:t>
            </a:r>
            <a:endParaRPr>
              <a:latin typeface="Oswald"/>
              <a:ea typeface="Oswald"/>
              <a:cs typeface="Oswald"/>
              <a:sym typeface="Oswald"/>
            </a:endParaRPr>
          </a:p>
        </p:txBody>
      </p:sp>
      <p:pic>
        <p:nvPicPr>
          <p:cNvPr id="119" name="Google Shape;119;p18"/>
          <p:cNvPicPr preferRelativeResize="0"/>
          <p:nvPr/>
        </p:nvPicPr>
        <p:blipFill>
          <a:blip r:embed="rId3">
            <a:alphaModFix/>
          </a:blip>
          <a:stretch>
            <a:fillRect/>
          </a:stretch>
        </p:blipFill>
        <p:spPr>
          <a:xfrm>
            <a:off x="735925" y="1354750"/>
            <a:ext cx="1715425" cy="1677975"/>
          </a:xfrm>
          <a:prstGeom prst="rect">
            <a:avLst/>
          </a:prstGeom>
          <a:noFill/>
          <a:ln>
            <a:noFill/>
          </a:ln>
        </p:spPr>
      </p:pic>
      <p:pic>
        <p:nvPicPr>
          <p:cNvPr id="120" name="Google Shape;120;p18"/>
          <p:cNvPicPr preferRelativeResize="0"/>
          <p:nvPr/>
        </p:nvPicPr>
        <p:blipFill>
          <a:blip r:embed="rId4">
            <a:alphaModFix/>
          </a:blip>
          <a:stretch>
            <a:fillRect/>
          </a:stretch>
        </p:blipFill>
        <p:spPr>
          <a:xfrm>
            <a:off x="2644550" y="1441988"/>
            <a:ext cx="1513225" cy="1503500"/>
          </a:xfrm>
          <a:prstGeom prst="rect">
            <a:avLst/>
          </a:prstGeom>
          <a:noFill/>
          <a:ln>
            <a:noFill/>
          </a:ln>
        </p:spPr>
      </p:pic>
      <p:pic>
        <p:nvPicPr>
          <p:cNvPr id="121" name="Google Shape;121;p18"/>
          <p:cNvPicPr preferRelativeResize="0"/>
          <p:nvPr/>
        </p:nvPicPr>
        <p:blipFill>
          <a:blip r:embed="rId4">
            <a:alphaModFix/>
          </a:blip>
          <a:stretch>
            <a:fillRect/>
          </a:stretch>
        </p:blipFill>
        <p:spPr>
          <a:xfrm>
            <a:off x="837025" y="2986325"/>
            <a:ext cx="1513225" cy="1592869"/>
          </a:xfrm>
          <a:prstGeom prst="rect">
            <a:avLst/>
          </a:prstGeom>
          <a:noFill/>
          <a:ln>
            <a:noFill/>
          </a:ln>
        </p:spPr>
      </p:pic>
      <p:pic>
        <p:nvPicPr>
          <p:cNvPr id="122" name="Google Shape;122;p18"/>
          <p:cNvPicPr preferRelativeResize="0"/>
          <p:nvPr/>
        </p:nvPicPr>
        <p:blipFill>
          <a:blip r:embed="rId3">
            <a:alphaModFix/>
          </a:blip>
          <a:stretch>
            <a:fillRect/>
          </a:stretch>
        </p:blipFill>
        <p:spPr>
          <a:xfrm>
            <a:off x="2478025" y="2986325"/>
            <a:ext cx="1846275" cy="1677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70750"/>
            <a:ext cx="8520600" cy="101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Démarche Résolution problème : </a:t>
            </a:r>
            <a:endParaRPr/>
          </a:p>
          <a:p>
            <a:pPr indent="0" lvl="0" marL="0" rtl="0" algn="l">
              <a:spcBef>
                <a:spcPts val="0"/>
              </a:spcBef>
              <a:spcAft>
                <a:spcPts val="0"/>
              </a:spcAft>
              <a:buNone/>
            </a:pPr>
            <a:r>
              <a:rPr lang="fr"/>
              <a:t>Analyse 4 secteurs de l’entreprise</a:t>
            </a:r>
            <a:endParaRPr/>
          </a:p>
        </p:txBody>
      </p:sp>
      <p:sp>
        <p:nvSpPr>
          <p:cNvPr id="128" name="Google Shape;128;p19"/>
          <p:cNvSpPr txBox="1"/>
          <p:nvPr>
            <p:ph idx="1" type="body"/>
          </p:nvPr>
        </p:nvSpPr>
        <p:spPr>
          <a:xfrm>
            <a:off x="311700" y="1464300"/>
            <a:ext cx="1835400" cy="308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fr" sz="1600">
                <a:latin typeface="Oswald"/>
                <a:ea typeface="Oswald"/>
                <a:cs typeface="Oswald"/>
                <a:sym typeface="Oswald"/>
              </a:rPr>
              <a:t>VENTES</a:t>
            </a:r>
            <a:endParaRPr b="1" sz="1600">
              <a:latin typeface="Oswald"/>
              <a:ea typeface="Oswald"/>
              <a:cs typeface="Oswald"/>
              <a:sym typeface="Oswald"/>
            </a:endParaRPr>
          </a:p>
          <a:p>
            <a:pPr indent="0" lvl="0" marL="0" rtl="0" algn="l">
              <a:lnSpc>
                <a:spcPct val="100000"/>
              </a:lnSpc>
              <a:spcBef>
                <a:spcPts val="1200"/>
              </a:spcBef>
              <a:spcAft>
                <a:spcPts val="0"/>
              </a:spcAft>
              <a:buNone/>
            </a:pPr>
            <a:r>
              <a:rPr lang="fr" sz="1300">
                <a:latin typeface="Oswald Light"/>
                <a:ea typeface="Oswald Light"/>
                <a:cs typeface="Oswald Light"/>
                <a:sym typeface="Oswald Light"/>
              </a:rPr>
              <a:t>Analyse des CA par catégories et par pays avec taux de variation et variation du taux de marge </a:t>
            </a:r>
            <a:endParaRPr sz="1300">
              <a:latin typeface="Oswald Light"/>
              <a:ea typeface="Oswald Light"/>
              <a:cs typeface="Oswald Light"/>
              <a:sym typeface="Oswald Light"/>
            </a:endParaRPr>
          </a:p>
          <a:p>
            <a:pPr indent="0" lvl="0" marL="0" rtl="0" algn="l">
              <a:lnSpc>
                <a:spcPct val="100000"/>
              </a:lnSpc>
              <a:spcBef>
                <a:spcPts val="1200"/>
              </a:spcBef>
              <a:spcAft>
                <a:spcPts val="0"/>
              </a:spcAft>
              <a:buNone/>
            </a:pPr>
            <a:r>
              <a:rPr b="1" lang="fr" sz="1300">
                <a:solidFill>
                  <a:srgbClr val="840D35"/>
                </a:solidFill>
                <a:latin typeface="Oswald"/>
                <a:ea typeface="Oswald"/>
                <a:cs typeface="Oswald"/>
                <a:sym typeface="Oswald"/>
              </a:rPr>
              <a:t>⇒</a:t>
            </a:r>
            <a:r>
              <a:rPr lang="fr" sz="1300">
                <a:latin typeface="Oswald Light"/>
                <a:ea typeface="Oswald Light"/>
                <a:cs typeface="Oswald Light"/>
                <a:sym typeface="Oswald Light"/>
              </a:rPr>
              <a:t> faire de la perspective pour l’année 2024 en comparant le Q1 avec les années </a:t>
            </a:r>
            <a:r>
              <a:rPr lang="fr" sz="1300">
                <a:latin typeface="Oswald Light"/>
                <a:ea typeface="Oswald Light"/>
                <a:cs typeface="Oswald Light"/>
                <a:sym typeface="Oswald Light"/>
              </a:rPr>
              <a:t>précédentes.</a:t>
            </a:r>
            <a:r>
              <a:rPr lang="fr" sz="1300">
                <a:latin typeface="Oswald Light"/>
                <a:ea typeface="Oswald Light"/>
                <a:cs typeface="Oswald Light"/>
                <a:sym typeface="Oswald Light"/>
              </a:rPr>
              <a:t> </a:t>
            </a:r>
            <a:endParaRPr sz="1300">
              <a:latin typeface="Oswald Light"/>
              <a:ea typeface="Oswald Light"/>
              <a:cs typeface="Oswald Light"/>
              <a:sym typeface="Oswald Light"/>
            </a:endParaRPr>
          </a:p>
          <a:p>
            <a:pPr indent="0" lvl="0" marL="0" rtl="0" algn="l">
              <a:lnSpc>
                <a:spcPct val="100000"/>
              </a:lnSpc>
              <a:spcBef>
                <a:spcPts val="1200"/>
              </a:spcBef>
              <a:spcAft>
                <a:spcPts val="1200"/>
              </a:spcAft>
              <a:buNone/>
            </a:pPr>
            <a:r>
              <a:t/>
            </a:r>
            <a:endParaRPr sz="1300">
              <a:latin typeface="Oswald Light"/>
              <a:ea typeface="Oswald Light"/>
              <a:cs typeface="Oswald Light"/>
              <a:sym typeface="Oswald Light"/>
            </a:endParaRPr>
          </a:p>
        </p:txBody>
      </p:sp>
      <p:sp>
        <p:nvSpPr>
          <p:cNvPr id="129" name="Google Shape;129;p19"/>
          <p:cNvSpPr txBox="1"/>
          <p:nvPr>
            <p:ph idx="1" type="body"/>
          </p:nvPr>
        </p:nvSpPr>
        <p:spPr>
          <a:xfrm>
            <a:off x="2505625" y="1464300"/>
            <a:ext cx="1887300" cy="2586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fr" sz="1600">
                <a:latin typeface="Oswald"/>
                <a:ea typeface="Oswald"/>
                <a:cs typeface="Oswald"/>
                <a:sym typeface="Oswald"/>
              </a:rPr>
              <a:t>FINANCES</a:t>
            </a:r>
            <a:endParaRPr b="1" sz="1600">
              <a:latin typeface="Oswald"/>
              <a:ea typeface="Oswald"/>
              <a:cs typeface="Oswald"/>
              <a:sym typeface="Oswald"/>
            </a:endParaRPr>
          </a:p>
          <a:p>
            <a:pPr indent="0" lvl="0" marL="0" rtl="0" algn="l">
              <a:lnSpc>
                <a:spcPct val="100000"/>
              </a:lnSpc>
              <a:spcBef>
                <a:spcPts val="1200"/>
              </a:spcBef>
              <a:spcAft>
                <a:spcPts val="0"/>
              </a:spcAft>
              <a:buNone/>
            </a:pPr>
            <a:r>
              <a:rPr lang="fr" sz="1300">
                <a:latin typeface="Oswald Light"/>
                <a:ea typeface="Oswald Light"/>
                <a:cs typeface="Oswald Light"/>
                <a:sym typeface="Oswald Light"/>
              </a:rPr>
              <a:t>Analyse des encours clients &amp; fournisseurs</a:t>
            </a:r>
            <a:endParaRPr sz="1300">
              <a:latin typeface="Oswald Light"/>
              <a:ea typeface="Oswald Light"/>
              <a:cs typeface="Oswald Light"/>
              <a:sym typeface="Oswald Light"/>
            </a:endParaRPr>
          </a:p>
          <a:p>
            <a:pPr indent="0" lvl="0" marL="0" rtl="0" algn="l">
              <a:lnSpc>
                <a:spcPct val="100000"/>
              </a:lnSpc>
              <a:spcBef>
                <a:spcPts val="1200"/>
              </a:spcBef>
              <a:spcAft>
                <a:spcPts val="0"/>
              </a:spcAft>
              <a:buNone/>
            </a:pPr>
            <a:r>
              <a:rPr b="1" lang="fr" sz="1300">
                <a:solidFill>
                  <a:srgbClr val="840D35"/>
                </a:solidFill>
                <a:latin typeface="Oswald"/>
                <a:ea typeface="Oswald"/>
                <a:cs typeface="Oswald"/>
                <a:sym typeface="Oswald"/>
              </a:rPr>
              <a:t>⇒</a:t>
            </a:r>
            <a:r>
              <a:rPr lang="fr" sz="1300">
                <a:latin typeface="Oswald Light"/>
                <a:ea typeface="Oswald Light"/>
                <a:cs typeface="Oswald Light"/>
                <a:sym typeface="Oswald Light"/>
              </a:rPr>
              <a:t> mener les actions nécessaires au recouvrement des créances.</a:t>
            </a:r>
            <a:endParaRPr sz="1300">
              <a:latin typeface="Oswald Light"/>
              <a:ea typeface="Oswald Light"/>
              <a:cs typeface="Oswald Light"/>
              <a:sym typeface="Oswald Light"/>
            </a:endParaRPr>
          </a:p>
          <a:p>
            <a:pPr indent="0" lvl="0" marL="0" rtl="0" algn="l">
              <a:lnSpc>
                <a:spcPct val="100000"/>
              </a:lnSpc>
              <a:spcBef>
                <a:spcPts val="1200"/>
              </a:spcBef>
              <a:spcAft>
                <a:spcPts val="1200"/>
              </a:spcAft>
              <a:buNone/>
            </a:pPr>
            <a:r>
              <a:rPr b="1" lang="fr" sz="1300">
                <a:solidFill>
                  <a:srgbClr val="840D35"/>
                </a:solidFill>
                <a:latin typeface="Oswald"/>
                <a:ea typeface="Oswald"/>
                <a:cs typeface="Oswald"/>
                <a:sym typeface="Oswald"/>
              </a:rPr>
              <a:t>⇒</a:t>
            </a:r>
            <a:r>
              <a:rPr lang="fr" sz="1300">
                <a:latin typeface="Oswald Light"/>
                <a:ea typeface="Oswald Light"/>
                <a:cs typeface="Oswald Light"/>
                <a:sym typeface="Oswald Light"/>
              </a:rPr>
              <a:t> optimiser la gestion des fournisseurs</a:t>
            </a:r>
            <a:endParaRPr sz="1300">
              <a:latin typeface="Oswald Light"/>
              <a:ea typeface="Oswald Light"/>
              <a:cs typeface="Oswald Light"/>
              <a:sym typeface="Oswald Light"/>
            </a:endParaRPr>
          </a:p>
        </p:txBody>
      </p:sp>
      <p:sp>
        <p:nvSpPr>
          <p:cNvPr id="130" name="Google Shape;130;p19"/>
          <p:cNvSpPr txBox="1"/>
          <p:nvPr>
            <p:ph idx="1" type="body"/>
          </p:nvPr>
        </p:nvSpPr>
        <p:spPr>
          <a:xfrm>
            <a:off x="4672800" y="1464300"/>
            <a:ext cx="2026200" cy="2586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fr" sz="1600">
                <a:latin typeface="Oswald"/>
                <a:ea typeface="Oswald"/>
                <a:cs typeface="Oswald"/>
                <a:sym typeface="Oswald"/>
              </a:rPr>
              <a:t>LOGISTIQUE</a:t>
            </a:r>
            <a:endParaRPr b="1" sz="1600">
              <a:latin typeface="Oswald"/>
              <a:ea typeface="Oswald"/>
              <a:cs typeface="Oswald"/>
              <a:sym typeface="Oswald"/>
            </a:endParaRPr>
          </a:p>
          <a:p>
            <a:pPr indent="0" lvl="0" marL="0" rtl="0" algn="l">
              <a:lnSpc>
                <a:spcPct val="100000"/>
              </a:lnSpc>
              <a:spcBef>
                <a:spcPts val="1200"/>
              </a:spcBef>
              <a:spcAft>
                <a:spcPts val="0"/>
              </a:spcAft>
              <a:buNone/>
            </a:pPr>
            <a:r>
              <a:rPr lang="fr" sz="1300">
                <a:latin typeface="Oswald Light"/>
                <a:ea typeface="Oswald Light"/>
                <a:cs typeface="Oswald Light"/>
                <a:sym typeface="Oswald Light"/>
              </a:rPr>
              <a:t>Analyse des stocks</a:t>
            </a:r>
            <a:r>
              <a:rPr lang="fr" sz="1300">
                <a:latin typeface="Oswald Light"/>
                <a:ea typeface="Oswald Light"/>
                <a:cs typeface="Oswald Light"/>
                <a:sym typeface="Oswald Light"/>
              </a:rPr>
              <a:t> </a:t>
            </a:r>
            <a:endParaRPr sz="1300">
              <a:latin typeface="Oswald Light"/>
              <a:ea typeface="Oswald Light"/>
              <a:cs typeface="Oswald Light"/>
              <a:sym typeface="Oswald Light"/>
            </a:endParaRPr>
          </a:p>
          <a:p>
            <a:pPr indent="0" lvl="0" marL="0" rtl="0" algn="l">
              <a:lnSpc>
                <a:spcPct val="100000"/>
              </a:lnSpc>
              <a:spcBef>
                <a:spcPts val="1200"/>
              </a:spcBef>
              <a:spcAft>
                <a:spcPts val="0"/>
              </a:spcAft>
              <a:buNone/>
            </a:pPr>
            <a:r>
              <a:rPr b="1" lang="fr" sz="1300">
                <a:solidFill>
                  <a:srgbClr val="840D35"/>
                </a:solidFill>
                <a:latin typeface="Oswald"/>
                <a:ea typeface="Oswald"/>
                <a:cs typeface="Oswald"/>
                <a:sym typeface="Oswald"/>
              </a:rPr>
              <a:t>⇒</a:t>
            </a:r>
            <a:r>
              <a:rPr lang="fr" sz="1300">
                <a:latin typeface="Oswald Light"/>
                <a:ea typeface="Oswald Light"/>
                <a:cs typeface="Oswald Light"/>
                <a:sym typeface="Oswald Light"/>
              </a:rPr>
              <a:t> quantifier les invendus et prendre des décisions éclairées.</a:t>
            </a:r>
            <a:endParaRPr sz="1300">
              <a:latin typeface="Oswald Light"/>
              <a:ea typeface="Oswald Light"/>
              <a:cs typeface="Oswald Light"/>
              <a:sym typeface="Oswald Light"/>
            </a:endParaRPr>
          </a:p>
          <a:p>
            <a:pPr indent="0" lvl="0" marL="0" rtl="0" algn="l">
              <a:lnSpc>
                <a:spcPct val="100000"/>
              </a:lnSpc>
              <a:spcBef>
                <a:spcPts val="1200"/>
              </a:spcBef>
              <a:spcAft>
                <a:spcPts val="0"/>
              </a:spcAft>
              <a:buNone/>
            </a:pPr>
            <a:r>
              <a:rPr b="1" lang="fr" sz="1300">
                <a:solidFill>
                  <a:srgbClr val="840D35"/>
                </a:solidFill>
                <a:latin typeface="Oswald"/>
                <a:ea typeface="Oswald"/>
                <a:cs typeface="Oswald"/>
                <a:sym typeface="Oswald"/>
              </a:rPr>
              <a:t>⇒</a:t>
            </a:r>
            <a:r>
              <a:rPr lang="fr" sz="1300">
                <a:latin typeface="Oswald Light"/>
                <a:ea typeface="Oswald Light"/>
                <a:cs typeface="Oswald Light"/>
                <a:sym typeface="Oswald Light"/>
              </a:rPr>
              <a:t> quantifier les produits phares et impliquer la communication</a:t>
            </a:r>
            <a:endParaRPr sz="1300">
              <a:latin typeface="Oswald Light"/>
              <a:ea typeface="Oswald Light"/>
              <a:cs typeface="Oswald Light"/>
              <a:sym typeface="Oswald Light"/>
            </a:endParaRPr>
          </a:p>
          <a:p>
            <a:pPr indent="0" lvl="0" marL="0" rtl="0" algn="l">
              <a:lnSpc>
                <a:spcPct val="100000"/>
              </a:lnSpc>
              <a:spcBef>
                <a:spcPts val="1200"/>
              </a:spcBef>
              <a:spcAft>
                <a:spcPts val="1200"/>
              </a:spcAft>
              <a:buNone/>
            </a:pPr>
            <a:r>
              <a:rPr b="1" lang="fr" sz="1300">
                <a:solidFill>
                  <a:srgbClr val="840D35"/>
                </a:solidFill>
                <a:latin typeface="Oswald"/>
                <a:ea typeface="Oswald"/>
                <a:cs typeface="Oswald"/>
                <a:sym typeface="Oswald"/>
              </a:rPr>
              <a:t>⇒</a:t>
            </a:r>
            <a:r>
              <a:rPr lang="fr" sz="1300">
                <a:latin typeface="Oswald Light"/>
                <a:ea typeface="Oswald Light"/>
                <a:cs typeface="Oswald Light"/>
                <a:sym typeface="Oswald Light"/>
              </a:rPr>
              <a:t> calculer l’immobilisation des stocks afin de réguler les achats</a:t>
            </a:r>
            <a:endParaRPr sz="1300">
              <a:latin typeface="Oswald Light"/>
              <a:ea typeface="Oswald Light"/>
              <a:cs typeface="Oswald Light"/>
              <a:sym typeface="Oswald Light"/>
            </a:endParaRPr>
          </a:p>
        </p:txBody>
      </p:sp>
      <p:sp>
        <p:nvSpPr>
          <p:cNvPr id="131" name="Google Shape;131;p19"/>
          <p:cNvSpPr txBox="1"/>
          <p:nvPr>
            <p:ph idx="1" type="body"/>
          </p:nvPr>
        </p:nvSpPr>
        <p:spPr>
          <a:xfrm>
            <a:off x="6978875" y="1464300"/>
            <a:ext cx="2026200" cy="2586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fr" sz="1600">
                <a:latin typeface="Oswald"/>
                <a:ea typeface="Oswald"/>
                <a:cs typeface="Oswald"/>
                <a:sym typeface="Oswald"/>
              </a:rPr>
              <a:t>RH</a:t>
            </a:r>
            <a:endParaRPr b="1" sz="1600">
              <a:latin typeface="Oswald"/>
              <a:ea typeface="Oswald"/>
              <a:cs typeface="Oswald"/>
              <a:sym typeface="Oswald"/>
            </a:endParaRPr>
          </a:p>
          <a:p>
            <a:pPr indent="0" lvl="0" marL="0" rtl="0" algn="l">
              <a:lnSpc>
                <a:spcPct val="100000"/>
              </a:lnSpc>
              <a:spcBef>
                <a:spcPts val="1200"/>
              </a:spcBef>
              <a:spcAft>
                <a:spcPts val="0"/>
              </a:spcAft>
              <a:buNone/>
            </a:pPr>
            <a:r>
              <a:rPr lang="fr" sz="1300">
                <a:latin typeface="Oswald Light"/>
                <a:ea typeface="Oswald Light"/>
                <a:cs typeface="Oswald Light"/>
                <a:sym typeface="Oswald Light"/>
              </a:rPr>
              <a:t>Analyse des performances des Sales &amp; Managers</a:t>
            </a:r>
            <a:endParaRPr sz="1300">
              <a:latin typeface="Oswald Light"/>
              <a:ea typeface="Oswald Light"/>
              <a:cs typeface="Oswald Light"/>
              <a:sym typeface="Oswald Light"/>
            </a:endParaRPr>
          </a:p>
          <a:p>
            <a:pPr indent="0" lvl="0" marL="0" rtl="0" algn="l">
              <a:lnSpc>
                <a:spcPct val="100000"/>
              </a:lnSpc>
              <a:spcBef>
                <a:spcPts val="1200"/>
              </a:spcBef>
              <a:spcAft>
                <a:spcPts val="0"/>
              </a:spcAft>
              <a:buNone/>
            </a:pPr>
            <a:r>
              <a:rPr b="1" lang="fr" sz="1400">
                <a:solidFill>
                  <a:srgbClr val="840D35"/>
                </a:solidFill>
                <a:latin typeface="Oswald"/>
                <a:ea typeface="Oswald"/>
                <a:cs typeface="Oswald"/>
                <a:sym typeface="Oswald"/>
              </a:rPr>
              <a:t>⇒</a:t>
            </a:r>
            <a:r>
              <a:rPr lang="fr" sz="1400">
                <a:latin typeface="Oswald Light"/>
                <a:ea typeface="Oswald Light"/>
                <a:cs typeface="Oswald Light"/>
                <a:sym typeface="Oswald Light"/>
              </a:rPr>
              <a:t> Détecter les faiblesses en vue de montée en compétences</a:t>
            </a:r>
            <a:endParaRPr sz="1400">
              <a:latin typeface="Oswald Light"/>
              <a:ea typeface="Oswald Light"/>
              <a:cs typeface="Oswald Light"/>
              <a:sym typeface="Oswald Light"/>
            </a:endParaRPr>
          </a:p>
          <a:p>
            <a:pPr indent="0" lvl="0" marL="0" rtl="0" algn="l">
              <a:lnSpc>
                <a:spcPct val="100000"/>
              </a:lnSpc>
              <a:spcBef>
                <a:spcPts val="1200"/>
              </a:spcBef>
              <a:spcAft>
                <a:spcPts val="1200"/>
              </a:spcAft>
              <a:buNone/>
            </a:pPr>
            <a:r>
              <a:t/>
            </a:r>
            <a:endParaRPr sz="1400">
              <a:latin typeface="Oswald Light"/>
              <a:ea typeface="Oswald Light"/>
              <a:cs typeface="Oswald Light"/>
              <a:sym typeface="Oswald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ctrTitle"/>
          </p:nvPr>
        </p:nvSpPr>
        <p:spPr>
          <a:xfrm>
            <a:off x="430800" y="868900"/>
            <a:ext cx="8282400" cy="115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Analyse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11700" y="122800"/>
            <a:ext cx="8520600" cy="51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KPI Ventes</a:t>
            </a:r>
            <a:endParaRPr/>
          </a:p>
        </p:txBody>
      </p:sp>
      <p:sp>
        <p:nvSpPr>
          <p:cNvPr id="142" name="Google Shape;142;p21"/>
          <p:cNvSpPr txBox="1"/>
          <p:nvPr/>
        </p:nvSpPr>
        <p:spPr>
          <a:xfrm>
            <a:off x="2114225" y="4285375"/>
            <a:ext cx="6521100" cy="7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2"/>
                </a:solidFill>
                <a:latin typeface="Oswald"/>
                <a:ea typeface="Oswald"/>
                <a:cs typeface="Oswald"/>
                <a:sym typeface="Oswald"/>
              </a:rPr>
              <a:t>Reste à mettre des infos bulles avec le taux de variation entre les années dès que l’on parcours la jauge.</a:t>
            </a:r>
            <a:endParaRPr sz="1800">
              <a:solidFill>
                <a:schemeClr val="dk2"/>
              </a:solidFill>
              <a:latin typeface="Oswald"/>
              <a:ea typeface="Oswald"/>
              <a:cs typeface="Oswald"/>
              <a:sym typeface="Oswald"/>
            </a:endParaRPr>
          </a:p>
        </p:txBody>
      </p:sp>
      <p:pic>
        <p:nvPicPr>
          <p:cNvPr id="143" name="Google Shape;143;p21"/>
          <p:cNvPicPr preferRelativeResize="0"/>
          <p:nvPr/>
        </p:nvPicPr>
        <p:blipFill>
          <a:blip r:embed="rId3">
            <a:alphaModFix/>
          </a:blip>
          <a:stretch>
            <a:fillRect/>
          </a:stretch>
        </p:blipFill>
        <p:spPr>
          <a:xfrm>
            <a:off x="377225" y="816825"/>
            <a:ext cx="6521100" cy="3515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