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0F150DA-2AA0-452E-BF1C-D8CF8D4A0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WK1&amp;2_tableau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66EED7B-8D55-4E93-B88F-6FF58990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12/17/22 2:10:30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nhart simple&#10;&#10;Description automatically generated">
            <a:extLst>
              <a:ext uri="{FF2B5EF4-FFF2-40B4-BE49-F238E27FC236}">
                <a16:creationId xmlns:a16="http://schemas.microsoft.com/office/drawing/2014/main" id="{D8A1E864-714F-4E78-35B0-EBD7B72F2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44" y="433206"/>
            <a:ext cx="9443412" cy="57437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B8C84-075C-8342-6E72-E2D920181694}"/>
              </a:ext>
            </a:extLst>
          </p:cNvPr>
          <p:cNvSpPr txBox="1"/>
          <p:nvPr/>
        </p:nvSpPr>
        <p:spPr>
          <a:xfrm>
            <a:off x="132522" y="129209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Bar Chart in Python</a:t>
            </a:r>
          </a:p>
        </p:txBody>
      </p:sp>
    </p:spTree>
    <p:extLst>
      <p:ext uri="{BB962C8B-B14F-4D97-AF65-F5344CB8AC3E}">
        <p14:creationId xmlns:p14="http://schemas.microsoft.com/office/powerpoint/2010/main" val="14802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23EC094-495B-6BCC-CA47-E34899A97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5" y="134628"/>
            <a:ext cx="8736569" cy="60423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139AA3-9078-7355-0AF5-1F717D255AE3}"/>
              </a:ext>
            </a:extLst>
          </p:cNvPr>
          <p:cNvSpPr txBox="1"/>
          <p:nvPr/>
        </p:nvSpPr>
        <p:spPr>
          <a:xfrm>
            <a:off x="132522" y="129209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Stacked Bar in Python</a:t>
            </a:r>
          </a:p>
        </p:txBody>
      </p:sp>
    </p:spTree>
    <p:extLst>
      <p:ext uri="{BB962C8B-B14F-4D97-AF65-F5344CB8AC3E}">
        <p14:creationId xmlns:p14="http://schemas.microsoft.com/office/powerpoint/2010/main" val="296545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E5451-E8D4-233B-1DE2-56B130C3AD3A}"/>
              </a:ext>
            </a:extLst>
          </p:cNvPr>
          <p:cNvSpPr txBox="1"/>
          <p:nvPr/>
        </p:nvSpPr>
        <p:spPr>
          <a:xfrm>
            <a:off x="132522" y="129209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in Python</a:t>
            </a:r>
          </a:p>
        </p:txBody>
      </p:sp>
      <p:pic>
        <p:nvPicPr>
          <p:cNvPr id="10" name="Content Placeholder 9" descr="Chart, pie chart&#10;&#10;Description automatically generated">
            <a:extLst>
              <a:ext uri="{FF2B5EF4-FFF2-40B4-BE49-F238E27FC236}">
                <a16:creationId xmlns:a16="http://schemas.microsoft.com/office/drawing/2014/main" id="{F96A2592-5A3A-9D77-CF2D-CEF951160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20" y="498541"/>
            <a:ext cx="8240914" cy="5678422"/>
          </a:xfrm>
        </p:spPr>
      </p:pic>
    </p:spTree>
    <p:extLst>
      <p:ext uri="{BB962C8B-B14F-4D97-AF65-F5344CB8AC3E}">
        <p14:creationId xmlns:p14="http://schemas.microsoft.com/office/powerpoint/2010/main" val="352742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9A87B1-042F-E3BB-5FE4-42B96BBD3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13" y="213805"/>
            <a:ext cx="8392438" cy="61635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2888CE-0CA1-05C0-DB9E-41C896207325}"/>
              </a:ext>
            </a:extLst>
          </p:cNvPr>
          <p:cNvSpPr txBox="1"/>
          <p:nvPr/>
        </p:nvSpPr>
        <p:spPr>
          <a:xfrm>
            <a:off x="132522" y="129209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Donut Chart in Python</a:t>
            </a:r>
          </a:p>
        </p:txBody>
      </p:sp>
    </p:spTree>
    <p:extLst>
      <p:ext uri="{BB962C8B-B14F-4D97-AF65-F5344CB8AC3E}">
        <p14:creationId xmlns:p14="http://schemas.microsoft.com/office/powerpoint/2010/main" val="16259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91583C49-78B8-4C20-A363-D3F9D3C4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6" y="0"/>
            <a:ext cx="1099272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C92E8-D43C-7CF7-8F25-832F92946051}"/>
              </a:ext>
            </a:extLst>
          </p:cNvPr>
          <p:cNvSpPr txBox="1"/>
          <p:nvPr/>
        </p:nvSpPr>
        <p:spPr>
          <a:xfrm>
            <a:off x="327992" y="0"/>
            <a:ext cx="5277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Bar Chart in Tableau</a:t>
            </a:r>
          </a:p>
        </p:txBody>
      </p:sp>
    </p:spTree>
    <p:extLst>
      <p:ext uri="{BB962C8B-B14F-4D97-AF65-F5344CB8AC3E}">
        <p14:creationId xmlns:p14="http://schemas.microsoft.com/office/powerpoint/2010/main" val="66000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C47FCB5D-6EC5-4C93-8AC1-4E02746B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65" y="0"/>
            <a:ext cx="200086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9B263C-5B36-796A-CF91-C685A5B2D381}"/>
              </a:ext>
            </a:extLst>
          </p:cNvPr>
          <p:cNvSpPr txBox="1"/>
          <p:nvPr/>
        </p:nvSpPr>
        <p:spPr>
          <a:xfrm>
            <a:off x="506896" y="119270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Stacked Bar Chart in Tableau</a:t>
            </a:r>
          </a:p>
        </p:txBody>
      </p:sp>
    </p:spTree>
    <p:extLst>
      <p:ext uri="{BB962C8B-B14F-4D97-AF65-F5344CB8AC3E}">
        <p14:creationId xmlns:p14="http://schemas.microsoft.com/office/powerpoint/2010/main" val="282419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9B7E75FC-97FB-40DD-9749-B9711183B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9236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C2A6A2-4D76-6902-5BD1-8064EAE60D95}"/>
              </a:ext>
            </a:extLst>
          </p:cNvPr>
          <p:cNvSpPr txBox="1"/>
          <p:nvPr/>
        </p:nvSpPr>
        <p:spPr>
          <a:xfrm>
            <a:off x="599636" y="109330"/>
            <a:ext cx="5277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Pie Chart in Tableau</a:t>
            </a:r>
          </a:p>
        </p:txBody>
      </p:sp>
    </p:spTree>
    <p:extLst>
      <p:ext uri="{BB962C8B-B14F-4D97-AF65-F5344CB8AC3E}">
        <p14:creationId xmlns:p14="http://schemas.microsoft.com/office/powerpoint/2010/main" val="52048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E8A71F36-4E24-4CA1-996F-7F3C7B3FA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0"/>
            <a:ext cx="11603182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51020DA-5068-F378-4187-40DDC26E4D77}"/>
              </a:ext>
            </a:extLst>
          </p:cNvPr>
          <p:cNvSpPr/>
          <p:nvPr/>
        </p:nvSpPr>
        <p:spPr>
          <a:xfrm>
            <a:off x="5588378" y="1600201"/>
            <a:ext cx="675861" cy="665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44091-714B-AD5A-3752-BC0D2C87A15F}"/>
              </a:ext>
            </a:extLst>
          </p:cNvPr>
          <p:cNvSpPr txBox="1"/>
          <p:nvPr/>
        </p:nvSpPr>
        <p:spPr>
          <a:xfrm>
            <a:off x="228600" y="19878"/>
            <a:ext cx="5277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Donut Chart in Tableau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EC18D-CB1D-4560-BF7E-CE55B0E0A5D6}"/>
              </a:ext>
            </a:extLst>
          </p:cNvPr>
          <p:cNvSpPr txBox="1"/>
          <p:nvPr/>
        </p:nvSpPr>
        <p:spPr>
          <a:xfrm>
            <a:off x="228600" y="2802835"/>
            <a:ext cx="10694504" cy="38961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D5F6B3F-3531-4F76-6EAE-F8BAA5560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61" y="680038"/>
            <a:ext cx="6991698" cy="5497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F09EA-172B-C6E6-E3D2-FE7F4C78F907}"/>
              </a:ext>
            </a:extLst>
          </p:cNvPr>
          <p:cNvSpPr txBox="1"/>
          <p:nvPr/>
        </p:nvSpPr>
        <p:spPr>
          <a:xfrm>
            <a:off x="132522" y="1421295"/>
            <a:ext cx="3757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sz="1000" dirty="0"/>
              <a:t>library(</a:t>
            </a:r>
            <a:r>
              <a:rPr lang="en-US" sz="1000" dirty="0" err="1"/>
              <a:t>gridExtra</a:t>
            </a:r>
            <a:r>
              <a:rPr lang="en-US" sz="1000" dirty="0"/>
              <a:t>)</a:t>
            </a:r>
          </a:p>
          <a:p>
            <a:r>
              <a:rPr lang="en-US" sz="1000" dirty="0"/>
              <a:t>&gt; p1 &lt;- </a:t>
            </a:r>
            <a:r>
              <a:rPr lang="en-US" sz="1000" dirty="0" err="1"/>
              <a:t>ggplot</a:t>
            </a:r>
            <a:r>
              <a:rPr lang="en-US" sz="1000" dirty="0"/>
              <a:t>(</a:t>
            </a:r>
            <a:r>
              <a:rPr lang="en-US" sz="1000" dirty="0" err="1"/>
              <a:t>mtcars</a:t>
            </a:r>
            <a:r>
              <a:rPr lang="en-US" sz="1000" dirty="0"/>
              <a:t>, </a:t>
            </a:r>
            <a:r>
              <a:rPr lang="en-US" sz="1000" dirty="0" err="1"/>
              <a:t>aes</a:t>
            </a:r>
            <a:r>
              <a:rPr lang="en-US" sz="1000" dirty="0"/>
              <a:t>(x = </a:t>
            </a:r>
            <a:r>
              <a:rPr lang="en-US" sz="1000" dirty="0" err="1"/>
              <a:t>cyl</a:t>
            </a:r>
            <a:r>
              <a:rPr lang="en-US" sz="1000" dirty="0"/>
              <a:t>)) +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geom_bar</a:t>
            </a:r>
            <a:r>
              <a:rPr lang="en-US" sz="1000" dirty="0"/>
              <a:t>() +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ggtitle</a:t>
            </a:r>
            <a:r>
              <a:rPr lang="en-US" sz="1000" dirty="0"/>
              <a:t>("Fig. A: x-axis as a continuous variable")</a:t>
            </a:r>
          </a:p>
          <a:p>
            <a:r>
              <a:rPr lang="en-US" sz="1000" dirty="0"/>
              <a:t>&gt; p2 &lt;- </a:t>
            </a:r>
            <a:r>
              <a:rPr lang="en-US" sz="1000" dirty="0" err="1"/>
              <a:t>ggplot</a:t>
            </a:r>
            <a:r>
              <a:rPr lang="en-US" sz="1000" dirty="0"/>
              <a:t>(</a:t>
            </a:r>
            <a:r>
              <a:rPr lang="en-US" sz="1000" dirty="0" err="1"/>
              <a:t>mtcars</a:t>
            </a:r>
            <a:r>
              <a:rPr lang="en-US" sz="1000" dirty="0"/>
              <a:t>, </a:t>
            </a:r>
            <a:r>
              <a:rPr lang="en-US" sz="1000" dirty="0" err="1"/>
              <a:t>aes</a:t>
            </a:r>
            <a:r>
              <a:rPr lang="en-US" sz="1000" dirty="0"/>
              <a:t>(x = factor(</a:t>
            </a:r>
            <a:r>
              <a:rPr lang="en-US" sz="1000" dirty="0" err="1"/>
              <a:t>cyl</a:t>
            </a:r>
            <a:r>
              <a:rPr lang="en-US" sz="1000" dirty="0"/>
              <a:t>))) +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geom_bar</a:t>
            </a:r>
            <a:r>
              <a:rPr lang="en-US" sz="1000" dirty="0"/>
              <a:t>() +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ggtitle</a:t>
            </a:r>
            <a:r>
              <a:rPr lang="en-US" sz="1000" dirty="0"/>
              <a:t>("Fig B: x-axis as a categorical (factor) variable")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grid.arrange</a:t>
            </a:r>
            <a:r>
              <a:rPr lang="en-US" sz="1000" dirty="0"/>
              <a:t>(p1, p2, </a:t>
            </a:r>
            <a:r>
              <a:rPr lang="en-US" sz="1000" dirty="0" err="1"/>
              <a:t>ncol</a:t>
            </a:r>
            <a:r>
              <a:rPr lang="en-US" sz="1000" dirty="0"/>
              <a:t> = 2)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cyl_mpg</a:t>
            </a:r>
            <a:r>
              <a:rPr lang="en-US" sz="1000" dirty="0"/>
              <a:t> &lt;- </a:t>
            </a:r>
            <a:r>
              <a:rPr lang="en-US" sz="1000" dirty="0" err="1"/>
              <a:t>mtcars</a:t>
            </a:r>
            <a:r>
              <a:rPr lang="en-US" sz="1000" dirty="0"/>
              <a:t> %&gt;%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group_by</a:t>
            </a:r>
            <a:r>
              <a:rPr lang="en-US" sz="1000" dirty="0"/>
              <a:t>(</a:t>
            </a:r>
            <a:r>
              <a:rPr lang="en-US" sz="1000" dirty="0" err="1"/>
              <a:t>cyl</a:t>
            </a:r>
            <a:r>
              <a:rPr lang="en-US" sz="1000" dirty="0"/>
              <a:t>) %&gt;%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summarise</a:t>
            </a:r>
            <a:r>
              <a:rPr lang="en-US" sz="1000" dirty="0"/>
              <a:t>(</a:t>
            </a:r>
            <a:r>
              <a:rPr lang="en-US" sz="1000" dirty="0" err="1"/>
              <a:t>avg_mpg</a:t>
            </a:r>
            <a:r>
              <a:rPr lang="en-US" sz="1000" dirty="0"/>
              <a:t> = mean(mpg, </a:t>
            </a:r>
            <a:r>
              <a:rPr lang="en-US" sz="1000" dirty="0" err="1"/>
              <a:t>na.rm</a:t>
            </a:r>
            <a:r>
              <a:rPr lang="en-US" sz="1000" dirty="0"/>
              <a:t> = TRUE))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ggplot</a:t>
            </a:r>
            <a:r>
              <a:rPr lang="en-US" sz="1000" dirty="0"/>
              <a:t>(</a:t>
            </a:r>
            <a:r>
              <a:rPr lang="en-US" sz="1000" dirty="0" err="1"/>
              <a:t>cyl_mpg</a:t>
            </a:r>
            <a:r>
              <a:rPr lang="en-US" sz="1000" dirty="0"/>
              <a:t>, </a:t>
            </a:r>
            <a:r>
              <a:rPr lang="en-US" sz="1000" dirty="0" err="1"/>
              <a:t>aes</a:t>
            </a:r>
            <a:r>
              <a:rPr lang="en-US" sz="1000" dirty="0"/>
              <a:t>(x = factor(</a:t>
            </a:r>
            <a:r>
              <a:rPr lang="en-US" sz="1000" dirty="0" err="1"/>
              <a:t>cyl</a:t>
            </a:r>
            <a:r>
              <a:rPr lang="en-US" sz="1000" dirty="0"/>
              <a:t>), y = </a:t>
            </a:r>
            <a:r>
              <a:rPr lang="en-US" sz="1000" dirty="0" err="1"/>
              <a:t>avg_mpg</a:t>
            </a:r>
            <a:r>
              <a:rPr lang="en-US" sz="1000" dirty="0"/>
              <a:t>)) +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geom_bar</a:t>
            </a:r>
            <a:r>
              <a:rPr lang="en-US" sz="1000" dirty="0"/>
              <a:t>(stat = "identity")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ggplot</a:t>
            </a:r>
            <a:r>
              <a:rPr lang="en-US" sz="1000" dirty="0"/>
              <a:t>(</a:t>
            </a:r>
            <a:r>
              <a:rPr lang="en-US" sz="1000" dirty="0" err="1"/>
              <a:t>mtcars</a:t>
            </a:r>
            <a:r>
              <a:rPr lang="en-US" sz="1000" dirty="0"/>
              <a:t>, </a:t>
            </a:r>
            <a:r>
              <a:rPr lang="en-US" sz="1000" dirty="0" err="1"/>
              <a:t>aes</a:t>
            </a:r>
            <a:r>
              <a:rPr lang="en-US" sz="1000" dirty="0"/>
              <a:t>(x = factor(</a:t>
            </a:r>
            <a:r>
              <a:rPr lang="en-US" sz="1000" dirty="0" err="1"/>
              <a:t>cyl</a:t>
            </a:r>
            <a:r>
              <a:rPr lang="en-US" sz="1000" dirty="0"/>
              <a:t>))) +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geom_bar</a:t>
            </a:r>
            <a:r>
              <a:rPr lang="en-US" sz="1000" dirty="0"/>
              <a:t>(fill = "blue", color = "grey40", alpha = .5)</a:t>
            </a:r>
          </a:p>
          <a:p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76172-D7A2-C6AC-A52D-53B51FDDFAE7}"/>
              </a:ext>
            </a:extLst>
          </p:cNvPr>
          <p:cNvSpPr txBox="1"/>
          <p:nvPr/>
        </p:nvSpPr>
        <p:spPr>
          <a:xfrm>
            <a:off x="132522" y="129209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Plot in R</a:t>
            </a:r>
          </a:p>
        </p:txBody>
      </p:sp>
    </p:spTree>
    <p:extLst>
      <p:ext uri="{BB962C8B-B14F-4D97-AF65-F5344CB8AC3E}">
        <p14:creationId xmlns:p14="http://schemas.microsoft.com/office/powerpoint/2010/main" val="341399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0B7A278-5676-4E96-01A6-F44ADCF7F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83" y="709588"/>
            <a:ext cx="6916542" cy="5438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E4279-F185-262C-605C-C2EBA244D001}"/>
              </a:ext>
            </a:extLst>
          </p:cNvPr>
          <p:cNvSpPr txBox="1"/>
          <p:nvPr/>
        </p:nvSpPr>
        <p:spPr>
          <a:xfrm>
            <a:off x="159026" y="1967948"/>
            <a:ext cx="379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p1 &lt;- </a:t>
            </a:r>
            <a:r>
              <a:rPr lang="en-US" sz="1000" dirty="0" err="1"/>
              <a:t>ggplot</a:t>
            </a:r>
            <a:r>
              <a:rPr lang="en-US" sz="1000" dirty="0"/>
              <a:t>(</a:t>
            </a:r>
            <a:r>
              <a:rPr lang="en-US" sz="1000" dirty="0" err="1"/>
              <a:t>avg_mpg</a:t>
            </a:r>
            <a:r>
              <a:rPr lang="en-US" sz="1000" dirty="0"/>
              <a:t>, </a:t>
            </a:r>
            <a:r>
              <a:rPr lang="en-US" sz="1000" dirty="0" err="1"/>
              <a:t>aes</a:t>
            </a:r>
            <a:r>
              <a:rPr lang="en-US" sz="1000" dirty="0"/>
              <a:t>(factor(</a:t>
            </a:r>
            <a:r>
              <a:rPr lang="en-US" sz="1000" dirty="0" err="1"/>
              <a:t>cyl</a:t>
            </a:r>
            <a:r>
              <a:rPr lang="en-US" sz="1000" dirty="0"/>
              <a:t>), mpg, fill = factor(am))) +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geom_bar</a:t>
            </a:r>
            <a:r>
              <a:rPr lang="en-US" sz="1000" dirty="0"/>
              <a:t>(stat = "identity") +</a:t>
            </a:r>
          </a:p>
          <a:p>
            <a:r>
              <a:rPr lang="en-US" sz="1000" dirty="0"/>
              <a:t>+     guides(fill = </a:t>
            </a:r>
            <a:r>
              <a:rPr lang="en-US" sz="1000" dirty="0" err="1"/>
              <a:t>guide_legend</a:t>
            </a:r>
            <a:r>
              <a:rPr lang="en-US" sz="1000" dirty="0"/>
              <a:t>(reverse = TRUE)) +</a:t>
            </a:r>
          </a:p>
          <a:p>
            <a:r>
              <a:rPr lang="en-US" sz="1000" dirty="0"/>
              <a:t>+     labs(fill = "am")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C648E-3056-4B9B-25A8-3B3479AEE097}"/>
              </a:ext>
            </a:extLst>
          </p:cNvPr>
          <p:cNvSpPr txBox="1"/>
          <p:nvPr/>
        </p:nvSpPr>
        <p:spPr>
          <a:xfrm>
            <a:off x="132522" y="129209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Stacked Bar in R</a:t>
            </a:r>
          </a:p>
        </p:txBody>
      </p:sp>
    </p:spTree>
    <p:extLst>
      <p:ext uri="{BB962C8B-B14F-4D97-AF65-F5344CB8AC3E}">
        <p14:creationId xmlns:p14="http://schemas.microsoft.com/office/powerpoint/2010/main" val="178474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367DA72-174B-FD39-306A-BD64DB09F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7" y="373562"/>
            <a:ext cx="7617039" cy="59896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14500-9191-A9BA-B370-A7FC79A1B46B}"/>
              </a:ext>
            </a:extLst>
          </p:cNvPr>
          <p:cNvSpPr txBox="1"/>
          <p:nvPr/>
        </p:nvSpPr>
        <p:spPr>
          <a:xfrm>
            <a:off x="470452" y="1202635"/>
            <a:ext cx="2978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Create Data</a:t>
            </a:r>
          </a:p>
          <a:p>
            <a:r>
              <a:rPr lang="en-US" dirty="0"/>
              <a:t>&gt; Prop &lt;- c(3,7,9,1,2)</a:t>
            </a:r>
          </a:p>
          <a:p>
            <a:r>
              <a:rPr lang="en-US" dirty="0"/>
              <a:t>&gt; # Create pie</a:t>
            </a:r>
          </a:p>
          <a:p>
            <a:r>
              <a:rPr lang="en-US" dirty="0"/>
              <a:t>&gt; pie(Prop)</a:t>
            </a:r>
          </a:p>
          <a:p>
            <a:r>
              <a:rPr lang="en-US" dirty="0"/>
              <a:t>&gt; pie(Prop , labels = c("Gr-</a:t>
            </a:r>
            <a:r>
              <a:rPr lang="en-US" dirty="0" err="1"/>
              <a:t>A","Gr</a:t>
            </a:r>
            <a:r>
              <a:rPr lang="en-US" dirty="0"/>
              <a:t>-</a:t>
            </a:r>
            <a:r>
              <a:rPr lang="en-US" dirty="0" err="1"/>
              <a:t>B","Gr</a:t>
            </a:r>
            <a:r>
              <a:rPr lang="en-US" dirty="0"/>
              <a:t>-</a:t>
            </a:r>
            <a:r>
              <a:rPr lang="en-US" dirty="0" err="1"/>
              <a:t>C","Gr</a:t>
            </a:r>
            <a:r>
              <a:rPr lang="en-US" dirty="0"/>
              <a:t>-</a:t>
            </a:r>
            <a:r>
              <a:rPr lang="en-US" dirty="0" err="1"/>
              <a:t>D","Gr</a:t>
            </a:r>
            <a:r>
              <a:rPr lang="en-US" dirty="0"/>
              <a:t>-E"))</a:t>
            </a:r>
          </a:p>
          <a:p>
            <a:endParaRPr lang="en-US" dirty="0"/>
          </a:p>
          <a:p>
            <a:r>
              <a:rPr lang="en-US" dirty="0"/>
              <a:t> # Create pie</a:t>
            </a:r>
          </a:p>
          <a:p>
            <a:r>
              <a:rPr lang="en-US" dirty="0"/>
              <a:t>&gt; pie(Prop)</a:t>
            </a:r>
          </a:p>
          <a:p>
            <a:r>
              <a:rPr lang="en-US" dirty="0"/>
              <a:t>&gt; pie(Prop , labels = c("Gr-</a:t>
            </a:r>
            <a:r>
              <a:rPr lang="en-US" dirty="0" err="1"/>
              <a:t>A","Gr</a:t>
            </a:r>
            <a:r>
              <a:rPr lang="en-US" dirty="0"/>
              <a:t>-</a:t>
            </a:r>
            <a:r>
              <a:rPr lang="en-US" dirty="0" err="1"/>
              <a:t>B","Gr</a:t>
            </a:r>
            <a:r>
              <a:rPr lang="en-US" dirty="0"/>
              <a:t>-</a:t>
            </a:r>
            <a:r>
              <a:rPr lang="en-US" dirty="0" err="1"/>
              <a:t>C","Gr</a:t>
            </a:r>
            <a:r>
              <a:rPr lang="en-US" dirty="0"/>
              <a:t>-</a:t>
            </a:r>
            <a:r>
              <a:rPr lang="en-US" dirty="0" err="1"/>
              <a:t>D","Gr</a:t>
            </a:r>
            <a:r>
              <a:rPr lang="en-US" dirty="0"/>
              <a:t>-E"))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EC824-5162-316A-4597-EBEBB0B4D2BB}"/>
              </a:ext>
            </a:extLst>
          </p:cNvPr>
          <p:cNvSpPr txBox="1"/>
          <p:nvPr/>
        </p:nvSpPr>
        <p:spPr>
          <a:xfrm>
            <a:off x="132522" y="129209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in R</a:t>
            </a:r>
          </a:p>
        </p:txBody>
      </p:sp>
    </p:spTree>
    <p:extLst>
      <p:ext uri="{BB962C8B-B14F-4D97-AF65-F5344CB8AC3E}">
        <p14:creationId xmlns:p14="http://schemas.microsoft.com/office/powerpoint/2010/main" val="239327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unburst chart&#10;&#10;Description automatically generated">
            <a:extLst>
              <a:ext uri="{FF2B5EF4-FFF2-40B4-BE49-F238E27FC236}">
                <a16:creationId xmlns:a16="http://schemas.microsoft.com/office/drawing/2014/main" id="{8B827505-9EAB-8AB5-366D-EFB63BDE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62" y="448295"/>
            <a:ext cx="6904016" cy="54289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5BF1C-0639-7EDB-2E3B-09FCC1C4E2B2}"/>
              </a:ext>
            </a:extLst>
          </p:cNvPr>
          <p:cNvSpPr txBox="1"/>
          <p:nvPr/>
        </p:nvSpPr>
        <p:spPr>
          <a:xfrm>
            <a:off x="132522" y="1366897"/>
            <a:ext cx="36178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sz="1000" dirty="0"/>
              <a:t>data &lt;- </a:t>
            </a:r>
            <a:r>
              <a:rPr lang="en-US" sz="1000" dirty="0" err="1"/>
              <a:t>data.frame</a:t>
            </a:r>
            <a:r>
              <a:rPr lang="en-US" sz="1000" dirty="0"/>
              <a:t>(</a:t>
            </a:r>
          </a:p>
          <a:p>
            <a:r>
              <a:rPr lang="en-US" sz="1000" dirty="0"/>
              <a:t>+     category=c("A", "B", "C"),</a:t>
            </a:r>
          </a:p>
          <a:p>
            <a:r>
              <a:rPr lang="en-US" sz="1000" dirty="0"/>
              <a:t>+     count=c(10, 60, 30)</a:t>
            </a:r>
          </a:p>
          <a:p>
            <a:r>
              <a:rPr lang="en-US" sz="1000" dirty="0"/>
              <a:t>+ 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data$fraction</a:t>
            </a:r>
            <a:r>
              <a:rPr lang="en-US" sz="1000" dirty="0"/>
              <a:t> = </a:t>
            </a:r>
            <a:r>
              <a:rPr lang="en-US" sz="1000" dirty="0" err="1"/>
              <a:t>data$count</a:t>
            </a:r>
            <a:r>
              <a:rPr lang="en-US" sz="1000" dirty="0"/>
              <a:t> / sum(</a:t>
            </a:r>
            <a:r>
              <a:rPr lang="en-US" sz="1000" dirty="0" err="1"/>
              <a:t>data$count</a:t>
            </a:r>
            <a:r>
              <a:rPr lang="en-US" sz="1000" dirty="0"/>
              <a:t>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data$ymax</a:t>
            </a:r>
            <a:r>
              <a:rPr lang="en-US" sz="1000" dirty="0"/>
              <a:t> = </a:t>
            </a:r>
            <a:r>
              <a:rPr lang="en-US" sz="1000" dirty="0" err="1"/>
              <a:t>cumsum</a:t>
            </a:r>
            <a:r>
              <a:rPr lang="en-US" sz="1000" dirty="0"/>
              <a:t>(</a:t>
            </a:r>
            <a:r>
              <a:rPr lang="en-US" sz="1000" dirty="0" err="1"/>
              <a:t>data$fraction</a:t>
            </a:r>
            <a:r>
              <a:rPr lang="en-US" sz="1000" dirty="0"/>
              <a:t>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data$ymin</a:t>
            </a:r>
            <a:r>
              <a:rPr lang="en-US" sz="1000" dirty="0"/>
              <a:t> = c(0, head(</a:t>
            </a:r>
            <a:r>
              <a:rPr lang="en-US" sz="1000" dirty="0" err="1"/>
              <a:t>data$ymax</a:t>
            </a:r>
            <a:r>
              <a:rPr lang="en-US" sz="1000" dirty="0"/>
              <a:t>, n=-1))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ggplot</a:t>
            </a:r>
            <a:r>
              <a:rPr lang="en-US" sz="1000" dirty="0"/>
              <a:t>(data, </a:t>
            </a:r>
            <a:r>
              <a:rPr lang="en-US" sz="1000" dirty="0" err="1"/>
              <a:t>aes</a:t>
            </a:r>
            <a:r>
              <a:rPr lang="en-US" sz="1000" dirty="0"/>
              <a:t>(</a:t>
            </a:r>
            <a:r>
              <a:rPr lang="en-US" sz="1000" dirty="0" err="1"/>
              <a:t>ymax</a:t>
            </a:r>
            <a:r>
              <a:rPr lang="en-US" sz="1000" dirty="0"/>
              <a:t>=</a:t>
            </a:r>
            <a:r>
              <a:rPr lang="en-US" sz="1000" dirty="0" err="1"/>
              <a:t>ymax</a:t>
            </a:r>
            <a:r>
              <a:rPr lang="en-US" sz="1000" dirty="0"/>
              <a:t>, </a:t>
            </a:r>
            <a:r>
              <a:rPr lang="en-US" sz="1000" dirty="0" err="1"/>
              <a:t>ymin</a:t>
            </a:r>
            <a:r>
              <a:rPr lang="en-US" sz="1000" dirty="0"/>
              <a:t>=</a:t>
            </a:r>
            <a:r>
              <a:rPr lang="en-US" sz="1000" dirty="0" err="1"/>
              <a:t>ymin</a:t>
            </a:r>
            <a:r>
              <a:rPr lang="en-US" sz="1000" dirty="0"/>
              <a:t>, </a:t>
            </a:r>
            <a:r>
              <a:rPr lang="en-US" sz="1000" dirty="0" err="1"/>
              <a:t>xmax</a:t>
            </a:r>
            <a:r>
              <a:rPr lang="en-US" sz="1000" dirty="0"/>
              <a:t>=4, </a:t>
            </a:r>
            <a:r>
              <a:rPr lang="en-US" sz="1000" dirty="0" err="1"/>
              <a:t>xmin</a:t>
            </a:r>
            <a:r>
              <a:rPr lang="en-US" sz="1000" dirty="0"/>
              <a:t>=3, fill=category)) +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geom_rect</a:t>
            </a:r>
            <a:r>
              <a:rPr lang="en-US" sz="1000" dirty="0"/>
              <a:t>() +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coord_polar</a:t>
            </a:r>
            <a:r>
              <a:rPr lang="en-US" sz="1000" dirty="0"/>
              <a:t>(theta="y") + </a:t>
            </a:r>
          </a:p>
          <a:p>
            <a:r>
              <a:rPr lang="en-US" sz="1000" dirty="0"/>
              <a:t>+     </a:t>
            </a:r>
            <a:r>
              <a:rPr lang="en-US" sz="1000" dirty="0" err="1"/>
              <a:t>xlim</a:t>
            </a:r>
            <a:r>
              <a:rPr lang="en-US" sz="1000" dirty="0"/>
              <a:t>(c(2, 4))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1B0F4-00F5-90CB-D719-916ED0A4F104}"/>
              </a:ext>
            </a:extLst>
          </p:cNvPr>
          <p:cNvSpPr txBox="1"/>
          <p:nvPr/>
        </p:nvSpPr>
        <p:spPr>
          <a:xfrm>
            <a:off x="132522" y="129209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Donut Chart in R</a:t>
            </a:r>
          </a:p>
        </p:txBody>
      </p:sp>
    </p:spTree>
    <p:extLst>
      <p:ext uri="{BB962C8B-B14F-4D97-AF65-F5344CB8AC3E}">
        <p14:creationId xmlns:p14="http://schemas.microsoft.com/office/powerpoint/2010/main" val="236795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500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WK1&amp;2_tableau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WK1&amp;2_tableau</dc:title>
  <dc:creator/>
  <cp:lastModifiedBy>Cindy Brinkmeyer</cp:lastModifiedBy>
  <cp:revision>6</cp:revision>
  <dcterms:created xsi:type="dcterms:W3CDTF">2022-12-17T19:10:30Z</dcterms:created>
  <dcterms:modified xsi:type="dcterms:W3CDTF">2022-12-18T17:27:55Z</dcterms:modified>
</cp:coreProperties>
</file>