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74" r:id="rId6"/>
    <p:sldId id="273" r:id="rId7"/>
    <p:sldId id="258" r:id="rId8"/>
    <p:sldId id="260" r:id="rId9"/>
    <p:sldId id="263" r:id="rId10"/>
    <p:sldId id="275" r:id="rId11"/>
    <p:sldId id="261" r:id="rId12"/>
    <p:sldId id="262" r:id="rId13"/>
    <p:sldId id="259" r:id="rId14"/>
    <p:sldId id="265" r:id="rId15"/>
    <p:sldId id="267" r:id="rId16"/>
    <p:sldId id="268" r:id="rId17"/>
    <p:sldId id="269" r:id="rId18"/>
    <p:sldId id="277" r:id="rId19"/>
    <p:sldId id="278" r:id="rId20"/>
    <p:sldId id="281" r:id="rId21"/>
    <p:sldId id="279" r:id="rId22"/>
    <p:sldId id="280" r:id="rId23"/>
    <p:sldId id="266" r:id="rId24"/>
    <p:sldId id="282" r:id="rId25"/>
    <p:sldId id="27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ilton de Souza Brito" initials="CdSB" lastIdx="2" clrIdx="0">
    <p:extLst>
      <p:ext uri="{19B8F6BF-5375-455C-9EA6-DF929625EA0E}">
        <p15:presenceInfo xmlns:p15="http://schemas.microsoft.com/office/powerpoint/2012/main" userId="S::cbrito@itsingular.com.br::e16aab4e-ca7c-4479-8e37-18836bacd0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E2669-413C-45A0-B94C-10F4B337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A08A49-CC41-4922-A6DB-CF2091D1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085C76-426D-4C4F-9A6B-B71E7AB9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27DF4F-C584-4470-ABE8-E8840F5B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F612A7-65C4-4820-8864-B2438AA3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9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FAFA-D243-4FCB-B3D5-C933160C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8EBEB26-0B9E-412D-B5E2-EC87113C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2934D2-2FE9-4A8F-86C0-2B3C30D4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6B9A5-7AC8-4C77-86B9-36D7CE41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AB47EB-A1AC-47E5-8CD6-0773D7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0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BFB350-BA3C-4EE9-A744-FA330FC40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84F6113-3333-4BF9-9779-2F3A8111A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BCED3F-E324-485C-B4ED-D9B5813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B68E49-76CF-42EE-9B5C-23A6EAAD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70A46F-960E-4316-9AD8-8A9EE35C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3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1010-B0F0-4A04-B2B6-5D435B1D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80948E-9014-440E-B363-E0131E60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699A04-F9F3-4507-AFBB-464CD655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A2F0C3-3525-44F5-A457-A3120D2F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380687-4F06-4CD3-A988-F1A6B9D4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8CB4-ABD5-4836-A611-FCA266C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F11D93-DC09-467F-88ED-D758818B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1089D0-D776-43DA-B4F5-99FC7D80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636A98-C1B1-42E9-94A2-2627C773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25A62C-CFB8-427F-BFD5-05507AD5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71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9DE95-99C3-4866-A464-57A1A83A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FEC742-7DB8-4CFA-929F-63C47DD51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235437-4E65-4A94-A67E-9AC293609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41A758-A8A2-4BB8-8CE4-DA063FD2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02BC69-9AEE-4226-A815-2086D8A5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78101D-2883-4104-876F-8708E27E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1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94E4B-70B1-4A8F-B0F2-EAE4DF5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05E124-1699-4D75-95AB-834FAEEB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2DE983-AEBC-4A43-8578-6B65CCDD0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520A7B-96B7-46F9-BA38-417AF0155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EC9C4AF-2A33-4539-A405-6D457733B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86E478F-77E2-4667-83C1-8C195CB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41AE5FB-B3F1-4AAF-A671-E0F7FD53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14E4183-7A11-428C-9E41-D7B8CE14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9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4FE4C-2432-4D4E-81FC-1EAFD4FA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D9795F7-DB76-47FA-9B87-5BB5EE2A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5A7E2EB-9C8A-438C-9C1E-5EF8C019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17B66E-0A9A-4EE0-871A-F68399FF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1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24D8FD9-AD67-4667-8D4C-41C0AF59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35DF943-DB94-4A1D-AE2A-ED5CFEE8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A7BF54-884B-470B-98F8-84D4636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77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83F57-358B-420C-8536-C82A4990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D9A1BE-E48E-4C2B-9BE4-9107ED98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18E5A8-AC56-43F7-ADBB-5CECE52D0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6BF4F4-5841-4EE4-B85B-6037D0A7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567BD2-70BB-43EB-9397-1D80D1E2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45AB72-700B-49CD-A651-1722D312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C2693-BED6-455B-A71D-98D9CBEF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F2AA50-2CAE-48E6-8E0D-D92841BE1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BA8FBB2-5B8B-42CE-9DE0-8851291C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1DFE11-BECD-4F9A-A122-36DEE12D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56ED9C-7F66-42EE-BD1D-0AD25835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9DC567-CB64-45B1-B8A9-AC99B7AA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0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6AC31F1-3B77-45D5-8A40-5560E782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1A29D1-B75C-4B38-BFA3-17C61459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CA8C23-0877-42AC-86E8-5F061E28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31A4-23B9-4697-9AD6-C9897F548CB9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99CE81-199E-4F6D-A4D9-1845E42F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3FCB28-BC8B-4C80-9152-D2328B47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FF22-93DB-4F2A-BB28-9EDAC4ECB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0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.jpe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.jpe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&amp;A Brasil | LinkedIn">
            <a:extLst>
              <a:ext uri="{FF2B5EF4-FFF2-40B4-BE49-F238E27FC236}">
                <a16:creationId xmlns:a16="http://schemas.microsoft.com/office/drawing/2014/main" id="{1799B6A4-1117-4068-9954-44A23EFF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6275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 SINGULAR - Por Dentro da Empresa | Infojobs">
            <a:extLst>
              <a:ext uri="{FF2B5EF4-FFF2-40B4-BE49-F238E27FC236}">
                <a16:creationId xmlns:a16="http://schemas.microsoft.com/office/drawing/2014/main" id="{C9F0D430-C421-446E-A08D-188D1829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6765" cy="8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ED5C01-4887-4801-9B39-BF2042A87B44}"/>
              </a:ext>
            </a:extLst>
          </p:cNvPr>
          <p:cNvSpPr/>
          <p:nvPr/>
        </p:nvSpPr>
        <p:spPr>
          <a:xfrm>
            <a:off x="2213398" y="2225213"/>
            <a:ext cx="752667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Portal do Fornecedor C&amp;A</a:t>
            </a:r>
          </a:p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Fluxo Sistêmico</a:t>
            </a:r>
          </a:p>
          <a:p>
            <a:pPr algn="ctr"/>
            <a:r>
              <a:rPr lang="pt-PT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v7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3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 SINGULAR - Por Dentro da Empresa | Infojobs">
            <a:extLst>
              <a:ext uri="{FF2B5EF4-FFF2-40B4-BE49-F238E27FC236}">
                <a16:creationId xmlns:a16="http://schemas.microsoft.com/office/drawing/2014/main" id="{9A9B2A6D-4A4B-4883-8023-DD7850BE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908796-2795-4B18-8C99-AEF08C66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5" y="2128295"/>
            <a:ext cx="4747928" cy="16639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9C2E48-1FC2-4679-8694-2ECA73BA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73" y="253477"/>
            <a:ext cx="2108053" cy="9694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59CFE8-4EFD-4030-AF46-5BD700AED483}"/>
              </a:ext>
            </a:extLst>
          </p:cNvPr>
          <p:cNvSpPr txBox="1"/>
          <p:nvPr/>
        </p:nvSpPr>
        <p:spPr>
          <a:xfrm>
            <a:off x="6268277" y="1737276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1.1 Sugestão: As informações relacionadas ao código de ética e regulamentos poderia ser disponibilizadas por e-mail no final do cadastro. Podemos colocar se ele aceita o e-mail ou lê antes da confirmação do envio dos dados para cadastro.</a:t>
            </a:r>
          </a:p>
          <a:p>
            <a:endParaRPr lang="pt-BR" dirty="0"/>
          </a:p>
          <a:p>
            <a:r>
              <a:rPr lang="pt-BR" dirty="0"/>
              <a:t>1.2 </a:t>
            </a:r>
            <a:r>
              <a:rPr lang="pt-BR" dirty="0">
                <a:solidFill>
                  <a:schemeClr val="tx1"/>
                </a:solidFill>
              </a:rPr>
              <a:t>Tornará o processo obrigatório para leitura. Ao clicar na confirmação de recebimento abrirá um </a:t>
            </a:r>
            <a:r>
              <a:rPr lang="pt-BR" dirty="0" err="1">
                <a:solidFill>
                  <a:schemeClr val="tx1"/>
                </a:solidFill>
              </a:rPr>
              <a:t>popup</a:t>
            </a:r>
            <a:r>
              <a:rPr lang="pt-BR" dirty="0">
                <a:solidFill>
                  <a:schemeClr val="tx1"/>
                </a:solidFill>
              </a:rPr>
              <a:t> com todos código de ética e conduta e no final deverá dar um “CHECK” validando todo o processo</a:t>
            </a:r>
          </a:p>
          <a:p>
            <a:endParaRPr lang="pt-BR" dirty="0"/>
          </a:p>
        </p:txBody>
      </p:sp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4A09E1AB-2810-4D6F-B217-D12BDDA0425A}"/>
              </a:ext>
            </a:extLst>
          </p:cNvPr>
          <p:cNvSpPr/>
          <p:nvPr/>
        </p:nvSpPr>
        <p:spPr>
          <a:xfrm>
            <a:off x="5041973" y="1562494"/>
            <a:ext cx="990833" cy="2795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9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33646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68EA22-4DFE-48AC-8C80-8D613023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95" y="33646"/>
            <a:ext cx="2108053" cy="969479"/>
          </a:xfrm>
          <a:prstGeom prst="rect">
            <a:avLst/>
          </a:prstGeom>
        </p:spPr>
      </p:pic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6F903D38-46BA-4D8C-B0D4-07ADCA51DC4A}"/>
              </a:ext>
            </a:extLst>
          </p:cNvPr>
          <p:cNvSpPr/>
          <p:nvPr/>
        </p:nvSpPr>
        <p:spPr>
          <a:xfrm>
            <a:off x="5298148" y="1696416"/>
            <a:ext cx="990833" cy="23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B36EB5E-AF64-403F-8C97-D5B7D8E5F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1366"/>
            <a:ext cx="5179585" cy="2125771"/>
          </a:xfrm>
          <a:prstGeom prst="rect">
            <a:avLst/>
          </a:prstGeom>
        </p:spPr>
      </p:pic>
      <p:pic>
        <p:nvPicPr>
          <p:cNvPr id="8194" name="Picture 2" descr="Assinatura digital">
            <a:extLst>
              <a:ext uri="{FF2B5EF4-FFF2-40B4-BE49-F238E27FC236}">
                <a16:creationId xmlns:a16="http://schemas.microsoft.com/office/drawing/2014/main" id="{7CA3D312-3AED-49FF-ACB5-B7E77041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39" y="1613964"/>
            <a:ext cx="3122951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T SINGULAR - Por Dentro da Empresa | Infojobs">
            <a:extLst>
              <a:ext uri="{FF2B5EF4-FFF2-40B4-BE49-F238E27FC236}">
                <a16:creationId xmlns:a16="http://schemas.microsoft.com/office/drawing/2014/main" id="{F6E7212A-9A6C-45C4-8FF0-B69B6E27B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DDA3B2-1BE0-412D-B293-85BE7EA58249}"/>
              </a:ext>
            </a:extLst>
          </p:cNvPr>
          <p:cNvSpPr txBox="1"/>
          <p:nvPr/>
        </p:nvSpPr>
        <p:spPr>
          <a:xfrm>
            <a:off x="7101718" y="4004740"/>
            <a:ext cx="238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Integração com </a:t>
            </a:r>
            <a:r>
              <a:rPr lang="pt-BR" dirty="0" err="1"/>
              <a:t>DocuSign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9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998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68EA22-4DFE-48AC-8C80-8D613023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95" y="33646"/>
            <a:ext cx="2108053" cy="96947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78F37A-9A6E-463E-B97D-D76D39DB5D3D}"/>
              </a:ext>
            </a:extLst>
          </p:cNvPr>
          <p:cNvSpPr txBox="1"/>
          <p:nvPr/>
        </p:nvSpPr>
        <p:spPr>
          <a:xfrm>
            <a:off x="6216913" y="2274837"/>
            <a:ext cx="5648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Para o processo de aprovações, podemos definir no sistema uma sequência de forma parametrizada, ou seja, após a conclusão do cadastro e as aprovações documentais, o sistema poderá sinalizar via e-mail aos responsáveis pela aprovação do fornecedor. Funcionário da C&amp;A ao acessar o portal, será identificado o usuário e departamento através do AD (Corporativo) a qual poderá aprovar ou não o fornecedor.</a:t>
            </a:r>
          </a:p>
        </p:txBody>
      </p:sp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6F903D38-46BA-4D8C-B0D4-07ADCA51DC4A}"/>
              </a:ext>
            </a:extLst>
          </p:cNvPr>
          <p:cNvSpPr/>
          <p:nvPr/>
        </p:nvSpPr>
        <p:spPr>
          <a:xfrm>
            <a:off x="4984256" y="1386258"/>
            <a:ext cx="990833" cy="4085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489653-77F7-415D-A5BA-914B265A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2" y="1386258"/>
            <a:ext cx="4697902" cy="4085483"/>
          </a:xfrm>
          <a:prstGeom prst="rect">
            <a:avLst/>
          </a:prstGeom>
        </p:spPr>
      </p:pic>
      <p:pic>
        <p:nvPicPr>
          <p:cNvPr id="13" name="Picture 4" descr="IT SINGULAR - Por Dentro da Empresa | Infojobs">
            <a:extLst>
              <a:ext uri="{FF2B5EF4-FFF2-40B4-BE49-F238E27FC236}">
                <a16:creationId xmlns:a16="http://schemas.microsoft.com/office/drawing/2014/main" id="{B176D93F-C03F-4425-A3A3-912D54A8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6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8750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12B54-2596-45B2-80EA-40355561E9CA}"/>
              </a:ext>
            </a:extLst>
          </p:cNvPr>
          <p:cNvSpPr txBox="1"/>
          <p:nvPr/>
        </p:nvSpPr>
        <p:spPr>
          <a:xfrm>
            <a:off x="4057961" y="150246"/>
            <a:ext cx="37834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Fornecedor</a:t>
            </a:r>
            <a:endParaRPr lang="pt-BR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D97CC0D-720E-4760-89D8-2C67C186D994}"/>
              </a:ext>
            </a:extLst>
          </p:cNvPr>
          <p:cNvCxnSpPr>
            <a:cxnSpLocks/>
          </p:cNvCxnSpPr>
          <p:nvPr/>
        </p:nvCxnSpPr>
        <p:spPr>
          <a:xfrm>
            <a:off x="2701364" y="1987292"/>
            <a:ext cx="606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B920CD-097D-4F5C-8526-A08776618C13}"/>
              </a:ext>
            </a:extLst>
          </p:cNvPr>
          <p:cNvSpPr/>
          <p:nvPr/>
        </p:nvSpPr>
        <p:spPr>
          <a:xfrm>
            <a:off x="3059171" y="1231922"/>
            <a:ext cx="912121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Prévia Cadastro</a:t>
            </a:r>
          </a:p>
        </p:txBody>
      </p:sp>
      <p:pic>
        <p:nvPicPr>
          <p:cNvPr id="5122" name="Picture 2" descr="ícone Verificar, ok, aceito, aplique Livre de Must Have">
            <a:extLst>
              <a:ext uri="{FF2B5EF4-FFF2-40B4-BE49-F238E27FC236}">
                <a16:creationId xmlns:a16="http://schemas.microsoft.com/office/drawing/2014/main" id="{412165A0-E30C-4824-A611-8E7F7740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99" y="756709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59420E4-CCCD-40F1-BCFE-BF59E0AD0D04}"/>
              </a:ext>
            </a:extLst>
          </p:cNvPr>
          <p:cNvSpPr/>
          <p:nvPr/>
        </p:nvSpPr>
        <p:spPr>
          <a:xfrm>
            <a:off x="4127421" y="1231922"/>
            <a:ext cx="935726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Upload Documentos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A7AC80A-A577-42BB-B2C6-5688799FC269}"/>
              </a:ext>
            </a:extLst>
          </p:cNvPr>
          <p:cNvSpPr/>
          <p:nvPr/>
        </p:nvSpPr>
        <p:spPr>
          <a:xfrm>
            <a:off x="5195670" y="1231921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documentos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6B51C69-724D-49A9-98B1-396EB793109A}"/>
              </a:ext>
            </a:extLst>
          </p:cNvPr>
          <p:cNvSpPr/>
          <p:nvPr/>
        </p:nvSpPr>
        <p:spPr>
          <a:xfrm>
            <a:off x="6260348" y="1245176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Assinatura Socios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C065A1-72C1-49EA-889F-B7B7F9B901EF}"/>
              </a:ext>
            </a:extLst>
          </p:cNvPr>
          <p:cNvSpPr/>
          <p:nvPr/>
        </p:nvSpPr>
        <p:spPr>
          <a:xfrm>
            <a:off x="7385765" y="1245174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C&amp;A</a:t>
            </a:r>
          </a:p>
        </p:txBody>
      </p:sp>
      <p:pic>
        <p:nvPicPr>
          <p:cNvPr id="26" name="Picture 2" descr="ícone Verificar, ok, aceito, aplique Livre de Must Have">
            <a:extLst>
              <a:ext uri="{FF2B5EF4-FFF2-40B4-BE49-F238E27FC236}">
                <a16:creationId xmlns:a16="http://schemas.microsoft.com/office/drawing/2014/main" id="{8659DAD9-1B46-48D9-9482-CE2E496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98" y="744393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2CC98F-296F-497C-85A0-BC872C30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598" y="669805"/>
            <a:ext cx="521021" cy="52482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B04D909-0D48-4DD7-BE8A-08B5BDC6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7" y="720352"/>
            <a:ext cx="521021" cy="52482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027DE35-DBE3-4B8A-A6DF-D1B238A2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56" y="707098"/>
            <a:ext cx="521021" cy="524824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7409A81-F18A-4E71-B3D3-9981CB320DF4}"/>
              </a:ext>
            </a:extLst>
          </p:cNvPr>
          <p:cNvSpPr/>
          <p:nvPr/>
        </p:nvSpPr>
        <p:spPr>
          <a:xfrm>
            <a:off x="2290548" y="1629494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47922ACD-EA8D-4ACA-9854-74F1D353304C}"/>
              </a:ext>
            </a:extLst>
          </p:cNvPr>
          <p:cNvSpPr/>
          <p:nvPr/>
        </p:nvSpPr>
        <p:spPr>
          <a:xfrm>
            <a:off x="8780088" y="1602980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28E78223-C273-4BB3-AAC9-20F855BF61C3}"/>
              </a:ext>
            </a:extLst>
          </p:cNvPr>
          <p:cNvCxnSpPr>
            <a:stCxn id="22" idx="2"/>
          </p:cNvCxnSpPr>
          <p:nvPr/>
        </p:nvCxnSpPr>
        <p:spPr>
          <a:xfrm>
            <a:off x="5662538" y="1947534"/>
            <a:ext cx="12570" cy="5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5D83978-F5DD-4A06-87A8-22430B741123}"/>
              </a:ext>
            </a:extLst>
          </p:cNvPr>
          <p:cNvSpPr txBox="1"/>
          <p:nvPr/>
        </p:nvSpPr>
        <p:spPr>
          <a:xfrm>
            <a:off x="3546784" y="2013796"/>
            <a:ext cx="444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Poderá ser feito um resumo para cada status. Informando todo o procedimento que está ocorrendo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7518DC3-F2E1-4D3B-8129-97680340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05" y="2937126"/>
            <a:ext cx="2711366" cy="330230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C982760-E0C9-488A-9E29-311F521CA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225" y="2940867"/>
            <a:ext cx="3226208" cy="111546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A2E9907-F2BC-49AD-88B3-F1500484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8635" y="5597485"/>
            <a:ext cx="3182798" cy="11154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70A0FB2-5206-4F94-864A-B073BCDC2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0267" y="4165904"/>
            <a:ext cx="3221166" cy="1322010"/>
          </a:xfrm>
          <a:prstGeom prst="rect">
            <a:avLst/>
          </a:prstGeom>
        </p:spPr>
      </p:pic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19A26AFF-45E9-4802-A58B-02B2B928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5149"/>
              </p:ext>
            </p:extLst>
          </p:nvPr>
        </p:nvGraphicFramePr>
        <p:xfrm>
          <a:off x="3404255" y="3011781"/>
          <a:ext cx="4876752" cy="5233798"/>
        </p:xfrm>
        <a:graphic>
          <a:graphicData uri="http://schemas.openxmlformats.org/drawingml/2006/table">
            <a:tbl>
              <a:tblPr firstRow="1" firstCol="1" bandRow="1"/>
              <a:tblGrid>
                <a:gridCol w="4876752">
                  <a:extLst>
                    <a:ext uri="{9D8B030D-6E8A-4147-A177-3AD203B41FA5}">
                      <a16:colId xmlns:a16="http://schemas.microsoft.com/office/drawing/2014/main" val="2535534698"/>
                    </a:ext>
                  </a:extLst>
                </a:gridCol>
              </a:tblGrid>
              <a:tr h="255015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Alvará de funcionamento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Conjunta de Débitos Relativos a Tributos Federais e à Dívida Ativa da União emitida pela Receita Federal e Procuradoria Geral da Fazenda Nacional (PGFN)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– Certificado de Regularidade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 – Guia de Recolhimento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– Guia da Previdência Social (INSS)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endereço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Certificado ABVTEX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Laudo de Vistoria dos Bombeiros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fornecedor assinada pelo representante legal da empresa e com firma reconhecida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Relação de subcontratados rubricada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Licença Ambiental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Aceite – Condições Gerais de Fornecimento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Aceite ao Código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Contrato Social e última alteração contratual registrada (cópia simples)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inscritos, emitida pela Procuradoria Geral do Estado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não inscritos, emitida pela SEFAZ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cadastro no Sintegra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Formulário de Cadastro Oficial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Ficha Complementar (Assinado pelo representante legal da empresa e com firma reconhecida)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CNPJ - Comprovante de Inscrição e Situação Cadastral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Planta baixa completa (com assinaturas/carimbo do corpo de bombeiros ou prefeitura e quadro de metragem)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Simulado de abandono/evacuação de área (todos os turnos)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</a:t>
                      </a: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-auditoria (preenchida e com fotos)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Compromissos Globais de Sustentabilidade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Dados bancários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e Acordo (Viscose) - (Assinado pelo representante legal da empresa)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36422"/>
                  </a:ext>
                </a:extLst>
              </a:tr>
              <a:tr h="702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73327"/>
                  </a:ext>
                </a:extLst>
              </a:tr>
              <a:tr h="928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360087"/>
                  </a:ext>
                </a:extLst>
              </a:tr>
              <a:tr h="8045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"/>
                        <a:tabLst/>
                        <a:defRPr/>
                      </a:pP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37839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6219"/>
                  </a:ext>
                </a:extLst>
              </a:tr>
            </a:tbl>
          </a:graphicData>
        </a:graphic>
      </p:graphicFrame>
      <p:pic>
        <p:nvPicPr>
          <p:cNvPr id="45" name="Picture 4" descr="IT SINGULAR - Por Dentro da Empresa | Infojobs">
            <a:extLst>
              <a:ext uri="{FF2B5EF4-FFF2-40B4-BE49-F238E27FC236}">
                <a16:creationId xmlns:a16="http://schemas.microsoft.com/office/drawing/2014/main" id="{D28E1849-1625-40DC-970A-3D8BA5BA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0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12B54-2596-45B2-80EA-40355561E9CA}"/>
              </a:ext>
            </a:extLst>
          </p:cNvPr>
          <p:cNvSpPr txBox="1"/>
          <p:nvPr/>
        </p:nvSpPr>
        <p:spPr>
          <a:xfrm>
            <a:off x="3542045" y="126274"/>
            <a:ext cx="55447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Portal Acompanhamento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5B2F28-52D8-470A-98A7-D3B695643FDB}"/>
              </a:ext>
            </a:extLst>
          </p:cNvPr>
          <p:cNvSpPr/>
          <p:nvPr/>
        </p:nvSpPr>
        <p:spPr>
          <a:xfrm>
            <a:off x="246445" y="1459274"/>
            <a:ext cx="11584522" cy="42403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6C15291-0B5A-4CE3-B0EE-4F42F4B9AE80}"/>
              </a:ext>
            </a:extLst>
          </p:cNvPr>
          <p:cNvSpPr/>
          <p:nvPr/>
        </p:nvSpPr>
        <p:spPr>
          <a:xfrm>
            <a:off x="587448" y="1948136"/>
            <a:ext cx="2703444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3ABF020-7D27-46A3-94D0-3783948578AB}"/>
              </a:ext>
            </a:extLst>
          </p:cNvPr>
          <p:cNvSpPr/>
          <p:nvPr/>
        </p:nvSpPr>
        <p:spPr>
          <a:xfrm>
            <a:off x="3498891" y="1948947"/>
            <a:ext cx="5274366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0B01306-672B-4952-B1E4-EE25ACD13259}"/>
              </a:ext>
            </a:extLst>
          </p:cNvPr>
          <p:cNvSpPr/>
          <p:nvPr/>
        </p:nvSpPr>
        <p:spPr>
          <a:xfrm>
            <a:off x="613952" y="2777207"/>
            <a:ext cx="2703444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E0671B7-7219-42F5-B654-8857DAEB5AE4}"/>
              </a:ext>
            </a:extLst>
          </p:cNvPr>
          <p:cNvSpPr/>
          <p:nvPr/>
        </p:nvSpPr>
        <p:spPr>
          <a:xfrm>
            <a:off x="3498891" y="2777208"/>
            <a:ext cx="2703444" cy="463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B39CB2-1D2F-4F45-844D-F07019064858}"/>
              </a:ext>
            </a:extLst>
          </p:cNvPr>
          <p:cNvSpPr txBox="1"/>
          <p:nvPr/>
        </p:nvSpPr>
        <p:spPr>
          <a:xfrm>
            <a:off x="596665" y="166251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C789732-85BE-44C5-850D-20553F67D5B4}"/>
              </a:ext>
            </a:extLst>
          </p:cNvPr>
          <p:cNvSpPr txBox="1"/>
          <p:nvPr/>
        </p:nvSpPr>
        <p:spPr>
          <a:xfrm>
            <a:off x="3498891" y="166251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Razão Social: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274B0E-393D-4EE1-A46A-3C963C03139E}"/>
              </a:ext>
            </a:extLst>
          </p:cNvPr>
          <p:cNvSpPr txBox="1"/>
          <p:nvPr/>
        </p:nvSpPr>
        <p:spPr>
          <a:xfrm>
            <a:off x="587448" y="2478344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Inclusão: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BC0642-99BE-4DF2-A4DA-220C002E73A2}"/>
              </a:ext>
            </a:extLst>
          </p:cNvPr>
          <p:cNvSpPr txBox="1"/>
          <p:nvPr/>
        </p:nvSpPr>
        <p:spPr>
          <a:xfrm>
            <a:off x="3421394" y="2497396"/>
            <a:ext cx="237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Formulário: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CABEB7-6E5A-421A-93CA-9DB2E540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4" y="2837101"/>
            <a:ext cx="408999" cy="370546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ACDFFF45-9B05-4091-A712-4D8ECDF637FD}"/>
              </a:ext>
            </a:extLst>
          </p:cNvPr>
          <p:cNvSpPr/>
          <p:nvPr/>
        </p:nvSpPr>
        <p:spPr>
          <a:xfrm>
            <a:off x="5884283" y="2866728"/>
            <a:ext cx="288957" cy="340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Picture 4" descr="IT SINGULAR - Por Dentro da Empresa | Infojobs">
            <a:extLst>
              <a:ext uri="{FF2B5EF4-FFF2-40B4-BE49-F238E27FC236}">
                <a16:creationId xmlns:a16="http://schemas.microsoft.com/office/drawing/2014/main" id="{CE296EFD-D036-41CF-954D-1C3E0432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" y="26119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Balão de Fala: Retângulo com Cantos Arredondados 37">
            <a:extLst>
              <a:ext uri="{FF2B5EF4-FFF2-40B4-BE49-F238E27FC236}">
                <a16:creationId xmlns:a16="http://schemas.microsoft.com/office/drawing/2014/main" id="{F24C7ECA-F4D5-4283-98FA-57410DBDA47D}"/>
              </a:ext>
            </a:extLst>
          </p:cNvPr>
          <p:cNvSpPr/>
          <p:nvPr/>
        </p:nvSpPr>
        <p:spPr>
          <a:xfrm>
            <a:off x="2134204" y="708863"/>
            <a:ext cx="2881561" cy="612648"/>
          </a:xfrm>
          <a:prstGeom prst="wedgeRoundRectCallout">
            <a:avLst>
              <a:gd name="adj1" fmla="val 31136"/>
              <a:gd name="adj2" fmla="val 73316"/>
              <a:gd name="adj3" fmla="val 1666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Tela com todos os fornecedores cadastrados</a:t>
            </a:r>
            <a:endParaRPr lang="pt-BR" dirty="0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D588E848-0A1F-4961-82AE-CBBC366FE2DD}"/>
              </a:ext>
            </a:extLst>
          </p:cNvPr>
          <p:cNvSpPr/>
          <p:nvPr/>
        </p:nvSpPr>
        <p:spPr>
          <a:xfrm>
            <a:off x="621344" y="3509436"/>
            <a:ext cx="10691179" cy="19034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9" name="Conexão reta 13">
            <a:extLst>
              <a:ext uri="{FF2B5EF4-FFF2-40B4-BE49-F238E27FC236}">
                <a16:creationId xmlns:a16="http://schemas.microsoft.com/office/drawing/2014/main" id="{852A8292-E3D8-42C6-818C-F1C877074411}"/>
              </a:ext>
            </a:extLst>
          </p:cNvPr>
          <p:cNvCxnSpPr>
            <a:cxnSpLocks/>
          </p:cNvCxnSpPr>
          <p:nvPr/>
        </p:nvCxnSpPr>
        <p:spPr>
          <a:xfrm>
            <a:off x="1682207" y="3470256"/>
            <a:ext cx="31698" cy="194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41">
            <a:extLst>
              <a:ext uri="{FF2B5EF4-FFF2-40B4-BE49-F238E27FC236}">
                <a16:creationId xmlns:a16="http://schemas.microsoft.com/office/drawing/2014/main" id="{987A46F8-5D7A-461F-B704-512E67E984D3}"/>
              </a:ext>
            </a:extLst>
          </p:cNvPr>
          <p:cNvCxnSpPr>
            <a:cxnSpLocks/>
          </p:cNvCxnSpPr>
          <p:nvPr/>
        </p:nvCxnSpPr>
        <p:spPr>
          <a:xfrm flipH="1">
            <a:off x="3184583" y="3490819"/>
            <a:ext cx="2976" cy="192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42">
            <a:extLst>
              <a:ext uri="{FF2B5EF4-FFF2-40B4-BE49-F238E27FC236}">
                <a16:creationId xmlns:a16="http://schemas.microsoft.com/office/drawing/2014/main" id="{30947CFF-62FB-4DEE-9290-0BD656565A48}"/>
              </a:ext>
            </a:extLst>
          </p:cNvPr>
          <p:cNvCxnSpPr>
            <a:cxnSpLocks/>
          </p:cNvCxnSpPr>
          <p:nvPr/>
        </p:nvCxnSpPr>
        <p:spPr>
          <a:xfrm flipH="1">
            <a:off x="4401936" y="3434829"/>
            <a:ext cx="15390" cy="197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xão reta 44">
            <a:extLst>
              <a:ext uri="{FF2B5EF4-FFF2-40B4-BE49-F238E27FC236}">
                <a16:creationId xmlns:a16="http://schemas.microsoft.com/office/drawing/2014/main" id="{9C8E0DB1-E70C-4AA4-A0B8-7E79EFFFA4F0}"/>
              </a:ext>
            </a:extLst>
          </p:cNvPr>
          <p:cNvCxnSpPr>
            <a:cxnSpLocks/>
          </p:cNvCxnSpPr>
          <p:nvPr/>
        </p:nvCxnSpPr>
        <p:spPr>
          <a:xfrm flipH="1">
            <a:off x="5816952" y="3504246"/>
            <a:ext cx="44468" cy="199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6">
            <a:extLst>
              <a:ext uri="{FF2B5EF4-FFF2-40B4-BE49-F238E27FC236}">
                <a16:creationId xmlns:a16="http://schemas.microsoft.com/office/drawing/2014/main" id="{CAAA83DB-85B1-4F22-A9BD-3917D19A01D8}"/>
              </a:ext>
            </a:extLst>
          </p:cNvPr>
          <p:cNvCxnSpPr>
            <a:cxnSpLocks/>
          </p:cNvCxnSpPr>
          <p:nvPr/>
        </p:nvCxnSpPr>
        <p:spPr>
          <a:xfrm>
            <a:off x="613952" y="3749242"/>
            <a:ext cx="10730924" cy="2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DB677938-4FE2-435D-ABB1-BA8A32FA1538}"/>
              </a:ext>
            </a:extLst>
          </p:cNvPr>
          <p:cNvSpPr txBox="1"/>
          <p:nvPr/>
        </p:nvSpPr>
        <p:spPr>
          <a:xfrm>
            <a:off x="730091" y="3450085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5B4CE878-E697-4F7F-9607-C9D4DF5A9AF5}"/>
              </a:ext>
            </a:extLst>
          </p:cNvPr>
          <p:cNvSpPr txBox="1"/>
          <p:nvPr/>
        </p:nvSpPr>
        <p:spPr>
          <a:xfrm>
            <a:off x="1771437" y="3450971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5596891A-C73A-43BE-837E-D979C8F2C71E}"/>
              </a:ext>
            </a:extLst>
          </p:cNvPr>
          <p:cNvSpPr txBox="1"/>
          <p:nvPr/>
        </p:nvSpPr>
        <p:spPr>
          <a:xfrm>
            <a:off x="3197547" y="343483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Dt Inclusão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C4D199D5-CA14-42FE-80F0-CDE17BEAF287}"/>
              </a:ext>
            </a:extLst>
          </p:cNvPr>
          <p:cNvSpPr txBox="1"/>
          <p:nvPr/>
        </p:nvSpPr>
        <p:spPr>
          <a:xfrm>
            <a:off x="4411008" y="3450971"/>
            <a:ext cx="14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</a:t>
            </a:r>
            <a:r>
              <a:rPr lang="pt-BR" dirty="0" err="1"/>
              <a:t>Form</a:t>
            </a:r>
            <a:endParaRPr lang="pt-BR" dirty="0"/>
          </a:p>
        </p:txBody>
      </p:sp>
      <p:cxnSp>
        <p:nvCxnSpPr>
          <p:cNvPr id="147" name="Conexão reta 49">
            <a:extLst>
              <a:ext uri="{FF2B5EF4-FFF2-40B4-BE49-F238E27FC236}">
                <a16:creationId xmlns:a16="http://schemas.microsoft.com/office/drawing/2014/main" id="{7FB2B127-0A53-48E5-879A-9F967FDBE248}"/>
              </a:ext>
            </a:extLst>
          </p:cNvPr>
          <p:cNvCxnSpPr>
            <a:cxnSpLocks/>
          </p:cNvCxnSpPr>
          <p:nvPr/>
        </p:nvCxnSpPr>
        <p:spPr>
          <a:xfrm>
            <a:off x="9925260" y="3504246"/>
            <a:ext cx="14001" cy="19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13C5543-2DCA-4036-B3C9-D84A1BF410DF}"/>
              </a:ext>
            </a:extLst>
          </p:cNvPr>
          <p:cNvSpPr txBox="1"/>
          <p:nvPr/>
        </p:nvSpPr>
        <p:spPr>
          <a:xfrm>
            <a:off x="8798503" y="3462825"/>
            <a:ext cx="8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9634B38-55DF-46FD-9CF2-16FE5CDAE836}"/>
              </a:ext>
            </a:extLst>
          </p:cNvPr>
          <p:cNvSpPr txBox="1"/>
          <p:nvPr/>
        </p:nvSpPr>
        <p:spPr>
          <a:xfrm>
            <a:off x="9974449" y="3457706"/>
            <a:ext cx="7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Ações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626339D-C01B-427D-989E-6327BD0184F0}"/>
              </a:ext>
            </a:extLst>
          </p:cNvPr>
          <p:cNvSpPr txBox="1"/>
          <p:nvPr/>
        </p:nvSpPr>
        <p:spPr>
          <a:xfrm>
            <a:off x="749278" y="3884265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F2DAF419-F2DB-4C0F-B9CD-C67B9B1B1049}"/>
              </a:ext>
            </a:extLst>
          </p:cNvPr>
          <p:cNvSpPr txBox="1"/>
          <p:nvPr/>
        </p:nvSpPr>
        <p:spPr>
          <a:xfrm>
            <a:off x="1770887" y="383112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858919BB-353A-448A-BA46-F2BDE6E5D462}"/>
              </a:ext>
            </a:extLst>
          </p:cNvPr>
          <p:cNvSpPr txBox="1"/>
          <p:nvPr/>
        </p:nvSpPr>
        <p:spPr>
          <a:xfrm>
            <a:off x="3238534" y="383112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1D36E565-BA23-4A59-A971-A24643093648}"/>
              </a:ext>
            </a:extLst>
          </p:cNvPr>
          <p:cNvSpPr txBox="1"/>
          <p:nvPr/>
        </p:nvSpPr>
        <p:spPr>
          <a:xfrm>
            <a:off x="4447017" y="3817715"/>
            <a:ext cx="103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6C91A764-954D-4C42-873E-404124F41751}"/>
              </a:ext>
            </a:extLst>
          </p:cNvPr>
          <p:cNvSpPr txBox="1"/>
          <p:nvPr/>
        </p:nvSpPr>
        <p:spPr>
          <a:xfrm>
            <a:off x="8740848" y="3831672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55" name="Picture 2" descr="ícone-lupa — Agenda de Autoridades">
            <a:extLst>
              <a:ext uri="{FF2B5EF4-FFF2-40B4-BE49-F238E27FC236}">
                <a16:creationId xmlns:a16="http://schemas.microsoft.com/office/drawing/2014/main" id="{8E73AF1F-4FA2-4FA0-AAB8-DA8EA0C6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794" y="3865961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ícone Verificar, ok, aceito, aplique Livre de Must Have">
            <a:extLst>
              <a:ext uri="{FF2B5EF4-FFF2-40B4-BE49-F238E27FC236}">
                <a16:creationId xmlns:a16="http://schemas.microsoft.com/office/drawing/2014/main" id="{C2FC2172-3E95-4947-9797-A3EA5B0F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79" y="3879234"/>
            <a:ext cx="362114" cy="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1244ED4B-DFAA-44D0-8E9E-1E63CDAE8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6917" y="3820098"/>
            <a:ext cx="411130" cy="414131"/>
          </a:xfrm>
          <a:prstGeom prst="rect">
            <a:avLst/>
          </a:prstGeom>
        </p:spPr>
      </p:pic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0755DE20-0704-4933-981B-936A3156608B}"/>
              </a:ext>
            </a:extLst>
          </p:cNvPr>
          <p:cNvSpPr txBox="1"/>
          <p:nvPr/>
        </p:nvSpPr>
        <p:spPr>
          <a:xfrm>
            <a:off x="728404" y="423439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8A4AB98-AF1F-4671-8263-B901737F226D}"/>
              </a:ext>
            </a:extLst>
          </p:cNvPr>
          <p:cNvSpPr txBox="1"/>
          <p:nvPr/>
        </p:nvSpPr>
        <p:spPr>
          <a:xfrm>
            <a:off x="1767515" y="4247875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A3E04251-9677-4334-8696-89C27B1B6056}"/>
              </a:ext>
            </a:extLst>
          </p:cNvPr>
          <p:cNvSpPr txBox="1"/>
          <p:nvPr/>
        </p:nvSpPr>
        <p:spPr>
          <a:xfrm>
            <a:off x="3232709" y="420846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E4C625C4-D9EB-4348-86FC-8EE149739F77}"/>
              </a:ext>
            </a:extLst>
          </p:cNvPr>
          <p:cNvSpPr txBox="1"/>
          <p:nvPr/>
        </p:nvSpPr>
        <p:spPr>
          <a:xfrm>
            <a:off x="4471897" y="4180885"/>
            <a:ext cx="100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Indireto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A70D7D10-BEAE-4F82-BD1D-27352D900AF6}"/>
              </a:ext>
            </a:extLst>
          </p:cNvPr>
          <p:cNvSpPr txBox="1"/>
          <p:nvPr/>
        </p:nvSpPr>
        <p:spPr>
          <a:xfrm>
            <a:off x="8779726" y="4220689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63" name="Picture 2" descr="ícone-lupa — Agenda de Autoridades">
            <a:extLst>
              <a:ext uri="{FF2B5EF4-FFF2-40B4-BE49-F238E27FC236}">
                <a16:creationId xmlns:a16="http://schemas.microsoft.com/office/drawing/2014/main" id="{FC9E545A-E144-4BE9-926D-45E2EAD1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794" y="4285009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52C10CD3-EFF7-4288-9A88-B6AD03228BD2}"/>
              </a:ext>
            </a:extLst>
          </p:cNvPr>
          <p:cNvSpPr txBox="1"/>
          <p:nvPr/>
        </p:nvSpPr>
        <p:spPr>
          <a:xfrm>
            <a:off x="742179" y="463181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12F6B14B-ABDA-4099-85A7-508F0EE4BECE}"/>
              </a:ext>
            </a:extLst>
          </p:cNvPr>
          <p:cNvSpPr txBox="1"/>
          <p:nvPr/>
        </p:nvSpPr>
        <p:spPr>
          <a:xfrm>
            <a:off x="1789934" y="4618219"/>
            <a:ext cx="1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C22875FE-15D1-4F72-BBF7-80B9C8571D3C}"/>
              </a:ext>
            </a:extLst>
          </p:cNvPr>
          <p:cNvSpPr txBox="1"/>
          <p:nvPr/>
        </p:nvSpPr>
        <p:spPr>
          <a:xfrm>
            <a:off x="3248873" y="4590948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0B95FA31-1691-4B5D-A6E9-3B22617A010A}"/>
              </a:ext>
            </a:extLst>
          </p:cNvPr>
          <p:cNvSpPr txBox="1"/>
          <p:nvPr/>
        </p:nvSpPr>
        <p:spPr>
          <a:xfrm>
            <a:off x="4469674" y="4590948"/>
            <a:ext cx="9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7CE785F2-AD0E-4921-A83D-FDF866FBADAB}"/>
              </a:ext>
            </a:extLst>
          </p:cNvPr>
          <p:cNvSpPr txBox="1"/>
          <p:nvPr/>
        </p:nvSpPr>
        <p:spPr>
          <a:xfrm>
            <a:off x="8780969" y="4582270"/>
            <a:ext cx="11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69" name="Picture 2" descr="ícone-lupa — Agenda de Autoridades">
            <a:extLst>
              <a:ext uri="{FF2B5EF4-FFF2-40B4-BE49-F238E27FC236}">
                <a16:creationId xmlns:a16="http://schemas.microsoft.com/office/drawing/2014/main" id="{6F7186C0-6796-426E-A593-1CDD50E5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701" y="4668630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ícone Verificar, ok, aceito, aplique Livre de Must Have">
            <a:extLst>
              <a:ext uri="{FF2B5EF4-FFF2-40B4-BE49-F238E27FC236}">
                <a16:creationId xmlns:a16="http://schemas.microsoft.com/office/drawing/2014/main" id="{0AB1C50B-605C-415C-8D7C-9876696E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79" y="4708601"/>
            <a:ext cx="362114" cy="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Imagem 170">
            <a:extLst>
              <a:ext uri="{FF2B5EF4-FFF2-40B4-BE49-F238E27FC236}">
                <a16:creationId xmlns:a16="http://schemas.microsoft.com/office/drawing/2014/main" id="{5EB82F0F-777F-4247-93C4-3CE4DA553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6377" y="4701223"/>
            <a:ext cx="411130" cy="414131"/>
          </a:xfrm>
          <a:prstGeom prst="rect">
            <a:avLst/>
          </a:prstGeom>
        </p:spPr>
      </p:pic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4DB8B61D-81F4-410E-9BFE-792C169105F0}"/>
              </a:ext>
            </a:extLst>
          </p:cNvPr>
          <p:cNvSpPr txBox="1"/>
          <p:nvPr/>
        </p:nvSpPr>
        <p:spPr>
          <a:xfrm>
            <a:off x="730091" y="5017924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D2BD5904-F0BA-4C13-93D4-4D37AA4893FF}"/>
              </a:ext>
            </a:extLst>
          </p:cNvPr>
          <p:cNvSpPr txBox="1"/>
          <p:nvPr/>
        </p:nvSpPr>
        <p:spPr>
          <a:xfrm>
            <a:off x="1766253" y="500354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FD7C2CBD-CF82-449A-9B40-66E3CDB70C12}"/>
              </a:ext>
            </a:extLst>
          </p:cNvPr>
          <p:cNvSpPr txBox="1"/>
          <p:nvPr/>
        </p:nvSpPr>
        <p:spPr>
          <a:xfrm>
            <a:off x="3272395" y="4989047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F1EB1A4E-AF93-4F09-844C-CCE31C2E31E2}"/>
              </a:ext>
            </a:extLst>
          </p:cNvPr>
          <p:cNvSpPr txBox="1"/>
          <p:nvPr/>
        </p:nvSpPr>
        <p:spPr>
          <a:xfrm>
            <a:off x="4469674" y="4990543"/>
            <a:ext cx="9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Indireto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D5138A70-5B50-4EDC-8C4F-4671676B5D4C}"/>
              </a:ext>
            </a:extLst>
          </p:cNvPr>
          <p:cNvSpPr txBox="1"/>
          <p:nvPr/>
        </p:nvSpPr>
        <p:spPr>
          <a:xfrm>
            <a:off x="8790267" y="5017012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77" name="Picture 2" descr="ícone-lupa — Agenda de Autoridades">
            <a:extLst>
              <a:ext uri="{FF2B5EF4-FFF2-40B4-BE49-F238E27FC236}">
                <a16:creationId xmlns:a16="http://schemas.microsoft.com/office/drawing/2014/main" id="{F1D01636-9104-462D-AB4E-1F664B54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09" y="5085992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8" name="Conexão reta 49">
            <a:extLst>
              <a:ext uri="{FF2B5EF4-FFF2-40B4-BE49-F238E27FC236}">
                <a16:creationId xmlns:a16="http://schemas.microsoft.com/office/drawing/2014/main" id="{A185197D-C8D8-433C-A724-D9BB596CB46F}"/>
              </a:ext>
            </a:extLst>
          </p:cNvPr>
          <p:cNvCxnSpPr>
            <a:cxnSpLocks/>
          </p:cNvCxnSpPr>
          <p:nvPr/>
        </p:nvCxnSpPr>
        <p:spPr>
          <a:xfrm flipH="1">
            <a:off x="8761559" y="3504246"/>
            <a:ext cx="3124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01FD7E57-7E20-4492-8F81-EECFAB286E64}"/>
              </a:ext>
            </a:extLst>
          </p:cNvPr>
          <p:cNvSpPr txBox="1"/>
          <p:nvPr/>
        </p:nvSpPr>
        <p:spPr>
          <a:xfrm>
            <a:off x="5937528" y="3433364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Origem Cad.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2F549685-617E-4073-9BB8-2061F9627C06}"/>
              </a:ext>
            </a:extLst>
          </p:cNvPr>
          <p:cNvSpPr txBox="1"/>
          <p:nvPr/>
        </p:nvSpPr>
        <p:spPr>
          <a:xfrm>
            <a:off x="5979891" y="3831122"/>
            <a:ext cx="13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7F985AC5-ECB3-4879-9DAF-26539D747639}"/>
              </a:ext>
            </a:extLst>
          </p:cNvPr>
          <p:cNvSpPr txBox="1"/>
          <p:nvPr/>
        </p:nvSpPr>
        <p:spPr>
          <a:xfrm>
            <a:off x="5959378" y="4180885"/>
            <a:ext cx="11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F56FF64C-E297-4F62-A61A-E88230A0B91E}"/>
              </a:ext>
            </a:extLst>
          </p:cNvPr>
          <p:cNvSpPr txBox="1"/>
          <p:nvPr/>
        </p:nvSpPr>
        <p:spPr>
          <a:xfrm>
            <a:off x="6004887" y="4633242"/>
            <a:ext cx="126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AE288F39-5798-4689-9A9F-07A3392B793C}"/>
              </a:ext>
            </a:extLst>
          </p:cNvPr>
          <p:cNvSpPr txBox="1"/>
          <p:nvPr/>
        </p:nvSpPr>
        <p:spPr>
          <a:xfrm>
            <a:off x="5941084" y="5003542"/>
            <a:ext cx="13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cxnSp>
        <p:nvCxnSpPr>
          <p:cNvPr id="184" name="Conexão reta 49">
            <a:extLst>
              <a:ext uri="{FF2B5EF4-FFF2-40B4-BE49-F238E27FC236}">
                <a16:creationId xmlns:a16="http://schemas.microsoft.com/office/drawing/2014/main" id="{6C879208-503B-4C55-98AA-AA63F1AF21AD}"/>
              </a:ext>
            </a:extLst>
          </p:cNvPr>
          <p:cNvCxnSpPr>
            <a:cxnSpLocks/>
          </p:cNvCxnSpPr>
          <p:nvPr/>
        </p:nvCxnSpPr>
        <p:spPr>
          <a:xfrm flipH="1">
            <a:off x="7208447" y="3504246"/>
            <a:ext cx="12830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F7F7095A-C0EF-4159-B43C-B3091C425087}"/>
              </a:ext>
            </a:extLst>
          </p:cNvPr>
          <p:cNvSpPr txBox="1"/>
          <p:nvPr/>
        </p:nvSpPr>
        <p:spPr>
          <a:xfrm>
            <a:off x="7208447" y="3437792"/>
            <a:ext cx="1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Rep. Comercial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9143BD45-89A8-4CF2-85C2-83ED0575D433}"/>
              </a:ext>
            </a:extLst>
          </p:cNvPr>
          <p:cNvSpPr txBox="1"/>
          <p:nvPr/>
        </p:nvSpPr>
        <p:spPr>
          <a:xfrm>
            <a:off x="7353351" y="3825809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5FB308A2-45B6-47C3-9F3F-990A11C099DB}"/>
              </a:ext>
            </a:extLst>
          </p:cNvPr>
          <p:cNvSpPr txBox="1"/>
          <p:nvPr/>
        </p:nvSpPr>
        <p:spPr>
          <a:xfrm>
            <a:off x="7367880" y="4193054"/>
            <a:ext cx="126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BF147293-4A50-4CF4-9F64-6BF5DC7B7F16}"/>
              </a:ext>
            </a:extLst>
          </p:cNvPr>
          <p:cNvSpPr txBox="1"/>
          <p:nvPr/>
        </p:nvSpPr>
        <p:spPr>
          <a:xfrm>
            <a:off x="7353351" y="4618219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63170923-A67E-44DD-8926-BE6FE908BB85}"/>
              </a:ext>
            </a:extLst>
          </p:cNvPr>
          <p:cNvSpPr txBox="1"/>
          <p:nvPr/>
        </p:nvSpPr>
        <p:spPr>
          <a:xfrm>
            <a:off x="7367880" y="4982369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243" name="Bolha de Discurso: Retângulo com Cantos Arredondados 11">
            <a:extLst>
              <a:ext uri="{FF2B5EF4-FFF2-40B4-BE49-F238E27FC236}">
                <a16:creationId xmlns:a16="http://schemas.microsoft.com/office/drawing/2014/main" id="{72A18F1C-93E7-470D-8614-AF6C179E697F}"/>
              </a:ext>
            </a:extLst>
          </p:cNvPr>
          <p:cNvSpPr/>
          <p:nvPr/>
        </p:nvSpPr>
        <p:spPr>
          <a:xfrm>
            <a:off x="8862756" y="1593068"/>
            <a:ext cx="3254466" cy="1300854"/>
          </a:xfrm>
          <a:prstGeom prst="wedgeRoundRectCallout">
            <a:avLst>
              <a:gd name="adj1" fmla="val -4545"/>
              <a:gd name="adj2" fmla="val 910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Observação:</a:t>
            </a:r>
          </a:p>
          <a:p>
            <a:pPr algn="ctr"/>
            <a:r>
              <a:rPr lang="pt-BR" dirty="0"/>
              <a:t>Poderá ser descrito as informações para aprovação ou rejeição do Fornecedor</a:t>
            </a:r>
          </a:p>
        </p:txBody>
      </p:sp>
      <p:sp>
        <p:nvSpPr>
          <p:cNvPr id="244" name="Bolha de Discurso: Retângulo com Cantos Arredondados 11">
            <a:extLst>
              <a:ext uri="{FF2B5EF4-FFF2-40B4-BE49-F238E27FC236}">
                <a16:creationId xmlns:a16="http://schemas.microsoft.com/office/drawing/2014/main" id="{28DC3BEC-390C-4E4E-BD3D-FB50A25F91B6}"/>
              </a:ext>
            </a:extLst>
          </p:cNvPr>
          <p:cNvSpPr/>
          <p:nvPr/>
        </p:nvSpPr>
        <p:spPr>
          <a:xfrm>
            <a:off x="2918774" y="5732988"/>
            <a:ext cx="3254466" cy="1072381"/>
          </a:xfrm>
          <a:prstGeom prst="wedgeRoundRectCallout">
            <a:avLst>
              <a:gd name="adj1" fmla="val 61828"/>
              <a:gd name="adj2" fmla="val -726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Observação:</a:t>
            </a:r>
          </a:p>
          <a:p>
            <a:pPr algn="ctr"/>
            <a:r>
              <a:rPr lang="pt-BR" dirty="0"/>
              <a:t>Quando a origem vem do comercial não será necessária a aprovação.</a:t>
            </a:r>
          </a:p>
        </p:txBody>
      </p:sp>
    </p:spTree>
    <p:extLst>
      <p:ext uri="{BB962C8B-B14F-4D97-AF65-F5344CB8AC3E}">
        <p14:creationId xmlns:p14="http://schemas.microsoft.com/office/powerpoint/2010/main" val="12574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D97CC0D-720E-4760-89D8-2C67C186D994}"/>
              </a:ext>
            </a:extLst>
          </p:cNvPr>
          <p:cNvCxnSpPr>
            <a:cxnSpLocks/>
          </p:cNvCxnSpPr>
          <p:nvPr/>
        </p:nvCxnSpPr>
        <p:spPr>
          <a:xfrm>
            <a:off x="3301152" y="1659512"/>
            <a:ext cx="606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B920CD-097D-4F5C-8526-A08776618C13}"/>
              </a:ext>
            </a:extLst>
          </p:cNvPr>
          <p:cNvSpPr/>
          <p:nvPr/>
        </p:nvSpPr>
        <p:spPr>
          <a:xfrm>
            <a:off x="3658959" y="904142"/>
            <a:ext cx="912121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Prévia Cadastro</a:t>
            </a:r>
          </a:p>
        </p:txBody>
      </p:sp>
      <p:pic>
        <p:nvPicPr>
          <p:cNvPr id="5122" name="Picture 2" descr="ícone Verificar, ok, aceito, aplique Livre de Must Have">
            <a:extLst>
              <a:ext uri="{FF2B5EF4-FFF2-40B4-BE49-F238E27FC236}">
                <a16:creationId xmlns:a16="http://schemas.microsoft.com/office/drawing/2014/main" id="{412165A0-E30C-4824-A611-8E7F7740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7" y="428929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59420E4-CCCD-40F1-BCFE-BF59E0AD0D04}"/>
              </a:ext>
            </a:extLst>
          </p:cNvPr>
          <p:cNvSpPr/>
          <p:nvPr/>
        </p:nvSpPr>
        <p:spPr>
          <a:xfrm>
            <a:off x="4727209" y="904142"/>
            <a:ext cx="935726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Upload Documentos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A7AC80A-A577-42BB-B2C6-5688799FC269}"/>
              </a:ext>
            </a:extLst>
          </p:cNvPr>
          <p:cNvSpPr/>
          <p:nvPr/>
        </p:nvSpPr>
        <p:spPr>
          <a:xfrm>
            <a:off x="5795458" y="904141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documentos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6B51C69-724D-49A9-98B1-396EB793109A}"/>
              </a:ext>
            </a:extLst>
          </p:cNvPr>
          <p:cNvSpPr/>
          <p:nvPr/>
        </p:nvSpPr>
        <p:spPr>
          <a:xfrm>
            <a:off x="6860136" y="917396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Assinatura Socios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C065A1-72C1-49EA-889F-B7B7F9B901EF}"/>
              </a:ext>
            </a:extLst>
          </p:cNvPr>
          <p:cNvSpPr/>
          <p:nvPr/>
        </p:nvSpPr>
        <p:spPr>
          <a:xfrm>
            <a:off x="7985553" y="917394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C&amp;A</a:t>
            </a:r>
          </a:p>
        </p:txBody>
      </p:sp>
      <p:pic>
        <p:nvPicPr>
          <p:cNvPr id="26" name="Picture 2" descr="ícone Verificar, ok, aceito, aplique Livre de Must Have">
            <a:extLst>
              <a:ext uri="{FF2B5EF4-FFF2-40B4-BE49-F238E27FC236}">
                <a16:creationId xmlns:a16="http://schemas.microsoft.com/office/drawing/2014/main" id="{8659DAD9-1B46-48D9-9482-CE2E496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6" y="416613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2CC98F-296F-497C-85A0-BC872C30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86" y="342025"/>
            <a:ext cx="521021" cy="52482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B04D909-0D48-4DD7-BE8A-08B5BDC6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75" y="392572"/>
            <a:ext cx="521021" cy="52482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027DE35-DBE3-4B8A-A6DF-D1B238A2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44" y="379318"/>
            <a:ext cx="521021" cy="524824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7409A81-F18A-4E71-B3D3-9981CB320DF4}"/>
              </a:ext>
            </a:extLst>
          </p:cNvPr>
          <p:cNvSpPr/>
          <p:nvPr/>
        </p:nvSpPr>
        <p:spPr>
          <a:xfrm>
            <a:off x="2890336" y="1301714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47922ACD-EA8D-4ACA-9854-74F1D353304C}"/>
              </a:ext>
            </a:extLst>
          </p:cNvPr>
          <p:cNvSpPr/>
          <p:nvPr/>
        </p:nvSpPr>
        <p:spPr>
          <a:xfrm>
            <a:off x="9379876" y="1275200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7518DC3-F2E1-4D3B-8129-97680340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61080"/>
            <a:ext cx="2711366" cy="330230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C982760-E0C9-488A-9E29-311F521CA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86826"/>
            <a:ext cx="3226208" cy="111546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A2E9907-F2BC-49AD-88B3-F1500484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05" y="5984557"/>
            <a:ext cx="3182798" cy="11154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70A0FB2-5206-4F94-864A-B073BCDC2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137" y="2253585"/>
            <a:ext cx="3221166" cy="1322010"/>
          </a:xfrm>
          <a:prstGeom prst="rect">
            <a:avLst/>
          </a:prstGeom>
        </p:spPr>
      </p:pic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19A26AFF-45E9-4802-A58B-02B2B928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24830"/>
              </p:ext>
            </p:extLst>
          </p:nvPr>
        </p:nvGraphicFramePr>
        <p:xfrm>
          <a:off x="3909216" y="1990796"/>
          <a:ext cx="4373568" cy="5839097"/>
        </p:xfrm>
        <a:graphic>
          <a:graphicData uri="http://schemas.openxmlformats.org/drawingml/2006/table">
            <a:tbl>
              <a:tblPr firstRow="1" firstCol="1" bandRow="1"/>
              <a:tblGrid>
                <a:gridCol w="4373568">
                  <a:extLst>
                    <a:ext uri="{9D8B030D-6E8A-4147-A177-3AD203B41FA5}">
                      <a16:colId xmlns:a16="http://schemas.microsoft.com/office/drawing/2014/main" val="2535534698"/>
                    </a:ext>
                  </a:extLst>
                </a:gridCol>
              </a:tblGrid>
              <a:tr h="14595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Alvará de funcionamento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Conjunta de Débitos Relativos a Tributos Federais e à Dívida Ativa da União emitida pela Receita Federal e Procuradoria Geral da Fazenda Nacional (PGFN)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– Certificado de Regularidade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 – Guia de Recolhimento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– Guia da Previdência Social (INSS)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endereço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Certificado ABVTEX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Laudo de Vistoria dos Bombeiros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fornecedor assinada pelo representante legal da empresa e com firma reconhecida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Relação de subcontratados rubricada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Licença Ambiental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Aceite – Condições Gerais de Fornecimento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Aceite ao Código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Contrato Social e última alteração contratual registrada (cópia simples)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inscritos, emitida pela Procuradoria Geral do Estado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não inscritos, emitida pela SEFAZ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cadastro no Sintegra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Formulário de Cadastro Oficial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Ficha Complementar (Assinado pelo representante legal da empresa e com firma reconhecida)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CNPJ - Comprovante de Inscrição e Situação Cadastral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Planta baixa completa (com assinaturas/carimbo do corpo de bombeiros ou prefeitura e quadro de metragem)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Simulado de abandono/evacuação de área (todos os turnos)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</a:t>
                      </a: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-auditoria (preenchida e com fotos)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Compromissos Globais de Sustentabilidade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Dados bancários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e Acordo (Viscose) - (Assinado pelo representante legal da empresa)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36422"/>
                  </a:ext>
                </a:extLst>
              </a:tr>
              <a:tr h="4658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73327"/>
                  </a:ext>
                </a:extLst>
              </a:tr>
              <a:tr h="7846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360087"/>
                  </a:ext>
                </a:extLst>
              </a:tr>
              <a:tr h="68014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37839"/>
                  </a:ext>
                </a:extLst>
              </a:tr>
              <a:tr h="2200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6219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518B3E-8B7D-4E8A-ADF1-5103A4DEF424}"/>
              </a:ext>
            </a:extLst>
          </p:cNvPr>
          <p:cNvSpPr txBox="1"/>
          <p:nvPr/>
        </p:nvSpPr>
        <p:spPr>
          <a:xfrm>
            <a:off x="3876742" y="7091"/>
            <a:ext cx="51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Portal Acompanhamento</a:t>
            </a:r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815D05A-3C38-434C-A9AC-7893140D0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757" y="3575595"/>
            <a:ext cx="2749675" cy="2391227"/>
          </a:xfrm>
          <a:prstGeom prst="rect">
            <a:avLst/>
          </a:prstGeom>
        </p:spPr>
      </p:pic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3CD3AFC7-B3DC-46C2-9382-B2C4338AD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7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2" y="-19584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12B54-2596-45B2-80EA-40355561E9CA}"/>
              </a:ext>
            </a:extLst>
          </p:cNvPr>
          <p:cNvSpPr txBox="1"/>
          <p:nvPr/>
        </p:nvSpPr>
        <p:spPr>
          <a:xfrm>
            <a:off x="3815793" y="178631"/>
            <a:ext cx="46086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Portal Aprovações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5B2F28-52D8-470A-98A7-D3B695643FDB}"/>
              </a:ext>
            </a:extLst>
          </p:cNvPr>
          <p:cNvSpPr/>
          <p:nvPr/>
        </p:nvSpPr>
        <p:spPr>
          <a:xfrm>
            <a:off x="372119" y="862492"/>
            <a:ext cx="11436626" cy="45819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6C15291-0B5A-4CE3-B0EE-4F42F4B9AE80}"/>
              </a:ext>
            </a:extLst>
          </p:cNvPr>
          <p:cNvSpPr/>
          <p:nvPr/>
        </p:nvSpPr>
        <p:spPr>
          <a:xfrm>
            <a:off x="551023" y="1262749"/>
            <a:ext cx="2703444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3ABF020-7D27-46A3-94D0-3783948578AB}"/>
              </a:ext>
            </a:extLst>
          </p:cNvPr>
          <p:cNvSpPr/>
          <p:nvPr/>
        </p:nvSpPr>
        <p:spPr>
          <a:xfrm>
            <a:off x="3453249" y="1262749"/>
            <a:ext cx="5274366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0B01306-672B-4952-B1E4-EE25ACD13259}"/>
              </a:ext>
            </a:extLst>
          </p:cNvPr>
          <p:cNvSpPr/>
          <p:nvPr/>
        </p:nvSpPr>
        <p:spPr>
          <a:xfrm>
            <a:off x="568310" y="2091009"/>
            <a:ext cx="2703444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E0671B7-7219-42F5-B654-8857DAEB5AE4}"/>
              </a:ext>
            </a:extLst>
          </p:cNvPr>
          <p:cNvSpPr/>
          <p:nvPr/>
        </p:nvSpPr>
        <p:spPr>
          <a:xfrm>
            <a:off x="3453249" y="2091010"/>
            <a:ext cx="2703444" cy="463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B39CB2-1D2F-4F45-844D-F07019064858}"/>
              </a:ext>
            </a:extLst>
          </p:cNvPr>
          <p:cNvSpPr txBox="1"/>
          <p:nvPr/>
        </p:nvSpPr>
        <p:spPr>
          <a:xfrm>
            <a:off x="551023" y="97631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C789732-85BE-44C5-850D-20553F67D5B4}"/>
              </a:ext>
            </a:extLst>
          </p:cNvPr>
          <p:cNvSpPr txBox="1"/>
          <p:nvPr/>
        </p:nvSpPr>
        <p:spPr>
          <a:xfrm>
            <a:off x="3453249" y="97631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Razão Social: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274B0E-393D-4EE1-A46A-3C963C03139E}"/>
              </a:ext>
            </a:extLst>
          </p:cNvPr>
          <p:cNvSpPr txBox="1"/>
          <p:nvPr/>
        </p:nvSpPr>
        <p:spPr>
          <a:xfrm>
            <a:off x="541806" y="1792146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Inclusão: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BC0642-99BE-4DF2-A4DA-220C002E73A2}"/>
              </a:ext>
            </a:extLst>
          </p:cNvPr>
          <p:cNvSpPr txBox="1"/>
          <p:nvPr/>
        </p:nvSpPr>
        <p:spPr>
          <a:xfrm>
            <a:off x="3375752" y="1811198"/>
            <a:ext cx="237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Formulário: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CABEB7-6E5A-421A-93CA-9DB2E540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02" y="2150903"/>
            <a:ext cx="408999" cy="370546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ACDFFF45-9B05-4091-A712-4D8ECDF637FD}"/>
              </a:ext>
            </a:extLst>
          </p:cNvPr>
          <p:cNvSpPr/>
          <p:nvPr/>
        </p:nvSpPr>
        <p:spPr>
          <a:xfrm>
            <a:off x="5838641" y="2180530"/>
            <a:ext cx="288957" cy="340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lha de Discurso: Retângulo com Cantos Arredondados 11">
            <a:extLst>
              <a:ext uri="{FF2B5EF4-FFF2-40B4-BE49-F238E27FC236}">
                <a16:creationId xmlns:a16="http://schemas.microsoft.com/office/drawing/2014/main" id="{27A5B14A-93A4-49CB-9D6C-7F3E6F29DB03}"/>
              </a:ext>
            </a:extLst>
          </p:cNvPr>
          <p:cNvSpPr/>
          <p:nvPr/>
        </p:nvSpPr>
        <p:spPr>
          <a:xfrm>
            <a:off x="9770144" y="1029903"/>
            <a:ext cx="3254466" cy="1300854"/>
          </a:xfrm>
          <a:prstGeom prst="wedgeRoundRectCallout">
            <a:avLst>
              <a:gd name="adj1" fmla="val -24905"/>
              <a:gd name="adj2" fmla="val 900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Observação:</a:t>
            </a:r>
          </a:p>
          <a:p>
            <a:pPr algn="ctr"/>
            <a:r>
              <a:rPr lang="pt-BR" dirty="0"/>
              <a:t>Poderá ser descrito as informações para aprovação ou rejeição do Fornecedor</a:t>
            </a:r>
          </a:p>
        </p:txBody>
      </p:sp>
      <p:pic>
        <p:nvPicPr>
          <p:cNvPr id="86" name="Picture 4" descr="IT SINGULAR - Por Dentro da Empresa | Infojobs">
            <a:extLst>
              <a:ext uri="{FF2B5EF4-FFF2-40B4-BE49-F238E27FC236}">
                <a16:creationId xmlns:a16="http://schemas.microsoft.com/office/drawing/2014/main" id="{8999DBD8-FC93-4444-BD03-E70DB79F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" y="-41137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tângulo 179">
            <a:extLst>
              <a:ext uri="{FF2B5EF4-FFF2-40B4-BE49-F238E27FC236}">
                <a16:creationId xmlns:a16="http://schemas.microsoft.com/office/drawing/2014/main" id="{77970A52-141E-4E65-844B-CD95CB489D8A}"/>
              </a:ext>
            </a:extLst>
          </p:cNvPr>
          <p:cNvSpPr/>
          <p:nvPr/>
        </p:nvSpPr>
        <p:spPr>
          <a:xfrm>
            <a:off x="588954" y="2886974"/>
            <a:ext cx="10691179" cy="19267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1" name="Conexão reta 13">
            <a:extLst>
              <a:ext uri="{FF2B5EF4-FFF2-40B4-BE49-F238E27FC236}">
                <a16:creationId xmlns:a16="http://schemas.microsoft.com/office/drawing/2014/main" id="{EBF4CC08-8C53-47E5-922F-9D89C0FD9FBD}"/>
              </a:ext>
            </a:extLst>
          </p:cNvPr>
          <p:cNvCxnSpPr>
            <a:cxnSpLocks/>
          </p:cNvCxnSpPr>
          <p:nvPr/>
        </p:nvCxnSpPr>
        <p:spPr>
          <a:xfrm>
            <a:off x="1649817" y="2847794"/>
            <a:ext cx="31698" cy="194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xão reta 41">
            <a:extLst>
              <a:ext uri="{FF2B5EF4-FFF2-40B4-BE49-F238E27FC236}">
                <a16:creationId xmlns:a16="http://schemas.microsoft.com/office/drawing/2014/main" id="{4F8287BA-839E-491F-8CBF-2D9EFD6ACE0E}"/>
              </a:ext>
            </a:extLst>
          </p:cNvPr>
          <p:cNvCxnSpPr>
            <a:cxnSpLocks/>
          </p:cNvCxnSpPr>
          <p:nvPr/>
        </p:nvCxnSpPr>
        <p:spPr>
          <a:xfrm flipH="1">
            <a:off x="3152193" y="2868357"/>
            <a:ext cx="2976" cy="192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42">
            <a:extLst>
              <a:ext uri="{FF2B5EF4-FFF2-40B4-BE49-F238E27FC236}">
                <a16:creationId xmlns:a16="http://schemas.microsoft.com/office/drawing/2014/main" id="{93FE2E2D-D760-4E19-ADAF-2174970C8E09}"/>
              </a:ext>
            </a:extLst>
          </p:cNvPr>
          <p:cNvCxnSpPr>
            <a:cxnSpLocks/>
          </p:cNvCxnSpPr>
          <p:nvPr/>
        </p:nvCxnSpPr>
        <p:spPr>
          <a:xfrm flipH="1">
            <a:off x="4369546" y="2812367"/>
            <a:ext cx="15390" cy="197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44">
            <a:extLst>
              <a:ext uri="{FF2B5EF4-FFF2-40B4-BE49-F238E27FC236}">
                <a16:creationId xmlns:a16="http://schemas.microsoft.com/office/drawing/2014/main" id="{3BE1427C-7D7B-43D1-A6D0-F509A3C1B9CA}"/>
              </a:ext>
            </a:extLst>
          </p:cNvPr>
          <p:cNvCxnSpPr>
            <a:cxnSpLocks/>
          </p:cNvCxnSpPr>
          <p:nvPr/>
        </p:nvCxnSpPr>
        <p:spPr>
          <a:xfrm>
            <a:off x="5829030" y="2881784"/>
            <a:ext cx="0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xão reta 16">
            <a:extLst>
              <a:ext uri="{FF2B5EF4-FFF2-40B4-BE49-F238E27FC236}">
                <a16:creationId xmlns:a16="http://schemas.microsoft.com/office/drawing/2014/main" id="{00AED12A-53EB-405D-8829-02626F1D83AE}"/>
              </a:ext>
            </a:extLst>
          </p:cNvPr>
          <p:cNvCxnSpPr>
            <a:cxnSpLocks/>
          </p:cNvCxnSpPr>
          <p:nvPr/>
        </p:nvCxnSpPr>
        <p:spPr>
          <a:xfrm>
            <a:off x="581562" y="3126780"/>
            <a:ext cx="10730924" cy="2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F08A452-3F9A-4B52-A768-2E595CD84393}"/>
              </a:ext>
            </a:extLst>
          </p:cNvPr>
          <p:cNvSpPr txBox="1"/>
          <p:nvPr/>
        </p:nvSpPr>
        <p:spPr>
          <a:xfrm>
            <a:off x="697701" y="282762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1B3E4B8-29A7-4994-8252-011C85BC5375}"/>
              </a:ext>
            </a:extLst>
          </p:cNvPr>
          <p:cNvSpPr txBox="1"/>
          <p:nvPr/>
        </p:nvSpPr>
        <p:spPr>
          <a:xfrm>
            <a:off x="1739047" y="2828509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5D34DEF-8A67-4B3F-BD80-9F0C809D6AD5}"/>
              </a:ext>
            </a:extLst>
          </p:cNvPr>
          <p:cNvSpPr txBox="1"/>
          <p:nvPr/>
        </p:nvSpPr>
        <p:spPr>
          <a:xfrm>
            <a:off x="3165157" y="2812368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Dt Inclusão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A89BA98E-B244-49FF-8C25-7714A957B6D0}"/>
              </a:ext>
            </a:extLst>
          </p:cNvPr>
          <p:cNvSpPr txBox="1"/>
          <p:nvPr/>
        </p:nvSpPr>
        <p:spPr>
          <a:xfrm>
            <a:off x="4378618" y="2828509"/>
            <a:ext cx="14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</a:t>
            </a:r>
            <a:r>
              <a:rPr lang="pt-BR" dirty="0" err="1"/>
              <a:t>Form</a:t>
            </a:r>
            <a:endParaRPr lang="pt-BR" dirty="0"/>
          </a:p>
        </p:txBody>
      </p:sp>
      <p:cxnSp>
        <p:nvCxnSpPr>
          <p:cNvPr id="190" name="Conexão reta 49">
            <a:extLst>
              <a:ext uri="{FF2B5EF4-FFF2-40B4-BE49-F238E27FC236}">
                <a16:creationId xmlns:a16="http://schemas.microsoft.com/office/drawing/2014/main" id="{8973CE9A-F6B1-4DAB-B5F2-E1FB4C6D638D}"/>
              </a:ext>
            </a:extLst>
          </p:cNvPr>
          <p:cNvCxnSpPr>
            <a:cxnSpLocks/>
          </p:cNvCxnSpPr>
          <p:nvPr/>
        </p:nvCxnSpPr>
        <p:spPr>
          <a:xfrm>
            <a:off x="9892870" y="2881784"/>
            <a:ext cx="14001" cy="19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847A1F4E-2708-491B-93BF-E25F28C77B2F}"/>
              </a:ext>
            </a:extLst>
          </p:cNvPr>
          <p:cNvSpPr txBox="1"/>
          <p:nvPr/>
        </p:nvSpPr>
        <p:spPr>
          <a:xfrm>
            <a:off x="8766113" y="2840363"/>
            <a:ext cx="8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E29E81E1-D1E1-4698-95F4-D2515D690C60}"/>
              </a:ext>
            </a:extLst>
          </p:cNvPr>
          <p:cNvSpPr txBox="1"/>
          <p:nvPr/>
        </p:nvSpPr>
        <p:spPr>
          <a:xfrm>
            <a:off x="9942059" y="2835244"/>
            <a:ext cx="7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Ações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88C092A5-8690-4176-B768-52EEBB097223}"/>
              </a:ext>
            </a:extLst>
          </p:cNvPr>
          <p:cNvSpPr txBox="1"/>
          <p:nvPr/>
        </p:nvSpPr>
        <p:spPr>
          <a:xfrm>
            <a:off x="716888" y="326180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B64494F-AFCD-458E-AB81-AB81420EA940}"/>
              </a:ext>
            </a:extLst>
          </p:cNvPr>
          <p:cNvSpPr txBox="1"/>
          <p:nvPr/>
        </p:nvSpPr>
        <p:spPr>
          <a:xfrm>
            <a:off x="1738497" y="320866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04970EAD-9407-4C99-AACC-DD056C5B4559}"/>
              </a:ext>
            </a:extLst>
          </p:cNvPr>
          <p:cNvSpPr txBox="1"/>
          <p:nvPr/>
        </p:nvSpPr>
        <p:spPr>
          <a:xfrm>
            <a:off x="3206144" y="320866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BF7412A1-8AB5-477C-89FE-AA06A10F2216}"/>
              </a:ext>
            </a:extLst>
          </p:cNvPr>
          <p:cNvSpPr txBox="1"/>
          <p:nvPr/>
        </p:nvSpPr>
        <p:spPr>
          <a:xfrm>
            <a:off x="4414627" y="3195253"/>
            <a:ext cx="103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A76D16B4-986A-4FA7-AF0D-209E550D39EB}"/>
              </a:ext>
            </a:extLst>
          </p:cNvPr>
          <p:cNvSpPr txBox="1"/>
          <p:nvPr/>
        </p:nvSpPr>
        <p:spPr>
          <a:xfrm>
            <a:off x="8708458" y="3209210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98" name="Picture 2" descr="ícone-lupa — Agenda de Autoridades">
            <a:extLst>
              <a:ext uri="{FF2B5EF4-FFF2-40B4-BE49-F238E27FC236}">
                <a16:creationId xmlns:a16="http://schemas.microsoft.com/office/drawing/2014/main" id="{3EBAF40F-0F77-4B02-84C3-3081D153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404" y="3243499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 descr="ícone Verificar, ok, aceito, aplique Livre de Must Have">
            <a:extLst>
              <a:ext uri="{FF2B5EF4-FFF2-40B4-BE49-F238E27FC236}">
                <a16:creationId xmlns:a16="http://schemas.microsoft.com/office/drawing/2014/main" id="{45DBE75F-59E6-44C3-A754-CF71C7B97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89" y="3256772"/>
            <a:ext cx="362114" cy="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Imagem 199">
            <a:extLst>
              <a:ext uri="{FF2B5EF4-FFF2-40B4-BE49-F238E27FC236}">
                <a16:creationId xmlns:a16="http://schemas.microsoft.com/office/drawing/2014/main" id="{260376B4-DB96-47F9-B5BC-23FC7E0A1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4527" y="3197636"/>
            <a:ext cx="411130" cy="414131"/>
          </a:xfrm>
          <a:prstGeom prst="rect">
            <a:avLst/>
          </a:prstGeom>
        </p:spPr>
      </p:pic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299B6A7F-E8AE-45D8-9219-374EFF5AE89A}"/>
              </a:ext>
            </a:extLst>
          </p:cNvPr>
          <p:cNvSpPr txBox="1"/>
          <p:nvPr/>
        </p:nvSpPr>
        <p:spPr>
          <a:xfrm>
            <a:off x="696014" y="361193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566A0073-E073-430A-9536-77D1DE15F1EA}"/>
              </a:ext>
            </a:extLst>
          </p:cNvPr>
          <p:cNvSpPr txBox="1"/>
          <p:nvPr/>
        </p:nvSpPr>
        <p:spPr>
          <a:xfrm>
            <a:off x="1735125" y="362541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CC34EA3C-EFE5-4B88-A7BE-8C26E83CC5C3}"/>
              </a:ext>
            </a:extLst>
          </p:cNvPr>
          <p:cNvSpPr txBox="1"/>
          <p:nvPr/>
        </p:nvSpPr>
        <p:spPr>
          <a:xfrm>
            <a:off x="3200319" y="3585998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F9ED4213-67D3-43DD-B182-447AA5BEE653}"/>
              </a:ext>
            </a:extLst>
          </p:cNvPr>
          <p:cNvSpPr txBox="1"/>
          <p:nvPr/>
        </p:nvSpPr>
        <p:spPr>
          <a:xfrm>
            <a:off x="4439507" y="3558423"/>
            <a:ext cx="100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Indireto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2189C90-6A89-433C-87DF-01252B8FB8C7}"/>
              </a:ext>
            </a:extLst>
          </p:cNvPr>
          <p:cNvSpPr txBox="1"/>
          <p:nvPr/>
        </p:nvSpPr>
        <p:spPr>
          <a:xfrm>
            <a:off x="8747336" y="3598227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206" name="Picture 2" descr="ícone-lupa — Agenda de Autoridades">
            <a:extLst>
              <a:ext uri="{FF2B5EF4-FFF2-40B4-BE49-F238E27FC236}">
                <a16:creationId xmlns:a16="http://schemas.microsoft.com/office/drawing/2014/main" id="{D80E3CF1-65A6-4307-9B36-E8DC1F2E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404" y="3662547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88DF785F-0011-4A4F-A235-1C0206D55B33}"/>
              </a:ext>
            </a:extLst>
          </p:cNvPr>
          <p:cNvSpPr txBox="1"/>
          <p:nvPr/>
        </p:nvSpPr>
        <p:spPr>
          <a:xfrm>
            <a:off x="709789" y="4009351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37898481-D20E-4AD6-9DD6-04E86E81604E}"/>
              </a:ext>
            </a:extLst>
          </p:cNvPr>
          <p:cNvSpPr txBox="1"/>
          <p:nvPr/>
        </p:nvSpPr>
        <p:spPr>
          <a:xfrm>
            <a:off x="1757544" y="3995757"/>
            <a:ext cx="1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307984B7-7F2A-4B5C-BBE0-65989483A571}"/>
              </a:ext>
            </a:extLst>
          </p:cNvPr>
          <p:cNvSpPr txBox="1"/>
          <p:nvPr/>
        </p:nvSpPr>
        <p:spPr>
          <a:xfrm>
            <a:off x="3216483" y="3968486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AC0DA436-1D33-4913-8E6C-AC767C273BB0}"/>
              </a:ext>
            </a:extLst>
          </p:cNvPr>
          <p:cNvSpPr txBox="1"/>
          <p:nvPr/>
        </p:nvSpPr>
        <p:spPr>
          <a:xfrm>
            <a:off x="4437284" y="3968486"/>
            <a:ext cx="9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3B1C44D7-E75E-4C89-8BE9-0015ED800864}"/>
              </a:ext>
            </a:extLst>
          </p:cNvPr>
          <p:cNvSpPr txBox="1"/>
          <p:nvPr/>
        </p:nvSpPr>
        <p:spPr>
          <a:xfrm>
            <a:off x="8748579" y="3959808"/>
            <a:ext cx="11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212" name="Picture 2" descr="ícone-lupa — Agenda de Autoridades">
            <a:extLst>
              <a:ext uri="{FF2B5EF4-FFF2-40B4-BE49-F238E27FC236}">
                <a16:creationId xmlns:a16="http://schemas.microsoft.com/office/drawing/2014/main" id="{F1D9AD72-3779-415A-ACDD-8FF1437E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11" y="4046168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ícone Verificar, ok, aceito, aplique Livre de Must Have">
            <a:extLst>
              <a:ext uri="{FF2B5EF4-FFF2-40B4-BE49-F238E27FC236}">
                <a16:creationId xmlns:a16="http://schemas.microsoft.com/office/drawing/2014/main" id="{8755192F-FAE1-4831-ADA1-98855C49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89" y="4086139"/>
            <a:ext cx="362114" cy="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Imagem 213">
            <a:extLst>
              <a:ext uri="{FF2B5EF4-FFF2-40B4-BE49-F238E27FC236}">
                <a16:creationId xmlns:a16="http://schemas.microsoft.com/office/drawing/2014/main" id="{336538EE-2481-4F3E-BDE5-F5AAC6146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3987" y="4078761"/>
            <a:ext cx="411130" cy="414131"/>
          </a:xfrm>
          <a:prstGeom prst="rect">
            <a:avLst/>
          </a:prstGeom>
        </p:spPr>
      </p:pic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ABF5F89B-EBE5-46CA-891D-748CF4DC4349}"/>
              </a:ext>
            </a:extLst>
          </p:cNvPr>
          <p:cNvSpPr txBox="1"/>
          <p:nvPr/>
        </p:nvSpPr>
        <p:spPr>
          <a:xfrm>
            <a:off x="697701" y="439546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A9EB2F0B-F098-40DE-A884-8563702752F7}"/>
              </a:ext>
            </a:extLst>
          </p:cNvPr>
          <p:cNvSpPr txBox="1"/>
          <p:nvPr/>
        </p:nvSpPr>
        <p:spPr>
          <a:xfrm>
            <a:off x="1733863" y="438108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63313504-EF80-4173-B6AC-6FAD1C8A5BB9}"/>
              </a:ext>
            </a:extLst>
          </p:cNvPr>
          <p:cNvSpPr txBox="1"/>
          <p:nvPr/>
        </p:nvSpPr>
        <p:spPr>
          <a:xfrm>
            <a:off x="3240005" y="4366585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5CFD261C-0396-4578-8249-730AEB68D63A}"/>
              </a:ext>
            </a:extLst>
          </p:cNvPr>
          <p:cNvSpPr txBox="1"/>
          <p:nvPr/>
        </p:nvSpPr>
        <p:spPr>
          <a:xfrm>
            <a:off x="4437284" y="4368081"/>
            <a:ext cx="9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Indireto</a:t>
            </a: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8BF0BD95-2450-479F-82E6-725EC106E558}"/>
              </a:ext>
            </a:extLst>
          </p:cNvPr>
          <p:cNvSpPr txBox="1"/>
          <p:nvPr/>
        </p:nvSpPr>
        <p:spPr>
          <a:xfrm>
            <a:off x="8757877" y="4394550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220" name="Picture 2" descr="ícone-lupa — Agenda de Autoridades">
            <a:extLst>
              <a:ext uri="{FF2B5EF4-FFF2-40B4-BE49-F238E27FC236}">
                <a16:creationId xmlns:a16="http://schemas.microsoft.com/office/drawing/2014/main" id="{62FF54DD-72F5-49FB-BA7A-1B1EA03C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019" y="4463530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Conexão reta 49">
            <a:extLst>
              <a:ext uri="{FF2B5EF4-FFF2-40B4-BE49-F238E27FC236}">
                <a16:creationId xmlns:a16="http://schemas.microsoft.com/office/drawing/2014/main" id="{B8545351-9515-4E80-BBB0-A1C05C475343}"/>
              </a:ext>
            </a:extLst>
          </p:cNvPr>
          <p:cNvCxnSpPr>
            <a:cxnSpLocks/>
          </p:cNvCxnSpPr>
          <p:nvPr/>
        </p:nvCxnSpPr>
        <p:spPr>
          <a:xfrm flipH="1">
            <a:off x="8729169" y="2881784"/>
            <a:ext cx="3124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A3290CF0-D2AC-4666-B678-6034464A72B4}"/>
              </a:ext>
            </a:extLst>
          </p:cNvPr>
          <p:cNvSpPr txBox="1"/>
          <p:nvPr/>
        </p:nvSpPr>
        <p:spPr>
          <a:xfrm>
            <a:off x="5905138" y="2810902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Origem Cad.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B2E4E1FA-1A1E-43D9-B197-DD4B55DB0079}"/>
              </a:ext>
            </a:extLst>
          </p:cNvPr>
          <p:cNvSpPr txBox="1"/>
          <p:nvPr/>
        </p:nvSpPr>
        <p:spPr>
          <a:xfrm>
            <a:off x="5947501" y="3208660"/>
            <a:ext cx="13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189FFD30-71DD-417F-9E11-11E274498CEB}"/>
              </a:ext>
            </a:extLst>
          </p:cNvPr>
          <p:cNvSpPr txBox="1"/>
          <p:nvPr/>
        </p:nvSpPr>
        <p:spPr>
          <a:xfrm>
            <a:off x="5926988" y="3558423"/>
            <a:ext cx="11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7BD2A05A-C737-4CD3-8E37-83DDB2843463}"/>
              </a:ext>
            </a:extLst>
          </p:cNvPr>
          <p:cNvSpPr txBox="1"/>
          <p:nvPr/>
        </p:nvSpPr>
        <p:spPr>
          <a:xfrm>
            <a:off x="5972497" y="4010780"/>
            <a:ext cx="126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FAB2A480-7FA8-488E-BEE4-39A04C6AEB17}"/>
              </a:ext>
            </a:extLst>
          </p:cNvPr>
          <p:cNvSpPr txBox="1"/>
          <p:nvPr/>
        </p:nvSpPr>
        <p:spPr>
          <a:xfrm>
            <a:off x="5908694" y="4381080"/>
            <a:ext cx="13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cxnSp>
        <p:nvCxnSpPr>
          <p:cNvPr id="227" name="Conexão reta 49">
            <a:extLst>
              <a:ext uri="{FF2B5EF4-FFF2-40B4-BE49-F238E27FC236}">
                <a16:creationId xmlns:a16="http://schemas.microsoft.com/office/drawing/2014/main" id="{C0CA35CA-E084-413C-83A0-6254D48A0A91}"/>
              </a:ext>
            </a:extLst>
          </p:cNvPr>
          <p:cNvCxnSpPr>
            <a:cxnSpLocks/>
          </p:cNvCxnSpPr>
          <p:nvPr/>
        </p:nvCxnSpPr>
        <p:spPr>
          <a:xfrm flipH="1">
            <a:off x="7176057" y="2881784"/>
            <a:ext cx="12830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6119B5D9-5466-42DD-BBA6-073A384F28D9}"/>
              </a:ext>
            </a:extLst>
          </p:cNvPr>
          <p:cNvSpPr txBox="1"/>
          <p:nvPr/>
        </p:nvSpPr>
        <p:spPr>
          <a:xfrm>
            <a:off x="7176057" y="2815330"/>
            <a:ext cx="1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Rep. Comercial</a:t>
            </a: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41034964-97D3-4D69-8ED8-95DD5D894F11}"/>
              </a:ext>
            </a:extLst>
          </p:cNvPr>
          <p:cNvSpPr txBox="1"/>
          <p:nvPr/>
        </p:nvSpPr>
        <p:spPr>
          <a:xfrm>
            <a:off x="7320961" y="3203347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5A5E0E14-01C2-4CEA-BFBC-17CF38BEE6D5}"/>
              </a:ext>
            </a:extLst>
          </p:cNvPr>
          <p:cNvSpPr txBox="1"/>
          <p:nvPr/>
        </p:nvSpPr>
        <p:spPr>
          <a:xfrm>
            <a:off x="7335490" y="3570592"/>
            <a:ext cx="126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B97DF5D5-DB86-457A-9EC4-E8EF764685D5}"/>
              </a:ext>
            </a:extLst>
          </p:cNvPr>
          <p:cNvSpPr txBox="1"/>
          <p:nvPr/>
        </p:nvSpPr>
        <p:spPr>
          <a:xfrm>
            <a:off x="7320961" y="3995757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</a:t>
            </a:r>
          </a:p>
        </p:txBody>
      </p: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FCF0B313-F27C-49B4-BC35-14DC2F759042}"/>
              </a:ext>
            </a:extLst>
          </p:cNvPr>
          <p:cNvSpPr txBox="1"/>
          <p:nvPr/>
        </p:nvSpPr>
        <p:spPr>
          <a:xfrm>
            <a:off x="7335490" y="4359907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234" name="Bolha de Discurso: Retângulo com Cantos Arredondados 11">
            <a:extLst>
              <a:ext uri="{FF2B5EF4-FFF2-40B4-BE49-F238E27FC236}">
                <a16:creationId xmlns:a16="http://schemas.microsoft.com/office/drawing/2014/main" id="{3F17D87A-A968-4DC0-AA1B-8202AAF0A191}"/>
              </a:ext>
            </a:extLst>
          </p:cNvPr>
          <p:cNvSpPr/>
          <p:nvPr/>
        </p:nvSpPr>
        <p:spPr>
          <a:xfrm>
            <a:off x="6797256" y="5527437"/>
            <a:ext cx="3254466" cy="1300854"/>
          </a:xfrm>
          <a:prstGeom prst="wedgeRoundRectCallout">
            <a:avLst>
              <a:gd name="adj1" fmla="val -56260"/>
              <a:gd name="adj2" fmla="val -1157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Observação:</a:t>
            </a:r>
          </a:p>
          <a:p>
            <a:pPr algn="ctr"/>
            <a:r>
              <a:rPr lang="pt-BR" dirty="0"/>
              <a:t>Quando a origem vem do comercial não será necessária a aprovação.</a:t>
            </a:r>
          </a:p>
        </p:txBody>
      </p:sp>
    </p:spTree>
    <p:extLst>
      <p:ext uri="{BB962C8B-B14F-4D97-AF65-F5344CB8AC3E}">
        <p14:creationId xmlns:p14="http://schemas.microsoft.com/office/powerpoint/2010/main" val="257608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D97CC0D-720E-4760-89D8-2C67C186D994}"/>
              </a:ext>
            </a:extLst>
          </p:cNvPr>
          <p:cNvCxnSpPr>
            <a:cxnSpLocks/>
          </p:cNvCxnSpPr>
          <p:nvPr/>
        </p:nvCxnSpPr>
        <p:spPr>
          <a:xfrm>
            <a:off x="2890742" y="1722184"/>
            <a:ext cx="606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B920CD-097D-4F5C-8526-A08776618C13}"/>
              </a:ext>
            </a:extLst>
          </p:cNvPr>
          <p:cNvSpPr/>
          <p:nvPr/>
        </p:nvSpPr>
        <p:spPr>
          <a:xfrm>
            <a:off x="3248549" y="966814"/>
            <a:ext cx="912121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Prévia Cadastro</a:t>
            </a:r>
          </a:p>
        </p:txBody>
      </p:sp>
      <p:pic>
        <p:nvPicPr>
          <p:cNvPr id="5122" name="Picture 2" descr="ícone Verificar, ok, aceito, aplique Livre de Must Have">
            <a:extLst>
              <a:ext uri="{FF2B5EF4-FFF2-40B4-BE49-F238E27FC236}">
                <a16:creationId xmlns:a16="http://schemas.microsoft.com/office/drawing/2014/main" id="{412165A0-E30C-4824-A611-8E7F7740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77" y="491601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59420E4-CCCD-40F1-BCFE-BF59E0AD0D04}"/>
              </a:ext>
            </a:extLst>
          </p:cNvPr>
          <p:cNvSpPr/>
          <p:nvPr/>
        </p:nvSpPr>
        <p:spPr>
          <a:xfrm>
            <a:off x="4316799" y="966814"/>
            <a:ext cx="935726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Upload Documentos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A7AC80A-A577-42BB-B2C6-5688799FC269}"/>
              </a:ext>
            </a:extLst>
          </p:cNvPr>
          <p:cNvSpPr/>
          <p:nvPr/>
        </p:nvSpPr>
        <p:spPr>
          <a:xfrm>
            <a:off x="5385048" y="966813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documentos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6B51C69-724D-49A9-98B1-396EB793109A}"/>
              </a:ext>
            </a:extLst>
          </p:cNvPr>
          <p:cNvSpPr/>
          <p:nvPr/>
        </p:nvSpPr>
        <p:spPr>
          <a:xfrm>
            <a:off x="6449726" y="980068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Assinatura Socios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C065A1-72C1-49EA-889F-B7B7F9B901EF}"/>
              </a:ext>
            </a:extLst>
          </p:cNvPr>
          <p:cNvSpPr/>
          <p:nvPr/>
        </p:nvSpPr>
        <p:spPr>
          <a:xfrm>
            <a:off x="7575143" y="980066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C&amp;A</a:t>
            </a:r>
          </a:p>
        </p:txBody>
      </p:sp>
      <p:pic>
        <p:nvPicPr>
          <p:cNvPr id="26" name="Picture 2" descr="ícone Verificar, ok, aceito, aplique Livre de Must Have">
            <a:extLst>
              <a:ext uri="{FF2B5EF4-FFF2-40B4-BE49-F238E27FC236}">
                <a16:creationId xmlns:a16="http://schemas.microsoft.com/office/drawing/2014/main" id="{8659DAD9-1B46-48D9-9482-CE2E496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76" y="479285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2CC98F-296F-497C-85A0-BC872C30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976" y="404697"/>
            <a:ext cx="521021" cy="52482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B04D909-0D48-4DD7-BE8A-08B5BDC6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965" y="455244"/>
            <a:ext cx="521021" cy="52482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027DE35-DBE3-4B8A-A6DF-D1B238A2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34" y="441990"/>
            <a:ext cx="521021" cy="524824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7409A81-F18A-4E71-B3D3-9981CB320DF4}"/>
              </a:ext>
            </a:extLst>
          </p:cNvPr>
          <p:cNvSpPr/>
          <p:nvPr/>
        </p:nvSpPr>
        <p:spPr>
          <a:xfrm>
            <a:off x="2479926" y="1364386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47922ACD-EA8D-4ACA-9854-74F1D353304C}"/>
              </a:ext>
            </a:extLst>
          </p:cNvPr>
          <p:cNvSpPr/>
          <p:nvPr/>
        </p:nvSpPr>
        <p:spPr>
          <a:xfrm>
            <a:off x="8969466" y="1337872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7518DC3-F2E1-4D3B-8129-97680340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76" y="2079982"/>
            <a:ext cx="2711366" cy="330230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C982760-E0C9-488A-9E29-311F521CA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76" y="5434574"/>
            <a:ext cx="3226208" cy="111546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A2E9907-F2BC-49AD-88B3-F1500484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160" y="5742534"/>
            <a:ext cx="3182798" cy="11154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70A0FB2-5206-4F94-864A-B073BCDC2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6052" y="2037828"/>
            <a:ext cx="3221166" cy="1322010"/>
          </a:xfrm>
          <a:prstGeom prst="rect">
            <a:avLst/>
          </a:prstGeom>
        </p:spPr>
      </p:pic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19A26AFF-45E9-4802-A58B-02B2B928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03193"/>
              </p:ext>
            </p:extLst>
          </p:nvPr>
        </p:nvGraphicFramePr>
        <p:xfrm>
          <a:off x="3552253" y="2040228"/>
          <a:ext cx="4373568" cy="6999923"/>
        </p:xfrm>
        <a:graphic>
          <a:graphicData uri="http://schemas.openxmlformats.org/drawingml/2006/table">
            <a:tbl>
              <a:tblPr firstRow="1" firstCol="1" bandRow="1"/>
              <a:tblGrid>
                <a:gridCol w="4373568">
                  <a:extLst>
                    <a:ext uri="{9D8B030D-6E8A-4147-A177-3AD203B41FA5}">
                      <a16:colId xmlns:a16="http://schemas.microsoft.com/office/drawing/2014/main" val="2535534698"/>
                    </a:ext>
                  </a:extLst>
                </a:gridCol>
              </a:tblGrid>
              <a:tr h="21005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Alvará de funcionamento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Conjunta de Débitos Relativos a Tributos Federais e à Dívida Ativa da União emitida pela Receita Federal e Procuradoria Geral da Fazenda Nacional (PGFN)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– Certificado de Regularidade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 – Guia de Recolhimento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– Guia da Previdência Social (INSS)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endereço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Certificado ABVTEX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Laudo de Vistoria dos Bombeiros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fornecedor assinada pelo representante legal da empresa e com firma reconhecida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Relação de subcontratados rubricada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Licença Ambiental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Aceite – Condições Gerais de Fornecimento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Aceite ao Código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Contrato Social e última alteração contratual registrada (cópia simples)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inscritos, emitida pela Procuradoria Geral do Estado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não inscritos, emitida pela SEFAZ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cadastro no Sintegra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Formulário de Cadastro Oficial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Ficha Complementar (Assinado pelo representante legal da empresa e com firma reconhecida)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CNPJ - Comprovante de Inscrição e Situação Cadastral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Planta baixa completa (com assinaturas/carimbo do corpo de bombeiros ou prefeitura e quadro de metragem)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Simulado de abandono/evacuação de área (todos os turnos)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</a:t>
                      </a: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-auditoria (preenchida e com fotos)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Compromissos Globais de Sustentabilidade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Dados bancários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e Acordo (Viscose) - (Assinado pelo representante legal da empresa)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36422"/>
                  </a:ext>
                </a:extLst>
              </a:tr>
              <a:tr h="47286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73327"/>
                  </a:ext>
                </a:extLst>
              </a:tr>
              <a:tr h="21005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360087"/>
                  </a:ext>
                </a:extLst>
              </a:tr>
              <a:tr h="18207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37839"/>
                  </a:ext>
                </a:extLst>
              </a:tr>
              <a:tr h="5890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6219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518B3E-8B7D-4E8A-ADF1-5103A4DEF424}"/>
              </a:ext>
            </a:extLst>
          </p:cNvPr>
          <p:cNvSpPr txBox="1"/>
          <p:nvPr/>
        </p:nvSpPr>
        <p:spPr>
          <a:xfrm>
            <a:off x="3373882" y="46482"/>
            <a:ext cx="51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Portal Aprovações</a:t>
            </a:r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815D05A-3C38-434C-A9AC-7893140D0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160" y="3359838"/>
            <a:ext cx="2749675" cy="2391227"/>
          </a:xfrm>
          <a:prstGeom prst="rect">
            <a:avLst/>
          </a:prstGeom>
        </p:spPr>
      </p:pic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137EFFB2-989A-425F-98DF-BD0CC7C7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0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 SINGULAR - Por Dentro da Empresa | Infojobs">
            <a:extLst>
              <a:ext uri="{FF2B5EF4-FFF2-40B4-BE49-F238E27FC236}">
                <a16:creationId xmlns:a16="http://schemas.microsoft.com/office/drawing/2014/main" id="{37B1634B-3AE2-47B9-B1B9-255D985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9B5446C-C059-4B95-B0C1-8DA6412C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08" y="0"/>
            <a:ext cx="7390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5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haveta à direita 24">
            <a:extLst>
              <a:ext uri="{FF2B5EF4-FFF2-40B4-BE49-F238E27FC236}">
                <a16:creationId xmlns:a16="http://schemas.microsoft.com/office/drawing/2014/main" id="{5AE63E65-1E29-4EC6-B190-3021C0C3E9AC}"/>
              </a:ext>
            </a:extLst>
          </p:cNvPr>
          <p:cNvSpPr/>
          <p:nvPr/>
        </p:nvSpPr>
        <p:spPr>
          <a:xfrm>
            <a:off x="5866228" y="1477108"/>
            <a:ext cx="1739742" cy="4789962"/>
          </a:xfrm>
          <a:prstGeom prst="rightBrace">
            <a:avLst>
              <a:gd name="adj1" fmla="val 442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78F37A-9A6E-463E-B97D-D76D39DB5D3D}"/>
              </a:ext>
            </a:extLst>
          </p:cNvPr>
          <p:cNvSpPr txBox="1"/>
          <p:nvPr/>
        </p:nvSpPr>
        <p:spPr>
          <a:xfrm>
            <a:off x="7799008" y="3668869"/>
            <a:ext cx="401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1.Dados do Fornecedor Formulário Indireto</a:t>
            </a:r>
          </a:p>
        </p:txBody>
      </p:sp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AC7E6FDA-134C-47B8-A34A-47504CA9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4ADDCE4D-FAB9-4D6B-B67B-26CFD2CE8F19}"/>
              </a:ext>
            </a:extLst>
          </p:cNvPr>
          <p:cNvSpPr/>
          <p:nvPr/>
        </p:nvSpPr>
        <p:spPr>
          <a:xfrm>
            <a:off x="5128591" y="198783"/>
            <a:ext cx="2862470" cy="880323"/>
          </a:xfrm>
          <a:prstGeom prst="flowChartProcess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Formulário Indireto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CB78C-D34A-4970-B951-F3F95D9F9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19" y="1108420"/>
            <a:ext cx="5428571" cy="54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37F863-28B0-4F7A-A86B-0F7F842A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53"/>
            <a:ext cx="12206287" cy="6048376"/>
          </a:xfrm>
          <a:prstGeom prst="rect">
            <a:avLst/>
          </a:prstGeom>
        </p:spPr>
      </p:pic>
      <p:pic>
        <p:nvPicPr>
          <p:cNvPr id="7" name="Picture 2" descr="C&amp;A Brasil | LinkedIn">
            <a:extLst>
              <a:ext uri="{FF2B5EF4-FFF2-40B4-BE49-F238E27FC236}">
                <a16:creationId xmlns:a16="http://schemas.microsoft.com/office/drawing/2014/main" id="{1799B6A4-1117-4068-9954-44A23EFF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094" y="9522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A347F65F-69CC-4F74-9566-DE403F9E3659}"/>
              </a:ext>
            </a:extLst>
          </p:cNvPr>
          <p:cNvCxnSpPr/>
          <p:nvPr/>
        </p:nvCxnSpPr>
        <p:spPr>
          <a:xfrm flipH="1" flipV="1">
            <a:off x="9594574" y="4638261"/>
            <a:ext cx="848140" cy="106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D2545142-BD0C-46BB-A92D-6DE7E03AF52F}"/>
              </a:ext>
            </a:extLst>
          </p:cNvPr>
          <p:cNvCxnSpPr/>
          <p:nvPr/>
        </p:nvCxnSpPr>
        <p:spPr>
          <a:xfrm flipH="1" flipV="1">
            <a:off x="1941443" y="2898913"/>
            <a:ext cx="848140" cy="106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T SINGULAR - Por Dentro da Empresa | Infojobs">
            <a:extLst>
              <a:ext uri="{FF2B5EF4-FFF2-40B4-BE49-F238E27FC236}">
                <a16:creationId xmlns:a16="http://schemas.microsoft.com/office/drawing/2014/main" id="{C9F0D430-C421-446E-A08D-188D1829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6765" cy="8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82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haveta à direita 24">
            <a:extLst>
              <a:ext uri="{FF2B5EF4-FFF2-40B4-BE49-F238E27FC236}">
                <a16:creationId xmlns:a16="http://schemas.microsoft.com/office/drawing/2014/main" id="{5AE63E65-1E29-4EC6-B190-3021C0C3E9AC}"/>
              </a:ext>
            </a:extLst>
          </p:cNvPr>
          <p:cNvSpPr/>
          <p:nvPr/>
        </p:nvSpPr>
        <p:spPr>
          <a:xfrm>
            <a:off x="5866228" y="1477108"/>
            <a:ext cx="1739742" cy="4789962"/>
          </a:xfrm>
          <a:prstGeom prst="rightBrace">
            <a:avLst>
              <a:gd name="adj1" fmla="val 442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78F37A-9A6E-463E-B97D-D76D39DB5D3D}"/>
              </a:ext>
            </a:extLst>
          </p:cNvPr>
          <p:cNvSpPr txBox="1"/>
          <p:nvPr/>
        </p:nvSpPr>
        <p:spPr>
          <a:xfrm>
            <a:off x="7878521" y="2994926"/>
            <a:ext cx="4015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</a:t>
            </a:r>
            <a:r>
              <a:rPr lang="pt-BR" dirty="0">
                <a:solidFill>
                  <a:schemeClr val="tx1"/>
                </a:solidFill>
              </a:rPr>
              <a:t> Tornará o processo obrigatório para leitura. Ao clicar na confirmação abrirá um </a:t>
            </a:r>
            <a:r>
              <a:rPr lang="pt-BR" dirty="0" err="1">
                <a:solidFill>
                  <a:schemeClr val="tx1"/>
                </a:solidFill>
              </a:rPr>
              <a:t>popup</a:t>
            </a:r>
            <a:r>
              <a:rPr lang="pt-BR" dirty="0">
                <a:solidFill>
                  <a:schemeClr val="tx1"/>
                </a:solidFill>
              </a:rPr>
              <a:t> com todos código de ética e conduta e no final deverá dar um “CHECK” validando todo o processo</a:t>
            </a:r>
            <a:endParaRPr lang="pt-BR" dirty="0"/>
          </a:p>
        </p:txBody>
      </p:sp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AC7E6FDA-134C-47B8-A34A-47504CA9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4ADDCE4D-FAB9-4D6B-B67B-26CFD2CE8F19}"/>
              </a:ext>
            </a:extLst>
          </p:cNvPr>
          <p:cNvSpPr/>
          <p:nvPr/>
        </p:nvSpPr>
        <p:spPr>
          <a:xfrm>
            <a:off x="5128591" y="198783"/>
            <a:ext cx="2862470" cy="880323"/>
          </a:xfrm>
          <a:prstGeom prst="flowChartProcess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Formulário Indireto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5FF16-31A3-482D-9828-8A3DC000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2" y="1581613"/>
            <a:ext cx="5666667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3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D97CC0D-720E-4760-89D8-2C67C186D994}"/>
              </a:ext>
            </a:extLst>
          </p:cNvPr>
          <p:cNvCxnSpPr>
            <a:cxnSpLocks/>
          </p:cNvCxnSpPr>
          <p:nvPr/>
        </p:nvCxnSpPr>
        <p:spPr>
          <a:xfrm>
            <a:off x="3301152" y="1659512"/>
            <a:ext cx="606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B920CD-097D-4F5C-8526-A08776618C13}"/>
              </a:ext>
            </a:extLst>
          </p:cNvPr>
          <p:cNvSpPr/>
          <p:nvPr/>
        </p:nvSpPr>
        <p:spPr>
          <a:xfrm>
            <a:off x="3658959" y="904142"/>
            <a:ext cx="912121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Prévia Cadastro</a:t>
            </a:r>
          </a:p>
        </p:txBody>
      </p:sp>
      <p:pic>
        <p:nvPicPr>
          <p:cNvPr id="5122" name="Picture 2" descr="ícone Verificar, ok, aceito, aplique Livre de Must Have">
            <a:extLst>
              <a:ext uri="{FF2B5EF4-FFF2-40B4-BE49-F238E27FC236}">
                <a16:creationId xmlns:a16="http://schemas.microsoft.com/office/drawing/2014/main" id="{412165A0-E30C-4824-A611-8E7F7740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7" y="428929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59420E4-CCCD-40F1-BCFE-BF59E0AD0D04}"/>
              </a:ext>
            </a:extLst>
          </p:cNvPr>
          <p:cNvSpPr/>
          <p:nvPr/>
        </p:nvSpPr>
        <p:spPr>
          <a:xfrm>
            <a:off x="4727209" y="904142"/>
            <a:ext cx="935726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Upload Documentos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A7AC80A-A577-42BB-B2C6-5688799FC269}"/>
              </a:ext>
            </a:extLst>
          </p:cNvPr>
          <p:cNvSpPr/>
          <p:nvPr/>
        </p:nvSpPr>
        <p:spPr>
          <a:xfrm>
            <a:off x="5795458" y="904141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documentos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6B51C69-724D-49A9-98B1-396EB793109A}"/>
              </a:ext>
            </a:extLst>
          </p:cNvPr>
          <p:cNvSpPr/>
          <p:nvPr/>
        </p:nvSpPr>
        <p:spPr>
          <a:xfrm>
            <a:off x="6860136" y="917396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Assinatura Socios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C065A1-72C1-49EA-889F-B7B7F9B901EF}"/>
              </a:ext>
            </a:extLst>
          </p:cNvPr>
          <p:cNvSpPr/>
          <p:nvPr/>
        </p:nvSpPr>
        <p:spPr>
          <a:xfrm>
            <a:off x="7985553" y="917394"/>
            <a:ext cx="933735" cy="715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Aprovação C&amp;A</a:t>
            </a:r>
          </a:p>
        </p:txBody>
      </p:sp>
      <p:pic>
        <p:nvPicPr>
          <p:cNvPr id="26" name="Picture 2" descr="ícone Verificar, ok, aceito, aplique Livre de Must Have">
            <a:extLst>
              <a:ext uri="{FF2B5EF4-FFF2-40B4-BE49-F238E27FC236}">
                <a16:creationId xmlns:a16="http://schemas.microsoft.com/office/drawing/2014/main" id="{8659DAD9-1B46-48D9-9482-CE2E496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6" y="416613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2CC98F-296F-497C-85A0-BC872C30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86" y="342025"/>
            <a:ext cx="521021" cy="52482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B04D909-0D48-4DD7-BE8A-08B5BDC6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75" y="392572"/>
            <a:ext cx="521021" cy="52482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027DE35-DBE3-4B8A-A6DF-D1B238A2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44" y="379318"/>
            <a:ext cx="521021" cy="524824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7409A81-F18A-4E71-B3D3-9981CB320DF4}"/>
              </a:ext>
            </a:extLst>
          </p:cNvPr>
          <p:cNvSpPr/>
          <p:nvPr/>
        </p:nvSpPr>
        <p:spPr>
          <a:xfrm>
            <a:off x="2890336" y="1301714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47922ACD-EA8D-4ACA-9854-74F1D353304C}"/>
              </a:ext>
            </a:extLst>
          </p:cNvPr>
          <p:cNvSpPr/>
          <p:nvPr/>
        </p:nvSpPr>
        <p:spPr>
          <a:xfrm>
            <a:off x="9379876" y="1275200"/>
            <a:ext cx="364907" cy="71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19A26AFF-45E9-4802-A58B-02B2B928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48417"/>
              </p:ext>
            </p:extLst>
          </p:nvPr>
        </p:nvGraphicFramePr>
        <p:xfrm>
          <a:off x="7055375" y="2602772"/>
          <a:ext cx="4240871" cy="3337832"/>
        </p:xfrm>
        <a:graphic>
          <a:graphicData uri="http://schemas.openxmlformats.org/drawingml/2006/table">
            <a:tbl>
              <a:tblPr firstRow="1" firstCol="1" bandRow="1"/>
              <a:tblGrid>
                <a:gridCol w="4240871">
                  <a:extLst>
                    <a:ext uri="{9D8B030D-6E8A-4147-A177-3AD203B41FA5}">
                      <a16:colId xmlns:a16="http://schemas.microsoft.com/office/drawing/2014/main" val="2535534698"/>
                    </a:ext>
                  </a:extLst>
                </a:gridCol>
              </a:tblGrid>
              <a:tr h="145950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Wingdings" panose="05000000000000000000" pitchFamily="2" charset="2"/>
                        <a:buNone/>
                      </a:pPr>
                      <a:endParaRPr lang="pt-BR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Cartão CNPJ atualizado - Comprovante de Inscrição e Situação Cadastral</a:t>
                      </a:r>
                      <a:endParaRPr lang="pt-BR" sz="9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dados bancários atualizado e em nome do fornecedor, sendo: Cópia da folha de cheque ou Extrato bancário (via site, Aplicativo ou físico)</a:t>
                      </a:r>
                      <a:endParaRPr lang="pt-BR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36422"/>
                  </a:ext>
                </a:extLst>
              </a:tr>
              <a:tr h="4658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73327"/>
                  </a:ext>
                </a:extLst>
              </a:tr>
              <a:tr h="7846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360087"/>
                  </a:ext>
                </a:extLst>
              </a:tr>
              <a:tr h="68014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37839"/>
                  </a:ext>
                </a:extLst>
              </a:tr>
              <a:tr h="2200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6219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518B3E-8B7D-4E8A-ADF1-5103A4DEF424}"/>
              </a:ext>
            </a:extLst>
          </p:cNvPr>
          <p:cNvSpPr txBox="1"/>
          <p:nvPr/>
        </p:nvSpPr>
        <p:spPr>
          <a:xfrm>
            <a:off x="3876742" y="7091"/>
            <a:ext cx="51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Portal Acompanhamento</a:t>
            </a:r>
            <a:endParaRPr lang="pt-BR" dirty="0"/>
          </a:p>
        </p:txBody>
      </p:sp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3CD3AFC7-B3DC-46C2-9382-B2C4338AD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B8ED844-5272-481C-930E-4AFA75E48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91" y="2902843"/>
            <a:ext cx="5638095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12B54-2596-45B2-80EA-40355561E9CA}"/>
              </a:ext>
            </a:extLst>
          </p:cNvPr>
          <p:cNvSpPr txBox="1"/>
          <p:nvPr/>
        </p:nvSpPr>
        <p:spPr>
          <a:xfrm>
            <a:off x="3498891" y="390636"/>
            <a:ext cx="55447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 de consulta do Portal Acompanhamento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5B2F28-52D8-470A-98A7-D3B695643FDB}"/>
              </a:ext>
            </a:extLst>
          </p:cNvPr>
          <p:cNvSpPr/>
          <p:nvPr/>
        </p:nvSpPr>
        <p:spPr>
          <a:xfrm>
            <a:off x="477078" y="1040236"/>
            <a:ext cx="11476383" cy="44859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6C15291-0B5A-4CE3-B0EE-4F42F4B9AE80}"/>
              </a:ext>
            </a:extLst>
          </p:cNvPr>
          <p:cNvSpPr/>
          <p:nvPr/>
        </p:nvSpPr>
        <p:spPr>
          <a:xfrm>
            <a:off x="763057" y="1452107"/>
            <a:ext cx="2703444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3ABF020-7D27-46A3-94D0-3783948578AB}"/>
              </a:ext>
            </a:extLst>
          </p:cNvPr>
          <p:cNvSpPr/>
          <p:nvPr/>
        </p:nvSpPr>
        <p:spPr>
          <a:xfrm>
            <a:off x="3665283" y="1452107"/>
            <a:ext cx="5274366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0B01306-672B-4952-B1E4-EE25ACD13259}"/>
              </a:ext>
            </a:extLst>
          </p:cNvPr>
          <p:cNvSpPr/>
          <p:nvPr/>
        </p:nvSpPr>
        <p:spPr>
          <a:xfrm>
            <a:off x="780344" y="2280367"/>
            <a:ext cx="2703444" cy="4638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E0671B7-7219-42F5-B654-8857DAEB5AE4}"/>
              </a:ext>
            </a:extLst>
          </p:cNvPr>
          <p:cNvSpPr/>
          <p:nvPr/>
        </p:nvSpPr>
        <p:spPr>
          <a:xfrm>
            <a:off x="3665283" y="2280368"/>
            <a:ext cx="2703444" cy="463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B39CB2-1D2F-4F45-844D-F07019064858}"/>
              </a:ext>
            </a:extLst>
          </p:cNvPr>
          <p:cNvSpPr txBox="1"/>
          <p:nvPr/>
        </p:nvSpPr>
        <p:spPr>
          <a:xfrm>
            <a:off x="763057" y="116567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C789732-85BE-44C5-850D-20553F67D5B4}"/>
              </a:ext>
            </a:extLst>
          </p:cNvPr>
          <p:cNvSpPr txBox="1"/>
          <p:nvPr/>
        </p:nvSpPr>
        <p:spPr>
          <a:xfrm>
            <a:off x="3665283" y="1165670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Razão Social: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274B0E-393D-4EE1-A46A-3C963C03139E}"/>
              </a:ext>
            </a:extLst>
          </p:cNvPr>
          <p:cNvSpPr txBox="1"/>
          <p:nvPr/>
        </p:nvSpPr>
        <p:spPr>
          <a:xfrm>
            <a:off x="753840" y="1981504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Inclusão: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BC0642-99BE-4DF2-A4DA-220C002E73A2}"/>
              </a:ext>
            </a:extLst>
          </p:cNvPr>
          <p:cNvSpPr txBox="1"/>
          <p:nvPr/>
        </p:nvSpPr>
        <p:spPr>
          <a:xfrm>
            <a:off x="3587786" y="2000556"/>
            <a:ext cx="237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Formulário: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CABEB7-6E5A-421A-93CA-9DB2E540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36" y="2340261"/>
            <a:ext cx="408999" cy="370546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ACDFFF45-9B05-4091-A712-4D8ECDF637FD}"/>
              </a:ext>
            </a:extLst>
          </p:cNvPr>
          <p:cNvSpPr/>
          <p:nvPr/>
        </p:nvSpPr>
        <p:spPr>
          <a:xfrm>
            <a:off x="6050675" y="2369888"/>
            <a:ext cx="288957" cy="340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Picture 4" descr="IT SINGULAR - Por Dentro da Empresa | Infojobs">
            <a:extLst>
              <a:ext uri="{FF2B5EF4-FFF2-40B4-BE49-F238E27FC236}">
                <a16:creationId xmlns:a16="http://schemas.microsoft.com/office/drawing/2014/main" id="{CE296EFD-D036-41CF-954D-1C3E0432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4545AE32-8619-49C5-9A4F-429E4C4E777C}"/>
              </a:ext>
            </a:extLst>
          </p:cNvPr>
          <p:cNvSpPr/>
          <p:nvPr/>
        </p:nvSpPr>
        <p:spPr>
          <a:xfrm>
            <a:off x="761232" y="3255677"/>
            <a:ext cx="10691179" cy="19034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4" name="Conexão reta 13">
            <a:extLst>
              <a:ext uri="{FF2B5EF4-FFF2-40B4-BE49-F238E27FC236}">
                <a16:creationId xmlns:a16="http://schemas.microsoft.com/office/drawing/2014/main" id="{6239978C-67A7-439C-A2F7-9DAC93D41802}"/>
              </a:ext>
            </a:extLst>
          </p:cNvPr>
          <p:cNvCxnSpPr>
            <a:cxnSpLocks/>
          </p:cNvCxnSpPr>
          <p:nvPr/>
        </p:nvCxnSpPr>
        <p:spPr>
          <a:xfrm>
            <a:off x="1822095" y="3216497"/>
            <a:ext cx="31698" cy="194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41">
            <a:extLst>
              <a:ext uri="{FF2B5EF4-FFF2-40B4-BE49-F238E27FC236}">
                <a16:creationId xmlns:a16="http://schemas.microsoft.com/office/drawing/2014/main" id="{9DB7AEDC-AD2D-4B42-A198-0BAFCC682421}"/>
              </a:ext>
            </a:extLst>
          </p:cNvPr>
          <p:cNvCxnSpPr>
            <a:cxnSpLocks/>
          </p:cNvCxnSpPr>
          <p:nvPr/>
        </p:nvCxnSpPr>
        <p:spPr>
          <a:xfrm flipH="1">
            <a:off x="3324471" y="3237060"/>
            <a:ext cx="2976" cy="192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42">
            <a:extLst>
              <a:ext uri="{FF2B5EF4-FFF2-40B4-BE49-F238E27FC236}">
                <a16:creationId xmlns:a16="http://schemas.microsoft.com/office/drawing/2014/main" id="{E1D6DA04-1591-4E30-B65A-6B152803A0FA}"/>
              </a:ext>
            </a:extLst>
          </p:cNvPr>
          <p:cNvCxnSpPr>
            <a:cxnSpLocks/>
          </p:cNvCxnSpPr>
          <p:nvPr/>
        </p:nvCxnSpPr>
        <p:spPr>
          <a:xfrm flipH="1">
            <a:off x="4541824" y="3181070"/>
            <a:ext cx="15390" cy="197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44">
            <a:extLst>
              <a:ext uri="{FF2B5EF4-FFF2-40B4-BE49-F238E27FC236}">
                <a16:creationId xmlns:a16="http://schemas.microsoft.com/office/drawing/2014/main" id="{171D071A-E7F5-4D64-9B32-4866B60F518D}"/>
              </a:ext>
            </a:extLst>
          </p:cNvPr>
          <p:cNvCxnSpPr>
            <a:cxnSpLocks/>
          </p:cNvCxnSpPr>
          <p:nvPr/>
        </p:nvCxnSpPr>
        <p:spPr>
          <a:xfrm flipH="1">
            <a:off x="5985918" y="3250487"/>
            <a:ext cx="15390" cy="19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16">
            <a:extLst>
              <a:ext uri="{FF2B5EF4-FFF2-40B4-BE49-F238E27FC236}">
                <a16:creationId xmlns:a16="http://schemas.microsoft.com/office/drawing/2014/main" id="{DF9B5CBF-A45C-4CE8-BAF4-41F147BA45E6}"/>
              </a:ext>
            </a:extLst>
          </p:cNvPr>
          <p:cNvCxnSpPr>
            <a:cxnSpLocks/>
          </p:cNvCxnSpPr>
          <p:nvPr/>
        </p:nvCxnSpPr>
        <p:spPr>
          <a:xfrm>
            <a:off x="753840" y="3495483"/>
            <a:ext cx="10730924" cy="2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AAF6130-696C-47FE-9AEA-4EDFBA2B5481}"/>
              </a:ext>
            </a:extLst>
          </p:cNvPr>
          <p:cNvSpPr txBox="1"/>
          <p:nvPr/>
        </p:nvSpPr>
        <p:spPr>
          <a:xfrm>
            <a:off x="869979" y="3196326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E2927EB-D195-4C2E-AC52-4F08758F091C}"/>
              </a:ext>
            </a:extLst>
          </p:cNvPr>
          <p:cNvSpPr txBox="1"/>
          <p:nvPr/>
        </p:nvSpPr>
        <p:spPr>
          <a:xfrm>
            <a:off x="1911325" y="3197212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1F848AD-C9E8-4888-ADDE-AC4E0E03B6DB}"/>
              </a:ext>
            </a:extLst>
          </p:cNvPr>
          <p:cNvSpPr txBox="1"/>
          <p:nvPr/>
        </p:nvSpPr>
        <p:spPr>
          <a:xfrm>
            <a:off x="3337435" y="3181071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Dt Inclusão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B2DB190-09AD-4105-8C24-5DDC5FE8103C}"/>
              </a:ext>
            </a:extLst>
          </p:cNvPr>
          <p:cNvSpPr txBox="1"/>
          <p:nvPr/>
        </p:nvSpPr>
        <p:spPr>
          <a:xfrm>
            <a:off x="4550896" y="3197212"/>
            <a:ext cx="14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</a:t>
            </a:r>
            <a:r>
              <a:rPr lang="pt-BR" dirty="0" err="1"/>
              <a:t>Form</a:t>
            </a:r>
            <a:endParaRPr lang="pt-BR" dirty="0"/>
          </a:p>
        </p:txBody>
      </p:sp>
      <p:cxnSp>
        <p:nvCxnSpPr>
          <p:cNvPr id="73" name="Conexão reta 49">
            <a:extLst>
              <a:ext uri="{FF2B5EF4-FFF2-40B4-BE49-F238E27FC236}">
                <a16:creationId xmlns:a16="http://schemas.microsoft.com/office/drawing/2014/main" id="{C8CF19F2-D055-42BA-8779-C329AE3EF61B}"/>
              </a:ext>
            </a:extLst>
          </p:cNvPr>
          <p:cNvCxnSpPr>
            <a:cxnSpLocks/>
          </p:cNvCxnSpPr>
          <p:nvPr/>
        </p:nvCxnSpPr>
        <p:spPr>
          <a:xfrm>
            <a:off x="10065148" y="3250487"/>
            <a:ext cx="14001" cy="19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33A5949-0B44-4454-B148-2163D2CE6052}"/>
              </a:ext>
            </a:extLst>
          </p:cNvPr>
          <p:cNvSpPr txBox="1"/>
          <p:nvPr/>
        </p:nvSpPr>
        <p:spPr>
          <a:xfrm>
            <a:off x="8938391" y="3209066"/>
            <a:ext cx="8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72F9694-01B0-4360-9964-0FCF61E81A2D}"/>
              </a:ext>
            </a:extLst>
          </p:cNvPr>
          <p:cNvSpPr txBox="1"/>
          <p:nvPr/>
        </p:nvSpPr>
        <p:spPr>
          <a:xfrm>
            <a:off x="10114337" y="3203947"/>
            <a:ext cx="7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F986C8D-4E0B-4B47-B090-20DE57BABE67}"/>
              </a:ext>
            </a:extLst>
          </p:cNvPr>
          <p:cNvSpPr txBox="1"/>
          <p:nvPr/>
        </p:nvSpPr>
        <p:spPr>
          <a:xfrm>
            <a:off x="889166" y="3630506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C7531A6-2508-42EF-8FAB-2BF0A84BB317}"/>
              </a:ext>
            </a:extLst>
          </p:cNvPr>
          <p:cNvSpPr txBox="1"/>
          <p:nvPr/>
        </p:nvSpPr>
        <p:spPr>
          <a:xfrm>
            <a:off x="1910775" y="357736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8ABAAE2-2CD5-45F1-BB54-A60BC274AF89}"/>
              </a:ext>
            </a:extLst>
          </p:cNvPr>
          <p:cNvSpPr txBox="1"/>
          <p:nvPr/>
        </p:nvSpPr>
        <p:spPr>
          <a:xfrm>
            <a:off x="3378422" y="357736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F5831CA-8279-4FA2-B5BF-BAAD5569F363}"/>
              </a:ext>
            </a:extLst>
          </p:cNvPr>
          <p:cNvSpPr txBox="1"/>
          <p:nvPr/>
        </p:nvSpPr>
        <p:spPr>
          <a:xfrm>
            <a:off x="4586905" y="3563956"/>
            <a:ext cx="103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FB997B1-C13C-42DE-9BA0-C8F4E98A4081}"/>
              </a:ext>
            </a:extLst>
          </p:cNvPr>
          <p:cNvSpPr txBox="1"/>
          <p:nvPr/>
        </p:nvSpPr>
        <p:spPr>
          <a:xfrm>
            <a:off x="8880736" y="3577913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81" name="Picture 2" descr="ícone-lupa — Agenda de Autoridades">
            <a:extLst>
              <a:ext uri="{FF2B5EF4-FFF2-40B4-BE49-F238E27FC236}">
                <a16:creationId xmlns:a16="http://schemas.microsoft.com/office/drawing/2014/main" id="{8B1DA54C-26A9-46C2-BF34-AEF06111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682" y="3612202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ícone Verificar, ok, aceito, aplique Livre de Must Have">
            <a:extLst>
              <a:ext uri="{FF2B5EF4-FFF2-40B4-BE49-F238E27FC236}">
                <a16:creationId xmlns:a16="http://schemas.microsoft.com/office/drawing/2014/main" id="{19013D95-EE38-4D7F-BD8B-115612E4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67" y="3625475"/>
            <a:ext cx="362114" cy="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41EAB07E-D151-416C-A358-2DC6610C1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805" y="3566339"/>
            <a:ext cx="411130" cy="414131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B1CA13DD-9962-4E83-B256-9FC497D89E40}"/>
              </a:ext>
            </a:extLst>
          </p:cNvPr>
          <p:cNvSpPr txBox="1"/>
          <p:nvPr/>
        </p:nvSpPr>
        <p:spPr>
          <a:xfrm>
            <a:off x="868292" y="398063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B68D64-00CE-45E0-823B-12C3871CD2CB}"/>
              </a:ext>
            </a:extLst>
          </p:cNvPr>
          <p:cNvSpPr txBox="1"/>
          <p:nvPr/>
        </p:nvSpPr>
        <p:spPr>
          <a:xfrm>
            <a:off x="1907403" y="3994116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9226E67C-3E9F-4AD6-BEF7-341106EC5D20}"/>
              </a:ext>
            </a:extLst>
          </p:cNvPr>
          <p:cNvSpPr txBox="1"/>
          <p:nvPr/>
        </p:nvSpPr>
        <p:spPr>
          <a:xfrm>
            <a:off x="3372597" y="3954701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40927764-4E3B-4922-809F-0DC7C78E32B4}"/>
              </a:ext>
            </a:extLst>
          </p:cNvPr>
          <p:cNvSpPr txBox="1"/>
          <p:nvPr/>
        </p:nvSpPr>
        <p:spPr>
          <a:xfrm>
            <a:off x="4611785" y="3927126"/>
            <a:ext cx="100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Indireto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A3787F5E-F973-4826-A971-D23B92582F95}"/>
              </a:ext>
            </a:extLst>
          </p:cNvPr>
          <p:cNvSpPr txBox="1"/>
          <p:nvPr/>
        </p:nvSpPr>
        <p:spPr>
          <a:xfrm>
            <a:off x="8919614" y="3966930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98" name="Picture 2" descr="ícone-lupa — Agenda de Autoridades">
            <a:extLst>
              <a:ext uri="{FF2B5EF4-FFF2-40B4-BE49-F238E27FC236}">
                <a16:creationId xmlns:a16="http://schemas.microsoft.com/office/drawing/2014/main" id="{94D3EB82-73E1-425A-ACE7-68614B3A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682" y="4031250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219930A7-84B7-49FD-B51D-C4F73229BEE2}"/>
              </a:ext>
            </a:extLst>
          </p:cNvPr>
          <p:cNvSpPr txBox="1"/>
          <p:nvPr/>
        </p:nvSpPr>
        <p:spPr>
          <a:xfrm>
            <a:off x="882067" y="4378054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17861D91-CE0A-4EC5-B5A7-4CB813B90566}"/>
              </a:ext>
            </a:extLst>
          </p:cNvPr>
          <p:cNvSpPr txBox="1"/>
          <p:nvPr/>
        </p:nvSpPr>
        <p:spPr>
          <a:xfrm>
            <a:off x="1929822" y="4364460"/>
            <a:ext cx="1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EAA7E9D2-6BBB-48C5-B1A0-3375B77DCF52}"/>
              </a:ext>
            </a:extLst>
          </p:cNvPr>
          <p:cNvSpPr txBox="1"/>
          <p:nvPr/>
        </p:nvSpPr>
        <p:spPr>
          <a:xfrm>
            <a:off x="3388761" y="4337189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A09E763E-99C3-463A-98C4-6A6374761BF2}"/>
              </a:ext>
            </a:extLst>
          </p:cNvPr>
          <p:cNvSpPr txBox="1"/>
          <p:nvPr/>
        </p:nvSpPr>
        <p:spPr>
          <a:xfrm>
            <a:off x="4609562" y="4337189"/>
            <a:ext cx="9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6A316004-C5D7-49F7-9224-DE4C9E4D9FE6}"/>
              </a:ext>
            </a:extLst>
          </p:cNvPr>
          <p:cNvSpPr txBox="1"/>
          <p:nvPr/>
        </p:nvSpPr>
        <p:spPr>
          <a:xfrm>
            <a:off x="8920857" y="4328511"/>
            <a:ext cx="11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43" name="Picture 2" descr="ícone-lupa — Agenda de Autoridades">
            <a:extLst>
              <a:ext uri="{FF2B5EF4-FFF2-40B4-BE49-F238E27FC236}">
                <a16:creationId xmlns:a16="http://schemas.microsoft.com/office/drawing/2014/main" id="{D4CD266D-3BB8-49F4-AF1D-993E854E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589" y="4414871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ícone Verificar, ok, aceito, aplique Livre de Must Have">
            <a:extLst>
              <a:ext uri="{FF2B5EF4-FFF2-40B4-BE49-F238E27FC236}">
                <a16:creationId xmlns:a16="http://schemas.microsoft.com/office/drawing/2014/main" id="{0384D511-E864-4EFB-A322-1AF76EDA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67" y="4454842"/>
            <a:ext cx="362114" cy="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Imagem 144">
            <a:extLst>
              <a:ext uri="{FF2B5EF4-FFF2-40B4-BE49-F238E27FC236}">
                <a16:creationId xmlns:a16="http://schemas.microsoft.com/office/drawing/2014/main" id="{703C77D1-F6C0-4F5A-9580-18F47B8AE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265" y="4447464"/>
            <a:ext cx="411130" cy="414131"/>
          </a:xfrm>
          <a:prstGeom prst="rect">
            <a:avLst/>
          </a:prstGeom>
        </p:spPr>
      </p:pic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00E044B9-749C-4228-8A09-AE7B7CE635DE}"/>
              </a:ext>
            </a:extLst>
          </p:cNvPr>
          <p:cNvSpPr txBox="1"/>
          <p:nvPr/>
        </p:nvSpPr>
        <p:spPr>
          <a:xfrm>
            <a:off x="869979" y="4764165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000000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9740D983-DC23-4439-AAC9-A9C0812D612C}"/>
              </a:ext>
            </a:extLst>
          </p:cNvPr>
          <p:cNvSpPr txBox="1"/>
          <p:nvPr/>
        </p:nvSpPr>
        <p:spPr>
          <a:xfrm>
            <a:off x="1906141" y="4749783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xxxxxxxxxxxx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A7DC191-CADB-4635-87AA-634A3715FC58}"/>
              </a:ext>
            </a:extLst>
          </p:cNvPr>
          <p:cNvSpPr txBox="1"/>
          <p:nvPr/>
        </p:nvSpPr>
        <p:spPr>
          <a:xfrm>
            <a:off x="3412283" y="4735288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00/00/00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B47CF605-C198-437A-8A4C-E6D4B049571F}"/>
              </a:ext>
            </a:extLst>
          </p:cNvPr>
          <p:cNvSpPr txBox="1"/>
          <p:nvPr/>
        </p:nvSpPr>
        <p:spPr>
          <a:xfrm>
            <a:off x="4609562" y="4736784"/>
            <a:ext cx="9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Indireto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82E2DA72-CE74-420B-976B-EEBE7580DF02}"/>
              </a:ext>
            </a:extLst>
          </p:cNvPr>
          <p:cNvSpPr txBox="1"/>
          <p:nvPr/>
        </p:nvSpPr>
        <p:spPr>
          <a:xfrm>
            <a:off x="8930155" y="4763253"/>
            <a:ext cx="11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Pend. Doc</a:t>
            </a:r>
          </a:p>
        </p:txBody>
      </p:sp>
      <p:pic>
        <p:nvPicPr>
          <p:cNvPr id="151" name="Picture 2" descr="ícone-lupa — Agenda de Autoridades">
            <a:extLst>
              <a:ext uri="{FF2B5EF4-FFF2-40B4-BE49-F238E27FC236}">
                <a16:creationId xmlns:a16="http://schemas.microsoft.com/office/drawing/2014/main" id="{415B7D7F-9620-44FF-B997-778D7B14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97" y="4832233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2" name="Conexão reta 49">
            <a:extLst>
              <a:ext uri="{FF2B5EF4-FFF2-40B4-BE49-F238E27FC236}">
                <a16:creationId xmlns:a16="http://schemas.microsoft.com/office/drawing/2014/main" id="{0551516A-B07E-423E-9725-14A24EEF7702}"/>
              </a:ext>
            </a:extLst>
          </p:cNvPr>
          <p:cNvCxnSpPr>
            <a:cxnSpLocks/>
          </p:cNvCxnSpPr>
          <p:nvPr/>
        </p:nvCxnSpPr>
        <p:spPr>
          <a:xfrm flipH="1">
            <a:off x="8901447" y="3250487"/>
            <a:ext cx="3124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DDBA478-D330-4FC2-8600-5A6C8F030BDF}"/>
              </a:ext>
            </a:extLst>
          </p:cNvPr>
          <p:cNvSpPr txBox="1"/>
          <p:nvPr/>
        </p:nvSpPr>
        <p:spPr>
          <a:xfrm>
            <a:off x="6077416" y="3179605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Origem Cad.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D145CC03-6C9F-4064-87B1-F91D800E21F5}"/>
              </a:ext>
            </a:extLst>
          </p:cNvPr>
          <p:cNvSpPr txBox="1"/>
          <p:nvPr/>
        </p:nvSpPr>
        <p:spPr>
          <a:xfrm>
            <a:off x="6119779" y="3577363"/>
            <a:ext cx="13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888A45D-E319-4484-BB3A-D903627C11FA}"/>
              </a:ext>
            </a:extLst>
          </p:cNvPr>
          <p:cNvSpPr txBox="1"/>
          <p:nvPr/>
        </p:nvSpPr>
        <p:spPr>
          <a:xfrm>
            <a:off x="6099266" y="3927126"/>
            <a:ext cx="11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9003BDB-7138-4620-B91D-6E2DAB63EE87}"/>
              </a:ext>
            </a:extLst>
          </p:cNvPr>
          <p:cNvSpPr txBox="1"/>
          <p:nvPr/>
        </p:nvSpPr>
        <p:spPr>
          <a:xfrm>
            <a:off x="6144775" y="4379483"/>
            <a:ext cx="126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4ECA35F0-AEAB-492F-82CC-A51FCA8B0692}"/>
              </a:ext>
            </a:extLst>
          </p:cNvPr>
          <p:cNvSpPr txBox="1"/>
          <p:nvPr/>
        </p:nvSpPr>
        <p:spPr>
          <a:xfrm>
            <a:off x="6080972" y="4749783"/>
            <a:ext cx="13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cxnSp>
        <p:nvCxnSpPr>
          <p:cNvPr id="158" name="Conexão reta 49">
            <a:extLst>
              <a:ext uri="{FF2B5EF4-FFF2-40B4-BE49-F238E27FC236}">
                <a16:creationId xmlns:a16="http://schemas.microsoft.com/office/drawing/2014/main" id="{C5BCB61E-68E2-4A22-A67A-CE82CD51CF58}"/>
              </a:ext>
            </a:extLst>
          </p:cNvPr>
          <p:cNvCxnSpPr>
            <a:cxnSpLocks/>
          </p:cNvCxnSpPr>
          <p:nvPr/>
        </p:nvCxnSpPr>
        <p:spPr>
          <a:xfrm flipH="1">
            <a:off x="7348335" y="3250487"/>
            <a:ext cx="12830" cy="190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EDC18E53-402F-4056-88C4-5242B66FC309}"/>
              </a:ext>
            </a:extLst>
          </p:cNvPr>
          <p:cNvSpPr txBox="1"/>
          <p:nvPr/>
        </p:nvSpPr>
        <p:spPr>
          <a:xfrm>
            <a:off x="7348335" y="3184033"/>
            <a:ext cx="1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Rep. Comercial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F8AD02FF-E87E-4CEA-908B-5C2BA8DFAB99}"/>
              </a:ext>
            </a:extLst>
          </p:cNvPr>
          <p:cNvSpPr txBox="1"/>
          <p:nvPr/>
        </p:nvSpPr>
        <p:spPr>
          <a:xfrm>
            <a:off x="7493239" y="3572050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16F8DA32-3678-4120-AAA4-829C156B2125}"/>
              </a:ext>
            </a:extLst>
          </p:cNvPr>
          <p:cNvSpPr txBox="1"/>
          <p:nvPr/>
        </p:nvSpPr>
        <p:spPr>
          <a:xfrm>
            <a:off x="7507768" y="3939295"/>
            <a:ext cx="126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7DD6FAFB-5DCF-4851-8FA8-7CAC91D76793}"/>
              </a:ext>
            </a:extLst>
          </p:cNvPr>
          <p:cNvSpPr txBox="1"/>
          <p:nvPr/>
        </p:nvSpPr>
        <p:spPr>
          <a:xfrm>
            <a:off x="7493239" y="4364460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2FD7516A-6DE5-4686-A3B7-5341849FC285}"/>
              </a:ext>
            </a:extLst>
          </p:cNvPr>
          <p:cNvSpPr txBox="1"/>
          <p:nvPr/>
        </p:nvSpPr>
        <p:spPr>
          <a:xfrm>
            <a:off x="7507768" y="4728610"/>
            <a:ext cx="1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</a:t>
            </a:r>
          </a:p>
        </p:txBody>
      </p:sp>
      <p:sp>
        <p:nvSpPr>
          <p:cNvPr id="217" name="Bolha de Discurso: Retângulo com Cantos Arredondados 11">
            <a:extLst>
              <a:ext uri="{FF2B5EF4-FFF2-40B4-BE49-F238E27FC236}">
                <a16:creationId xmlns:a16="http://schemas.microsoft.com/office/drawing/2014/main" id="{B5292CEE-2EF8-40D3-BD39-5E92F69F3F85}"/>
              </a:ext>
            </a:extLst>
          </p:cNvPr>
          <p:cNvSpPr/>
          <p:nvPr/>
        </p:nvSpPr>
        <p:spPr>
          <a:xfrm>
            <a:off x="9613747" y="1310437"/>
            <a:ext cx="2473371" cy="1300854"/>
          </a:xfrm>
          <a:prstGeom prst="wedgeRoundRectCallout">
            <a:avLst>
              <a:gd name="adj1" fmla="val -5081"/>
              <a:gd name="adj2" fmla="val 981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Observação:</a:t>
            </a:r>
          </a:p>
          <a:p>
            <a:pPr algn="ctr"/>
            <a:r>
              <a:rPr lang="pt-BR" dirty="0"/>
              <a:t>Poderá ser descrito as informações para aprovação ou rejeição do Fornecedor</a:t>
            </a:r>
          </a:p>
        </p:txBody>
      </p:sp>
      <p:sp>
        <p:nvSpPr>
          <p:cNvPr id="218" name="Bolha de Discurso: Retângulo com Cantos Arredondados 11">
            <a:extLst>
              <a:ext uri="{FF2B5EF4-FFF2-40B4-BE49-F238E27FC236}">
                <a16:creationId xmlns:a16="http://schemas.microsoft.com/office/drawing/2014/main" id="{29DC0B8F-90C4-4922-B644-9D7146B5FBB3}"/>
              </a:ext>
            </a:extLst>
          </p:cNvPr>
          <p:cNvSpPr/>
          <p:nvPr/>
        </p:nvSpPr>
        <p:spPr>
          <a:xfrm>
            <a:off x="6797256" y="5527437"/>
            <a:ext cx="3254466" cy="1143367"/>
          </a:xfrm>
          <a:prstGeom prst="wedgeRoundRectCallout">
            <a:avLst>
              <a:gd name="adj1" fmla="val -46894"/>
              <a:gd name="adj2" fmla="val -83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Observação:</a:t>
            </a:r>
          </a:p>
          <a:p>
            <a:pPr algn="ctr"/>
            <a:r>
              <a:rPr lang="pt-BR" dirty="0"/>
              <a:t>Quando a origem vem do comercial não será necessária a aprovação.</a:t>
            </a:r>
          </a:p>
        </p:txBody>
      </p:sp>
    </p:spTree>
    <p:extLst>
      <p:ext uri="{BB962C8B-B14F-4D97-AF65-F5344CB8AC3E}">
        <p14:creationId xmlns:p14="http://schemas.microsoft.com/office/powerpoint/2010/main" val="20438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12B54-2596-45B2-80EA-40355561E9CA}"/>
              </a:ext>
            </a:extLst>
          </p:cNvPr>
          <p:cNvSpPr txBox="1"/>
          <p:nvPr/>
        </p:nvSpPr>
        <p:spPr>
          <a:xfrm>
            <a:off x="4032696" y="404230"/>
            <a:ext cx="37834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Resumo das ações do Projeto</a:t>
            </a:r>
            <a:endParaRPr lang="pt-BR" dirty="0"/>
          </a:p>
        </p:txBody>
      </p:sp>
      <p:pic>
        <p:nvPicPr>
          <p:cNvPr id="24" name="Picture 4" descr="IT SINGULAR - Por Dentro da Empresa | Infojobs">
            <a:extLst>
              <a:ext uri="{FF2B5EF4-FFF2-40B4-BE49-F238E27FC236}">
                <a16:creationId xmlns:a16="http://schemas.microsoft.com/office/drawing/2014/main" id="{C55C66F2-FA8E-4E3E-8CAE-8E4A8326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99F1B-D9C1-4F27-BF42-5EA4C22B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56" y="1448047"/>
            <a:ext cx="10166989" cy="50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12B54-2596-45B2-80EA-40355561E9CA}"/>
              </a:ext>
            </a:extLst>
          </p:cNvPr>
          <p:cNvSpPr txBox="1"/>
          <p:nvPr/>
        </p:nvSpPr>
        <p:spPr>
          <a:xfrm>
            <a:off x="209028" y="1040236"/>
            <a:ext cx="23231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Desenho Técnico</a:t>
            </a:r>
            <a:endParaRPr lang="pt-BR" dirty="0"/>
          </a:p>
        </p:txBody>
      </p:sp>
      <p:pic>
        <p:nvPicPr>
          <p:cNvPr id="24" name="Picture 4" descr="IT SINGULAR - Por Dentro da Empresa | Infojobs">
            <a:extLst>
              <a:ext uri="{FF2B5EF4-FFF2-40B4-BE49-F238E27FC236}">
                <a16:creationId xmlns:a16="http://schemas.microsoft.com/office/drawing/2014/main" id="{C55C66F2-FA8E-4E3E-8CAE-8E4A8326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6C5A347E-9380-4029-B469-D7AC525A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75" y="0"/>
            <a:ext cx="4418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5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&amp;A Brasil | LinkedIn">
            <a:extLst>
              <a:ext uri="{FF2B5EF4-FFF2-40B4-BE49-F238E27FC236}">
                <a16:creationId xmlns:a16="http://schemas.microsoft.com/office/drawing/2014/main" id="{1799B6A4-1117-4068-9954-44A23EFF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6275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 SINGULAR - Por Dentro da Empresa | Infojobs">
            <a:extLst>
              <a:ext uri="{FF2B5EF4-FFF2-40B4-BE49-F238E27FC236}">
                <a16:creationId xmlns:a16="http://schemas.microsoft.com/office/drawing/2014/main" id="{C9F0D430-C421-446E-A08D-188D1829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6765" cy="8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1ED5C01-4887-4801-9B39-BF2042A87B44}"/>
              </a:ext>
            </a:extLst>
          </p:cNvPr>
          <p:cNvSpPr/>
          <p:nvPr/>
        </p:nvSpPr>
        <p:spPr>
          <a:xfrm>
            <a:off x="3578805" y="2757461"/>
            <a:ext cx="4014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 !!!</a:t>
            </a:r>
          </a:p>
        </p:txBody>
      </p:sp>
    </p:spTree>
    <p:extLst>
      <p:ext uri="{BB962C8B-B14F-4D97-AF65-F5344CB8AC3E}">
        <p14:creationId xmlns:p14="http://schemas.microsoft.com/office/powerpoint/2010/main" val="20194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01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SINGULAR - Por Dentro da Empresa | Infojobs">
            <a:extLst>
              <a:ext uri="{FF2B5EF4-FFF2-40B4-BE49-F238E27FC236}">
                <a16:creationId xmlns:a16="http://schemas.microsoft.com/office/drawing/2014/main" id="{A36F549B-A156-472B-AF3B-F7A98B96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3494C73-C932-44F1-AA14-4CA835C42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880323"/>
            <a:ext cx="10296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T SINGULAR - Por Dentro da Empresa | Infojobs">
            <a:extLst>
              <a:ext uri="{FF2B5EF4-FFF2-40B4-BE49-F238E27FC236}">
                <a16:creationId xmlns:a16="http://schemas.microsoft.com/office/drawing/2014/main" id="{A8113735-AD6D-4378-B24E-9F966706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7A80FAE-213E-4285-A0D5-7CC08BEA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26" y="0"/>
            <a:ext cx="5302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 SINGULAR - Por Dentro da Empresa | Infojobs">
            <a:extLst>
              <a:ext uri="{FF2B5EF4-FFF2-40B4-BE49-F238E27FC236}">
                <a16:creationId xmlns:a16="http://schemas.microsoft.com/office/drawing/2014/main" id="{1354F6A7-A41D-401F-B1C3-1D908A54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2A017F3A-C8DF-4947-90EC-4D29B98F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99" y="-1"/>
            <a:ext cx="7205305" cy="94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AC7E6FDA-134C-47B8-A34A-47504CA9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BC27085F-6D0E-4A7B-89E5-F5662536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6" y="1470990"/>
            <a:ext cx="11469043" cy="494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68EA22-4DFE-48AC-8C80-8D613023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89" y="217626"/>
            <a:ext cx="2108053" cy="96947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0F88770-A3CE-42D3-8603-CE535EFFB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2" y="1307203"/>
            <a:ext cx="4457700" cy="5429250"/>
          </a:xfrm>
          <a:prstGeom prst="rect">
            <a:avLst/>
          </a:prstGeom>
        </p:spPr>
      </p:pic>
      <p:sp>
        <p:nvSpPr>
          <p:cNvPr id="25" name="Chaveta à direita 24">
            <a:extLst>
              <a:ext uri="{FF2B5EF4-FFF2-40B4-BE49-F238E27FC236}">
                <a16:creationId xmlns:a16="http://schemas.microsoft.com/office/drawing/2014/main" id="{5AE63E65-1E29-4EC6-B190-3021C0C3E9AC}"/>
              </a:ext>
            </a:extLst>
          </p:cNvPr>
          <p:cNvSpPr/>
          <p:nvPr/>
        </p:nvSpPr>
        <p:spPr>
          <a:xfrm>
            <a:off x="4985302" y="1307203"/>
            <a:ext cx="1762539" cy="5425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78F37A-9A6E-463E-B97D-D76D39DB5D3D}"/>
              </a:ext>
            </a:extLst>
          </p:cNvPr>
          <p:cNvSpPr txBox="1"/>
          <p:nvPr/>
        </p:nvSpPr>
        <p:spPr>
          <a:xfrm>
            <a:off x="7014124" y="1970932"/>
            <a:ext cx="4015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Consultar os principais dados através do serviço da receita federal (ex.: Razão Social, Inscrição estadual e Endereço Completo – E-mail e Telefone virá do pré cadastro.</a:t>
            </a:r>
          </a:p>
        </p:txBody>
      </p:sp>
      <p:pic>
        <p:nvPicPr>
          <p:cNvPr id="30" name="Picture 4" descr="IT SINGULAR - Por Dentro da Empresa | Infojobs">
            <a:extLst>
              <a:ext uri="{FF2B5EF4-FFF2-40B4-BE49-F238E27FC236}">
                <a16:creationId xmlns:a16="http://schemas.microsoft.com/office/drawing/2014/main" id="{AC7E6FDA-134C-47B8-A34A-47504CA9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F417830-E5FB-48D5-B7D9-AABB5C6E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29" y="4020171"/>
            <a:ext cx="5638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68EA22-4DFE-48AC-8C80-8D613023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20" y="538868"/>
            <a:ext cx="2108053" cy="969479"/>
          </a:xfrm>
          <a:prstGeom prst="rect">
            <a:avLst/>
          </a:prstGeom>
        </p:spPr>
      </p:pic>
      <p:sp>
        <p:nvSpPr>
          <p:cNvPr id="25" name="Chaveta à direita 24">
            <a:extLst>
              <a:ext uri="{FF2B5EF4-FFF2-40B4-BE49-F238E27FC236}">
                <a16:creationId xmlns:a16="http://schemas.microsoft.com/office/drawing/2014/main" id="{5AE63E65-1E29-4EC6-B190-3021C0C3E9AC}"/>
              </a:ext>
            </a:extLst>
          </p:cNvPr>
          <p:cNvSpPr/>
          <p:nvPr/>
        </p:nvSpPr>
        <p:spPr>
          <a:xfrm>
            <a:off x="5019035" y="1890664"/>
            <a:ext cx="990833" cy="1586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78F37A-9A6E-463E-B97D-D76D39DB5D3D}"/>
              </a:ext>
            </a:extLst>
          </p:cNvPr>
          <p:cNvSpPr txBox="1"/>
          <p:nvPr/>
        </p:nvSpPr>
        <p:spPr>
          <a:xfrm>
            <a:off x="6347778" y="2075055"/>
            <a:ext cx="498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Sugestão: Deveria ser acrescido o campo e-mail para envio do contrato para assinatura digital ou link de ativação/ciência do cadastro efetivado na C&amp;A.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64C6D1-5403-42D0-A738-26E335B68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0" y="1938656"/>
            <a:ext cx="4310448" cy="1490344"/>
          </a:xfrm>
          <a:prstGeom prst="rect">
            <a:avLst/>
          </a:prstGeom>
        </p:spPr>
      </p:pic>
      <p:pic>
        <p:nvPicPr>
          <p:cNvPr id="13" name="Picture 4" descr="IT SINGULAR - Por Dentro da Empresa | Infojobs">
            <a:extLst>
              <a:ext uri="{FF2B5EF4-FFF2-40B4-BE49-F238E27FC236}">
                <a16:creationId xmlns:a16="http://schemas.microsoft.com/office/drawing/2014/main" id="{6CC2C465-DB15-497E-A163-3F07539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1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&amp;A Brasil | LinkedIn">
            <a:extLst>
              <a:ext uri="{FF2B5EF4-FFF2-40B4-BE49-F238E27FC236}">
                <a16:creationId xmlns:a16="http://schemas.microsoft.com/office/drawing/2014/main" id="{E9DA6595-9F84-4EA3-976D-089C06F0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-159914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68EA22-4DFE-48AC-8C80-8D613023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95" y="33646"/>
            <a:ext cx="2108053" cy="969479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551B7A-5F03-4309-9029-2D516A8ED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0599"/>
              </p:ext>
            </p:extLst>
          </p:nvPr>
        </p:nvGraphicFramePr>
        <p:xfrm>
          <a:off x="89274" y="1384742"/>
          <a:ext cx="4876752" cy="8843027"/>
        </p:xfrm>
        <a:graphic>
          <a:graphicData uri="http://schemas.openxmlformats.org/drawingml/2006/table">
            <a:tbl>
              <a:tblPr firstRow="1" firstCol="1" bandRow="1"/>
              <a:tblGrid>
                <a:gridCol w="4876752">
                  <a:extLst>
                    <a:ext uri="{9D8B030D-6E8A-4147-A177-3AD203B41FA5}">
                      <a16:colId xmlns:a16="http://schemas.microsoft.com/office/drawing/2014/main" val="2535534698"/>
                    </a:ext>
                  </a:extLst>
                </a:gridCol>
              </a:tblGrid>
              <a:tr h="16332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Alvará de funcionamento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Conjunta de Débitos Relativos a Tributos Federais e à Dívida Ativa da União emitida pela Receita Federal e Procuradoria Geral da Fazenda Nacional (PGFN)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– Certificado de Regularidade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 – Guia de Recolhimento do FGTS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– Guia da Previdência Social (INSS)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endereço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Certificado ABVTEX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Laudo de Vistoria dos Bombeiros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fornecedor assinada pelo representante legal da empresa e com firma reconhecida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Relação de subcontratados rubricada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Licença Ambiental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Aceite – Condições Gerais de Fornecimento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Declaração de Aceite ao Código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Contrato Social e última alteração contratual registrada (cópia simples)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inscritos, emitida pela Procuradoria Geral do Estado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Certidão de Débitos Estaduais não inscritos, emitida pela SEFAZ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cadastro no Sintegra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Formulário de Cadastro Oficial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Ficha Complementar (Assinado pelo representante legal da empresa e com firma reconhecida)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CNPJ - Comprovante de Inscrição e Situação Cadastral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Planta baixa completa (com assinaturas/carimbo do corpo de bombeiros ou prefeitura e quadro de metragem)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Simulado de abandono/evacuação de área (todos os turnos)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</a:t>
                      </a: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-auditoria (preenchida e com fotos)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Compromissos Globais de Sustentabilidade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Comprovante de Dados bancários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pt-B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Termo de Ciência e Acordo (Viscose) - (Assinado pelo representante legal da empresa)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36422"/>
                  </a:ext>
                </a:extLst>
              </a:tr>
              <a:tr h="11506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73327"/>
                  </a:ext>
                </a:extLst>
              </a:tr>
              <a:tr h="31098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360087"/>
                  </a:ext>
                </a:extLst>
              </a:tr>
              <a:tr h="204187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37839"/>
                  </a:ext>
                </a:extLst>
              </a:tr>
              <a:tr h="11079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6219"/>
                  </a:ext>
                </a:extLst>
              </a:tr>
            </a:tbl>
          </a:graphicData>
        </a:graphic>
      </p:graphicFrame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6F903D38-46BA-4D8C-B0D4-07ADCA51DC4A}"/>
              </a:ext>
            </a:extLst>
          </p:cNvPr>
          <p:cNvSpPr/>
          <p:nvPr/>
        </p:nvSpPr>
        <p:spPr>
          <a:xfrm>
            <a:off x="5012416" y="1219815"/>
            <a:ext cx="990833" cy="5026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8F9797-1BBA-4D24-B451-3E057B1BF2AB}"/>
              </a:ext>
            </a:extLst>
          </p:cNvPr>
          <p:cNvSpPr txBox="1"/>
          <p:nvPr/>
        </p:nvSpPr>
        <p:spPr>
          <a:xfrm>
            <a:off x="6407447" y="2041450"/>
            <a:ext cx="57580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Documentações:</a:t>
            </a:r>
          </a:p>
          <a:p>
            <a:pPr lvl="1"/>
            <a:r>
              <a:rPr lang="pt-BR" sz="1600" dirty="0"/>
              <a:t>1.	Todo documento deverá ser identificado pelo 	fornecedor com: Tipo, Validade e por ventura 	alguma observação. Esses dados serão enviados 	para a empresa de analise documental. </a:t>
            </a:r>
          </a:p>
          <a:p>
            <a:pPr lvl="1"/>
            <a:r>
              <a:rPr lang="pt-BR" sz="1600" dirty="0"/>
              <a:t>Sugestão: Empresa Terceira.</a:t>
            </a:r>
          </a:p>
          <a:p>
            <a:pPr marL="800100" lvl="1" indent="-342900">
              <a:buAutoNum type="arabicPeriod" startAt="2"/>
            </a:pPr>
            <a:r>
              <a:rPr lang="pt-BR" sz="1600" dirty="0"/>
              <a:t>  Fornecedor não será obrigado a realizar toda a 	subida de documentos de uma só vez. Portanto, o 	sistema sempre guardará o ultimo resultado feito 	para que o fornecedor dê sequência no processo 	de upload dos documentos ou até mesmo 	cadastro em outro momento.</a:t>
            </a:r>
          </a:p>
          <a:p>
            <a:pPr lvl="1"/>
            <a:r>
              <a:rPr lang="pt-BR" dirty="0"/>
              <a:t>	</a:t>
            </a:r>
          </a:p>
          <a:p>
            <a:pPr lvl="1"/>
            <a:endParaRPr lang="pt-BR" dirty="0"/>
          </a:p>
        </p:txBody>
      </p:sp>
      <p:pic>
        <p:nvPicPr>
          <p:cNvPr id="15" name="Picture 4" descr="IT SINGULAR - Por Dentro da Empresa | Infojobs">
            <a:extLst>
              <a:ext uri="{FF2B5EF4-FFF2-40B4-BE49-F238E27FC236}">
                <a16:creationId xmlns:a16="http://schemas.microsoft.com/office/drawing/2014/main" id="{1116785E-C9CF-47E0-861D-E763CAE4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3270" cy="8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52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11296</TotalTime>
  <Words>1702</Words>
  <Application>Microsoft Office PowerPoint</Application>
  <PresentationFormat>Widescreen</PresentationFormat>
  <Paragraphs>290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Rodrigo Carneiro</dc:creator>
  <cp:lastModifiedBy>Clemilton de Souza Brito</cp:lastModifiedBy>
  <cp:revision>105</cp:revision>
  <dcterms:created xsi:type="dcterms:W3CDTF">2020-11-19T18:24:33Z</dcterms:created>
  <dcterms:modified xsi:type="dcterms:W3CDTF">2021-04-12T18:23:02Z</dcterms:modified>
</cp:coreProperties>
</file>