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56" r:id="rId2"/>
    <p:sldId id="257" r:id="rId3"/>
    <p:sldId id="258" r:id="rId4"/>
    <p:sldId id="259" r:id="rId5"/>
    <p:sldId id="260" r:id="rId6"/>
    <p:sldId id="262" r:id="rId7"/>
    <p:sldId id="261" r:id="rId8"/>
    <p:sldId id="263" r:id="rId9"/>
    <p:sldId id="271" r:id="rId10"/>
    <p:sldId id="272" r:id="rId11"/>
    <p:sldId id="267" r:id="rId12"/>
    <p:sldId id="266" r:id="rId13"/>
    <p:sldId id="268" r:id="rId14"/>
    <p:sldId id="273" r:id="rId15"/>
    <p:sldId id="274" r:id="rId16"/>
    <p:sldId id="270" r:id="rId17"/>
    <p:sldId id="27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46396"/>
    <p:restoredTop sz="82554"/>
  </p:normalViewPr>
  <p:slideViewPr>
    <p:cSldViewPr snapToGrid="0">
      <p:cViewPr varScale="1">
        <p:scale>
          <a:sx n="50" d="100"/>
          <a:sy n="50" d="100"/>
        </p:scale>
        <p:origin x="192" y="18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7D73C0-40DD-3348-87D3-B86C6D71C3BC}" type="datetimeFigureOut">
              <a:rPr lang="en-US" smtClean="0"/>
              <a:t>5/1/24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944211D-EAE4-364E-9069-B4634595E48E}" type="slidenum">
              <a:rPr lang="en-US" smtClean="0"/>
              <a:t>‹#›</a:t>
            </a:fld>
            <a:endParaRPr lang="en-US"/>
          </a:p>
        </p:txBody>
      </p:sp>
    </p:spTree>
    <p:extLst>
      <p:ext uri="{BB962C8B-B14F-4D97-AF65-F5344CB8AC3E}">
        <p14:creationId xmlns:p14="http://schemas.microsoft.com/office/powerpoint/2010/main" val="39729367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Some warnings </a:t>
            </a:r>
            <a:r>
              <a:rPr lang="en-US" b="0" dirty="0" err="1"/>
              <a:t>tho</a:t>
            </a:r>
            <a:r>
              <a:rPr lang="en-US" b="0" dirty="0"/>
              <a:t> interpret with caution- </a:t>
            </a:r>
          </a:p>
          <a:p>
            <a:pPr algn="l"/>
            <a:r>
              <a:rPr lang="en-US" b="0" i="0" dirty="0">
                <a:solidFill>
                  <a:srgbClr val="ECECEC"/>
                </a:solidFill>
                <a:effectLst/>
                <a:latin typeface="Söhne"/>
              </a:rPr>
              <a:t>The error you're encountering with the </a:t>
            </a:r>
            <a:r>
              <a:rPr lang="en-US" b="0" i="0" dirty="0" err="1">
                <a:solidFill>
                  <a:srgbClr val="ECECEC"/>
                </a:solidFill>
                <a:effectLst/>
                <a:latin typeface="Söhne"/>
              </a:rPr>
              <a:t>NbClust</a:t>
            </a:r>
            <a:r>
              <a:rPr lang="en-US" b="0" i="0" dirty="0">
                <a:solidFill>
                  <a:srgbClr val="ECECEC"/>
                </a:solidFill>
                <a:effectLst/>
                <a:latin typeface="Söhne"/>
              </a:rPr>
              <a:t> package in R, which mentions "</a:t>
            </a:r>
            <a:r>
              <a:rPr lang="en-US" b="0" i="0" dirty="0" err="1">
                <a:solidFill>
                  <a:srgbClr val="ECECEC"/>
                </a:solidFill>
                <a:effectLst/>
                <a:latin typeface="Söhne"/>
              </a:rPr>
              <a:t>NaNs</a:t>
            </a:r>
            <a:r>
              <a:rPr lang="en-US" b="0" i="0" dirty="0">
                <a:solidFill>
                  <a:srgbClr val="ECECEC"/>
                </a:solidFill>
                <a:effectLst/>
                <a:latin typeface="Söhne"/>
              </a:rPr>
              <a:t> produced" in the context of log(det(P)/det(W)), typically arises from numerical issues related to the computation of the determinant of a matrix (or matrices). This can happen due to several reasons:</a:t>
            </a:r>
          </a:p>
          <a:p>
            <a:pPr algn="l">
              <a:buFont typeface="+mj-lt"/>
              <a:buAutoNum type="arabicPeriod"/>
            </a:pPr>
            <a:r>
              <a:rPr lang="en-US" b="0" i="0" dirty="0">
                <a:solidFill>
                  <a:srgbClr val="ECECEC"/>
                </a:solidFill>
                <a:effectLst/>
                <a:latin typeface="Söhne"/>
              </a:rPr>
              <a:t>Singular Matrix: If either P (between-groups dispersion matrix) or W (within-group dispersion matrix) is singular (i.e., not invertible), their determinant will be zero. The logarithm of zero is undefined, leading to </a:t>
            </a:r>
            <a:r>
              <a:rPr lang="en-US" b="0" i="0" dirty="0" err="1">
                <a:solidFill>
                  <a:srgbClr val="ECECEC"/>
                </a:solidFill>
                <a:effectLst/>
                <a:latin typeface="Söhne"/>
              </a:rPr>
              <a:t>NaNs</a:t>
            </a:r>
            <a:r>
              <a:rPr lang="en-US" b="0" i="0" dirty="0">
                <a:solidFill>
                  <a:srgbClr val="ECECEC"/>
                </a:solidFill>
                <a:effectLst/>
                <a:latin typeface="Söhne"/>
              </a:rPr>
              <a:t>.</a:t>
            </a:r>
          </a:p>
          <a:p>
            <a:pPr algn="l">
              <a:buFont typeface="+mj-lt"/>
              <a:buAutoNum type="arabicPeriod"/>
            </a:pPr>
            <a:r>
              <a:rPr lang="en-US" b="0" i="0" dirty="0">
                <a:solidFill>
                  <a:srgbClr val="ECECEC"/>
                </a:solidFill>
                <a:effectLst/>
                <a:latin typeface="Söhne"/>
              </a:rPr>
              <a:t>Very Small or Large Determinants: If the determinants of P and W are extremely small or large, numerical precision issues might occur, leading to </a:t>
            </a:r>
            <a:r>
              <a:rPr lang="en-US" b="0" i="0" dirty="0" err="1">
                <a:solidFill>
                  <a:srgbClr val="ECECEC"/>
                </a:solidFill>
                <a:effectLst/>
                <a:latin typeface="Söhne"/>
              </a:rPr>
              <a:t>NaNs</a:t>
            </a:r>
            <a:r>
              <a:rPr lang="en-US" b="0" i="0" dirty="0">
                <a:solidFill>
                  <a:srgbClr val="ECECEC"/>
                </a:solidFill>
                <a:effectLst/>
                <a:latin typeface="Söhne"/>
              </a:rPr>
              <a:t>.</a:t>
            </a:r>
          </a:p>
          <a:p>
            <a:pPr algn="l">
              <a:buFont typeface="+mj-lt"/>
              <a:buAutoNum type="arabicPeriod"/>
            </a:pPr>
            <a:r>
              <a:rPr lang="en-US" b="0" i="0" dirty="0">
                <a:solidFill>
                  <a:srgbClr val="ECECEC"/>
                </a:solidFill>
                <a:effectLst/>
                <a:latin typeface="Söhne"/>
              </a:rPr>
              <a:t>Collinear or Perfectly Separated Data: High collinearity among variables or perfectly separated clusters can lead to a degenerate within-cluster covariance matrix (W), making it singular.</a:t>
            </a:r>
          </a:p>
          <a:p>
            <a:endParaRPr lang="en-US" dirty="0"/>
          </a:p>
        </p:txBody>
      </p:sp>
      <p:sp>
        <p:nvSpPr>
          <p:cNvPr id="4" name="Slide Number Placeholder 3"/>
          <p:cNvSpPr>
            <a:spLocks noGrp="1"/>
          </p:cNvSpPr>
          <p:nvPr>
            <p:ph type="sldNum" sz="quarter" idx="5"/>
          </p:nvPr>
        </p:nvSpPr>
        <p:spPr/>
        <p:txBody>
          <a:bodyPr/>
          <a:lstStyle/>
          <a:p>
            <a:fld id="{2944211D-EAE4-364E-9069-B4634595E48E}" type="slidenum">
              <a:rPr lang="en-US" smtClean="0"/>
              <a:t>4</a:t>
            </a:fld>
            <a:endParaRPr lang="en-US"/>
          </a:p>
        </p:txBody>
      </p:sp>
    </p:spTree>
    <p:extLst>
      <p:ext uri="{BB962C8B-B14F-4D97-AF65-F5344CB8AC3E}">
        <p14:creationId xmlns:p14="http://schemas.microsoft.com/office/powerpoint/2010/main" val="40576349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panose="02000503000000020004" pitchFamily="2" charset="0"/>
              </a:rPr>
              <a:t>In a dendrogram, we can see the hierarchy of clusters, but we have not grouped data into different clusters yet. However, we can determine how many clusters are within the dendrogram and cut the dendrogram at a certain tree height to separate the data into different groups.</a:t>
            </a:r>
            <a:endParaRPr lang="en-US" dirty="0"/>
          </a:p>
        </p:txBody>
      </p:sp>
      <p:sp>
        <p:nvSpPr>
          <p:cNvPr id="4" name="Slide Number Placeholder 3"/>
          <p:cNvSpPr>
            <a:spLocks noGrp="1"/>
          </p:cNvSpPr>
          <p:nvPr>
            <p:ph type="sldNum" sz="quarter" idx="5"/>
          </p:nvPr>
        </p:nvSpPr>
        <p:spPr/>
        <p:txBody>
          <a:bodyPr/>
          <a:lstStyle/>
          <a:p>
            <a:fld id="{2944211D-EAE4-364E-9069-B4634595E48E}" type="slidenum">
              <a:rPr lang="en-US" smtClean="0"/>
              <a:t>6</a:t>
            </a:fld>
            <a:endParaRPr lang="en-US"/>
          </a:p>
        </p:txBody>
      </p:sp>
    </p:spTree>
    <p:extLst>
      <p:ext uri="{BB962C8B-B14F-4D97-AF65-F5344CB8AC3E}">
        <p14:creationId xmlns:p14="http://schemas.microsoft.com/office/powerpoint/2010/main" val="35319164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05F28D-5847-74A1-656A-923A75C563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51A2B97-4EE4-BC40-C806-3682ABC4D7F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8DC34CF-8F47-02A5-8C9F-0A9FF8ABF3FC}"/>
              </a:ext>
            </a:extLst>
          </p:cNvPr>
          <p:cNvSpPr>
            <a:spLocks noGrp="1"/>
          </p:cNvSpPr>
          <p:nvPr>
            <p:ph type="dt" sz="half" idx="10"/>
          </p:nvPr>
        </p:nvSpPr>
        <p:spPr/>
        <p:txBody>
          <a:bodyPr/>
          <a:lstStyle/>
          <a:p>
            <a:fld id="{BFF7EBA2-1DDF-AF4F-91C1-BC4E2598CD67}" type="datetimeFigureOut">
              <a:rPr lang="en-US" smtClean="0"/>
              <a:t>5/1/24</a:t>
            </a:fld>
            <a:endParaRPr lang="en-US"/>
          </a:p>
        </p:txBody>
      </p:sp>
      <p:sp>
        <p:nvSpPr>
          <p:cNvPr id="5" name="Footer Placeholder 4">
            <a:extLst>
              <a:ext uri="{FF2B5EF4-FFF2-40B4-BE49-F238E27FC236}">
                <a16:creationId xmlns:a16="http://schemas.microsoft.com/office/drawing/2014/main" id="{26C98980-45AC-43FA-59EB-57C6573921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A9E624-BFA2-51A8-D644-CDD3CAE6FB9A}"/>
              </a:ext>
            </a:extLst>
          </p:cNvPr>
          <p:cNvSpPr>
            <a:spLocks noGrp="1"/>
          </p:cNvSpPr>
          <p:nvPr>
            <p:ph type="sldNum" sz="quarter" idx="12"/>
          </p:nvPr>
        </p:nvSpPr>
        <p:spPr/>
        <p:txBody>
          <a:bodyPr/>
          <a:lstStyle/>
          <a:p>
            <a:fld id="{90035EB2-4CF6-2E41-A62F-AFCC2759D61A}" type="slidenum">
              <a:rPr lang="en-US" smtClean="0"/>
              <a:t>‹#›</a:t>
            </a:fld>
            <a:endParaRPr lang="en-US"/>
          </a:p>
        </p:txBody>
      </p:sp>
    </p:spTree>
    <p:extLst>
      <p:ext uri="{BB962C8B-B14F-4D97-AF65-F5344CB8AC3E}">
        <p14:creationId xmlns:p14="http://schemas.microsoft.com/office/powerpoint/2010/main" val="386636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11EF11-2BA5-B2C8-5904-A7C4F1108D0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AAC268-583E-9218-960F-8F2528DCB39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191374-D0CF-DCB2-D975-72F1A80A871B}"/>
              </a:ext>
            </a:extLst>
          </p:cNvPr>
          <p:cNvSpPr>
            <a:spLocks noGrp="1"/>
          </p:cNvSpPr>
          <p:nvPr>
            <p:ph type="dt" sz="half" idx="10"/>
          </p:nvPr>
        </p:nvSpPr>
        <p:spPr/>
        <p:txBody>
          <a:bodyPr/>
          <a:lstStyle/>
          <a:p>
            <a:fld id="{BFF7EBA2-1DDF-AF4F-91C1-BC4E2598CD67}" type="datetimeFigureOut">
              <a:rPr lang="en-US" smtClean="0"/>
              <a:t>5/1/24</a:t>
            </a:fld>
            <a:endParaRPr lang="en-US"/>
          </a:p>
        </p:txBody>
      </p:sp>
      <p:sp>
        <p:nvSpPr>
          <p:cNvPr id="5" name="Footer Placeholder 4">
            <a:extLst>
              <a:ext uri="{FF2B5EF4-FFF2-40B4-BE49-F238E27FC236}">
                <a16:creationId xmlns:a16="http://schemas.microsoft.com/office/drawing/2014/main" id="{CA9E5428-70DB-A591-4F34-245E114ED5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7C4CDB-B16E-250B-D10A-CAECFF67F43F}"/>
              </a:ext>
            </a:extLst>
          </p:cNvPr>
          <p:cNvSpPr>
            <a:spLocks noGrp="1"/>
          </p:cNvSpPr>
          <p:nvPr>
            <p:ph type="sldNum" sz="quarter" idx="12"/>
          </p:nvPr>
        </p:nvSpPr>
        <p:spPr/>
        <p:txBody>
          <a:bodyPr/>
          <a:lstStyle/>
          <a:p>
            <a:fld id="{90035EB2-4CF6-2E41-A62F-AFCC2759D61A}" type="slidenum">
              <a:rPr lang="en-US" smtClean="0"/>
              <a:t>‹#›</a:t>
            </a:fld>
            <a:endParaRPr lang="en-US"/>
          </a:p>
        </p:txBody>
      </p:sp>
    </p:spTree>
    <p:extLst>
      <p:ext uri="{BB962C8B-B14F-4D97-AF65-F5344CB8AC3E}">
        <p14:creationId xmlns:p14="http://schemas.microsoft.com/office/powerpoint/2010/main" val="3436306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8AB6944-1C4D-811D-277B-E4080997A1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B31258-F176-D935-264E-3FF40D96705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5BDC1D0-CFCC-AB93-D03F-5B4010520B7B}"/>
              </a:ext>
            </a:extLst>
          </p:cNvPr>
          <p:cNvSpPr>
            <a:spLocks noGrp="1"/>
          </p:cNvSpPr>
          <p:nvPr>
            <p:ph type="dt" sz="half" idx="10"/>
          </p:nvPr>
        </p:nvSpPr>
        <p:spPr/>
        <p:txBody>
          <a:bodyPr/>
          <a:lstStyle/>
          <a:p>
            <a:fld id="{BFF7EBA2-1DDF-AF4F-91C1-BC4E2598CD67}" type="datetimeFigureOut">
              <a:rPr lang="en-US" smtClean="0"/>
              <a:t>5/1/24</a:t>
            </a:fld>
            <a:endParaRPr lang="en-US"/>
          </a:p>
        </p:txBody>
      </p:sp>
      <p:sp>
        <p:nvSpPr>
          <p:cNvPr id="5" name="Footer Placeholder 4">
            <a:extLst>
              <a:ext uri="{FF2B5EF4-FFF2-40B4-BE49-F238E27FC236}">
                <a16:creationId xmlns:a16="http://schemas.microsoft.com/office/drawing/2014/main" id="{7D1B546C-A895-3CBD-2B70-9B91B5BE86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620C8A2-2B59-C10C-DC74-6154B8B1F94E}"/>
              </a:ext>
            </a:extLst>
          </p:cNvPr>
          <p:cNvSpPr>
            <a:spLocks noGrp="1"/>
          </p:cNvSpPr>
          <p:nvPr>
            <p:ph type="sldNum" sz="quarter" idx="12"/>
          </p:nvPr>
        </p:nvSpPr>
        <p:spPr/>
        <p:txBody>
          <a:bodyPr/>
          <a:lstStyle/>
          <a:p>
            <a:fld id="{90035EB2-4CF6-2E41-A62F-AFCC2759D61A}" type="slidenum">
              <a:rPr lang="en-US" smtClean="0"/>
              <a:t>‹#›</a:t>
            </a:fld>
            <a:endParaRPr lang="en-US"/>
          </a:p>
        </p:txBody>
      </p:sp>
    </p:spTree>
    <p:extLst>
      <p:ext uri="{BB962C8B-B14F-4D97-AF65-F5344CB8AC3E}">
        <p14:creationId xmlns:p14="http://schemas.microsoft.com/office/powerpoint/2010/main" val="2995602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D7790-A621-2FF0-D49E-ECE7E5F0929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BDACA81-C1A5-6C4B-C143-D53E0C7481A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8C30C3-21E3-06F3-A708-18A4C15055A6}"/>
              </a:ext>
            </a:extLst>
          </p:cNvPr>
          <p:cNvSpPr>
            <a:spLocks noGrp="1"/>
          </p:cNvSpPr>
          <p:nvPr>
            <p:ph type="dt" sz="half" idx="10"/>
          </p:nvPr>
        </p:nvSpPr>
        <p:spPr/>
        <p:txBody>
          <a:bodyPr/>
          <a:lstStyle/>
          <a:p>
            <a:fld id="{BFF7EBA2-1DDF-AF4F-91C1-BC4E2598CD67}" type="datetimeFigureOut">
              <a:rPr lang="en-US" smtClean="0"/>
              <a:t>5/1/24</a:t>
            </a:fld>
            <a:endParaRPr lang="en-US"/>
          </a:p>
        </p:txBody>
      </p:sp>
      <p:sp>
        <p:nvSpPr>
          <p:cNvPr id="5" name="Footer Placeholder 4">
            <a:extLst>
              <a:ext uri="{FF2B5EF4-FFF2-40B4-BE49-F238E27FC236}">
                <a16:creationId xmlns:a16="http://schemas.microsoft.com/office/drawing/2014/main" id="{64BC3C73-09ED-7159-991F-0E8775997B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898D65-0986-D308-1B3F-608B007E43C8}"/>
              </a:ext>
            </a:extLst>
          </p:cNvPr>
          <p:cNvSpPr>
            <a:spLocks noGrp="1"/>
          </p:cNvSpPr>
          <p:nvPr>
            <p:ph type="sldNum" sz="quarter" idx="12"/>
          </p:nvPr>
        </p:nvSpPr>
        <p:spPr/>
        <p:txBody>
          <a:bodyPr/>
          <a:lstStyle/>
          <a:p>
            <a:fld id="{90035EB2-4CF6-2E41-A62F-AFCC2759D61A}" type="slidenum">
              <a:rPr lang="en-US" smtClean="0"/>
              <a:t>‹#›</a:t>
            </a:fld>
            <a:endParaRPr lang="en-US"/>
          </a:p>
        </p:txBody>
      </p:sp>
    </p:spTree>
    <p:extLst>
      <p:ext uri="{BB962C8B-B14F-4D97-AF65-F5344CB8AC3E}">
        <p14:creationId xmlns:p14="http://schemas.microsoft.com/office/powerpoint/2010/main" val="2185950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73DE3-C256-DD86-E556-3CA094E1BC2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014A8E-7412-340B-9BEF-58A9D449879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1EFD60-BCAB-6D72-E049-D589D7B77248}"/>
              </a:ext>
            </a:extLst>
          </p:cNvPr>
          <p:cNvSpPr>
            <a:spLocks noGrp="1"/>
          </p:cNvSpPr>
          <p:nvPr>
            <p:ph type="dt" sz="half" idx="10"/>
          </p:nvPr>
        </p:nvSpPr>
        <p:spPr/>
        <p:txBody>
          <a:bodyPr/>
          <a:lstStyle/>
          <a:p>
            <a:fld id="{BFF7EBA2-1DDF-AF4F-91C1-BC4E2598CD67}" type="datetimeFigureOut">
              <a:rPr lang="en-US" smtClean="0"/>
              <a:t>5/1/24</a:t>
            </a:fld>
            <a:endParaRPr lang="en-US"/>
          </a:p>
        </p:txBody>
      </p:sp>
      <p:sp>
        <p:nvSpPr>
          <p:cNvPr id="5" name="Footer Placeholder 4">
            <a:extLst>
              <a:ext uri="{FF2B5EF4-FFF2-40B4-BE49-F238E27FC236}">
                <a16:creationId xmlns:a16="http://schemas.microsoft.com/office/drawing/2014/main" id="{0BF41127-9E51-C881-8F67-23D1737937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355A2E-3AB6-4763-3589-E7E28C06DE97}"/>
              </a:ext>
            </a:extLst>
          </p:cNvPr>
          <p:cNvSpPr>
            <a:spLocks noGrp="1"/>
          </p:cNvSpPr>
          <p:nvPr>
            <p:ph type="sldNum" sz="quarter" idx="12"/>
          </p:nvPr>
        </p:nvSpPr>
        <p:spPr/>
        <p:txBody>
          <a:bodyPr/>
          <a:lstStyle/>
          <a:p>
            <a:fld id="{90035EB2-4CF6-2E41-A62F-AFCC2759D61A}" type="slidenum">
              <a:rPr lang="en-US" smtClean="0"/>
              <a:t>‹#›</a:t>
            </a:fld>
            <a:endParaRPr lang="en-US"/>
          </a:p>
        </p:txBody>
      </p:sp>
    </p:spTree>
    <p:extLst>
      <p:ext uri="{BB962C8B-B14F-4D97-AF65-F5344CB8AC3E}">
        <p14:creationId xmlns:p14="http://schemas.microsoft.com/office/powerpoint/2010/main" val="7878107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0115D-C79A-E9C5-10F1-456A054616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07AC25-EB48-F4E1-5AF9-B0D29186AD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873B634-6FA0-90A3-F43E-28ECBF9D07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D2A033A-4D90-F37B-E1CD-141F0B853E2B}"/>
              </a:ext>
            </a:extLst>
          </p:cNvPr>
          <p:cNvSpPr>
            <a:spLocks noGrp="1"/>
          </p:cNvSpPr>
          <p:nvPr>
            <p:ph type="dt" sz="half" idx="10"/>
          </p:nvPr>
        </p:nvSpPr>
        <p:spPr/>
        <p:txBody>
          <a:bodyPr/>
          <a:lstStyle/>
          <a:p>
            <a:fld id="{BFF7EBA2-1DDF-AF4F-91C1-BC4E2598CD67}" type="datetimeFigureOut">
              <a:rPr lang="en-US" smtClean="0"/>
              <a:t>5/1/24</a:t>
            </a:fld>
            <a:endParaRPr lang="en-US"/>
          </a:p>
        </p:txBody>
      </p:sp>
      <p:sp>
        <p:nvSpPr>
          <p:cNvPr id="6" name="Footer Placeholder 5">
            <a:extLst>
              <a:ext uri="{FF2B5EF4-FFF2-40B4-BE49-F238E27FC236}">
                <a16:creationId xmlns:a16="http://schemas.microsoft.com/office/drawing/2014/main" id="{A934C0B6-BEC2-864C-64C7-957375F6B1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023E33-E51A-F49B-1745-25CCF28E88F5}"/>
              </a:ext>
            </a:extLst>
          </p:cNvPr>
          <p:cNvSpPr>
            <a:spLocks noGrp="1"/>
          </p:cNvSpPr>
          <p:nvPr>
            <p:ph type="sldNum" sz="quarter" idx="12"/>
          </p:nvPr>
        </p:nvSpPr>
        <p:spPr/>
        <p:txBody>
          <a:bodyPr/>
          <a:lstStyle/>
          <a:p>
            <a:fld id="{90035EB2-4CF6-2E41-A62F-AFCC2759D61A}" type="slidenum">
              <a:rPr lang="en-US" smtClean="0"/>
              <a:t>‹#›</a:t>
            </a:fld>
            <a:endParaRPr lang="en-US"/>
          </a:p>
        </p:txBody>
      </p:sp>
    </p:spTree>
    <p:extLst>
      <p:ext uri="{BB962C8B-B14F-4D97-AF65-F5344CB8AC3E}">
        <p14:creationId xmlns:p14="http://schemas.microsoft.com/office/powerpoint/2010/main" val="38846891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A7F6E3-0FB3-AF19-F1C9-DCB02C75D9B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2FBCD2E-405F-D32D-4AE2-0995254247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EE0ECBB-6EE1-4F12-C97E-C842FD78901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243B97C-B7D6-3BF7-BADA-3687236128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4EDD890-87C8-DD24-6702-7CFF789C6B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BA9A93B-CBA0-BFBF-E4E7-CA28DF950B14}"/>
              </a:ext>
            </a:extLst>
          </p:cNvPr>
          <p:cNvSpPr>
            <a:spLocks noGrp="1"/>
          </p:cNvSpPr>
          <p:nvPr>
            <p:ph type="dt" sz="half" idx="10"/>
          </p:nvPr>
        </p:nvSpPr>
        <p:spPr/>
        <p:txBody>
          <a:bodyPr/>
          <a:lstStyle/>
          <a:p>
            <a:fld id="{BFF7EBA2-1DDF-AF4F-91C1-BC4E2598CD67}" type="datetimeFigureOut">
              <a:rPr lang="en-US" smtClean="0"/>
              <a:t>5/1/24</a:t>
            </a:fld>
            <a:endParaRPr lang="en-US"/>
          </a:p>
        </p:txBody>
      </p:sp>
      <p:sp>
        <p:nvSpPr>
          <p:cNvPr id="8" name="Footer Placeholder 7">
            <a:extLst>
              <a:ext uri="{FF2B5EF4-FFF2-40B4-BE49-F238E27FC236}">
                <a16:creationId xmlns:a16="http://schemas.microsoft.com/office/drawing/2014/main" id="{E8D83E68-EE6A-7E11-887C-671D8FA0B7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D7A84E3-C7F5-524B-84F0-BF5BB097FC31}"/>
              </a:ext>
            </a:extLst>
          </p:cNvPr>
          <p:cNvSpPr>
            <a:spLocks noGrp="1"/>
          </p:cNvSpPr>
          <p:nvPr>
            <p:ph type="sldNum" sz="quarter" idx="12"/>
          </p:nvPr>
        </p:nvSpPr>
        <p:spPr/>
        <p:txBody>
          <a:bodyPr/>
          <a:lstStyle/>
          <a:p>
            <a:fld id="{90035EB2-4CF6-2E41-A62F-AFCC2759D61A}" type="slidenum">
              <a:rPr lang="en-US" smtClean="0"/>
              <a:t>‹#›</a:t>
            </a:fld>
            <a:endParaRPr lang="en-US"/>
          </a:p>
        </p:txBody>
      </p:sp>
    </p:spTree>
    <p:extLst>
      <p:ext uri="{BB962C8B-B14F-4D97-AF65-F5344CB8AC3E}">
        <p14:creationId xmlns:p14="http://schemas.microsoft.com/office/powerpoint/2010/main" val="29137338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D671B-5D36-5763-8A5F-17A6C4C5188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67A4152-65F1-8C77-638A-AC9FC38E132D}"/>
              </a:ext>
            </a:extLst>
          </p:cNvPr>
          <p:cNvSpPr>
            <a:spLocks noGrp="1"/>
          </p:cNvSpPr>
          <p:nvPr>
            <p:ph type="dt" sz="half" idx="10"/>
          </p:nvPr>
        </p:nvSpPr>
        <p:spPr/>
        <p:txBody>
          <a:bodyPr/>
          <a:lstStyle/>
          <a:p>
            <a:fld id="{BFF7EBA2-1DDF-AF4F-91C1-BC4E2598CD67}" type="datetimeFigureOut">
              <a:rPr lang="en-US" smtClean="0"/>
              <a:t>5/1/24</a:t>
            </a:fld>
            <a:endParaRPr lang="en-US"/>
          </a:p>
        </p:txBody>
      </p:sp>
      <p:sp>
        <p:nvSpPr>
          <p:cNvPr id="4" name="Footer Placeholder 3">
            <a:extLst>
              <a:ext uri="{FF2B5EF4-FFF2-40B4-BE49-F238E27FC236}">
                <a16:creationId xmlns:a16="http://schemas.microsoft.com/office/drawing/2014/main" id="{E7E77CFE-180D-6EE6-6E76-BBEC26884FF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F81F128-692A-9EE2-28B9-D3941F9AAF46}"/>
              </a:ext>
            </a:extLst>
          </p:cNvPr>
          <p:cNvSpPr>
            <a:spLocks noGrp="1"/>
          </p:cNvSpPr>
          <p:nvPr>
            <p:ph type="sldNum" sz="quarter" idx="12"/>
          </p:nvPr>
        </p:nvSpPr>
        <p:spPr/>
        <p:txBody>
          <a:bodyPr/>
          <a:lstStyle/>
          <a:p>
            <a:fld id="{90035EB2-4CF6-2E41-A62F-AFCC2759D61A}" type="slidenum">
              <a:rPr lang="en-US" smtClean="0"/>
              <a:t>‹#›</a:t>
            </a:fld>
            <a:endParaRPr lang="en-US"/>
          </a:p>
        </p:txBody>
      </p:sp>
    </p:spTree>
    <p:extLst>
      <p:ext uri="{BB962C8B-B14F-4D97-AF65-F5344CB8AC3E}">
        <p14:creationId xmlns:p14="http://schemas.microsoft.com/office/powerpoint/2010/main" val="3334847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B6830D-41E3-1CCD-63B9-4177423CC54A}"/>
              </a:ext>
            </a:extLst>
          </p:cNvPr>
          <p:cNvSpPr>
            <a:spLocks noGrp="1"/>
          </p:cNvSpPr>
          <p:nvPr>
            <p:ph type="dt" sz="half" idx="10"/>
          </p:nvPr>
        </p:nvSpPr>
        <p:spPr/>
        <p:txBody>
          <a:bodyPr/>
          <a:lstStyle/>
          <a:p>
            <a:fld id="{BFF7EBA2-1DDF-AF4F-91C1-BC4E2598CD67}" type="datetimeFigureOut">
              <a:rPr lang="en-US" smtClean="0"/>
              <a:t>5/1/24</a:t>
            </a:fld>
            <a:endParaRPr lang="en-US"/>
          </a:p>
        </p:txBody>
      </p:sp>
      <p:sp>
        <p:nvSpPr>
          <p:cNvPr id="3" name="Footer Placeholder 2">
            <a:extLst>
              <a:ext uri="{FF2B5EF4-FFF2-40B4-BE49-F238E27FC236}">
                <a16:creationId xmlns:a16="http://schemas.microsoft.com/office/drawing/2014/main" id="{93D933CD-651C-4E3E-6D6E-546964BA7AC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3935534-06CE-E163-D432-62B3E5D07825}"/>
              </a:ext>
            </a:extLst>
          </p:cNvPr>
          <p:cNvSpPr>
            <a:spLocks noGrp="1"/>
          </p:cNvSpPr>
          <p:nvPr>
            <p:ph type="sldNum" sz="quarter" idx="12"/>
          </p:nvPr>
        </p:nvSpPr>
        <p:spPr/>
        <p:txBody>
          <a:bodyPr/>
          <a:lstStyle/>
          <a:p>
            <a:fld id="{90035EB2-4CF6-2E41-A62F-AFCC2759D61A}" type="slidenum">
              <a:rPr lang="en-US" smtClean="0"/>
              <a:t>‹#›</a:t>
            </a:fld>
            <a:endParaRPr lang="en-US"/>
          </a:p>
        </p:txBody>
      </p:sp>
    </p:spTree>
    <p:extLst>
      <p:ext uri="{BB962C8B-B14F-4D97-AF65-F5344CB8AC3E}">
        <p14:creationId xmlns:p14="http://schemas.microsoft.com/office/powerpoint/2010/main" val="69835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B60B6-BEEB-6C29-0197-5120E077DC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AF61C20-4010-BF85-7EA3-C7A86B91DC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9EC435-E0A0-749C-8D3F-EADAE8A8A6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C03948-0759-9E02-35DB-DD242E0D1A0E}"/>
              </a:ext>
            </a:extLst>
          </p:cNvPr>
          <p:cNvSpPr>
            <a:spLocks noGrp="1"/>
          </p:cNvSpPr>
          <p:nvPr>
            <p:ph type="dt" sz="half" idx="10"/>
          </p:nvPr>
        </p:nvSpPr>
        <p:spPr/>
        <p:txBody>
          <a:bodyPr/>
          <a:lstStyle/>
          <a:p>
            <a:fld id="{BFF7EBA2-1DDF-AF4F-91C1-BC4E2598CD67}" type="datetimeFigureOut">
              <a:rPr lang="en-US" smtClean="0"/>
              <a:t>5/1/24</a:t>
            </a:fld>
            <a:endParaRPr lang="en-US"/>
          </a:p>
        </p:txBody>
      </p:sp>
      <p:sp>
        <p:nvSpPr>
          <p:cNvPr id="6" name="Footer Placeholder 5">
            <a:extLst>
              <a:ext uri="{FF2B5EF4-FFF2-40B4-BE49-F238E27FC236}">
                <a16:creationId xmlns:a16="http://schemas.microsoft.com/office/drawing/2014/main" id="{09263F1B-B89D-A15A-685C-FC4586F9BB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D8B70A-C209-E76C-7117-570F5B4F4EB5}"/>
              </a:ext>
            </a:extLst>
          </p:cNvPr>
          <p:cNvSpPr>
            <a:spLocks noGrp="1"/>
          </p:cNvSpPr>
          <p:nvPr>
            <p:ph type="sldNum" sz="quarter" idx="12"/>
          </p:nvPr>
        </p:nvSpPr>
        <p:spPr/>
        <p:txBody>
          <a:bodyPr/>
          <a:lstStyle/>
          <a:p>
            <a:fld id="{90035EB2-4CF6-2E41-A62F-AFCC2759D61A}" type="slidenum">
              <a:rPr lang="en-US" smtClean="0"/>
              <a:t>‹#›</a:t>
            </a:fld>
            <a:endParaRPr lang="en-US"/>
          </a:p>
        </p:txBody>
      </p:sp>
    </p:spTree>
    <p:extLst>
      <p:ext uri="{BB962C8B-B14F-4D97-AF65-F5344CB8AC3E}">
        <p14:creationId xmlns:p14="http://schemas.microsoft.com/office/powerpoint/2010/main" val="2860345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C75DEE-6640-06BC-5E45-9B3FA7150B7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DBB4402-FB90-68A9-38D7-A41EAB8AF0C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2E6D432-602F-4B11-92EB-1827F29808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39BFFB-9932-76DA-38F1-9B333454B5E6}"/>
              </a:ext>
            </a:extLst>
          </p:cNvPr>
          <p:cNvSpPr>
            <a:spLocks noGrp="1"/>
          </p:cNvSpPr>
          <p:nvPr>
            <p:ph type="dt" sz="half" idx="10"/>
          </p:nvPr>
        </p:nvSpPr>
        <p:spPr/>
        <p:txBody>
          <a:bodyPr/>
          <a:lstStyle/>
          <a:p>
            <a:fld id="{BFF7EBA2-1DDF-AF4F-91C1-BC4E2598CD67}" type="datetimeFigureOut">
              <a:rPr lang="en-US" smtClean="0"/>
              <a:t>5/1/24</a:t>
            </a:fld>
            <a:endParaRPr lang="en-US"/>
          </a:p>
        </p:txBody>
      </p:sp>
      <p:sp>
        <p:nvSpPr>
          <p:cNvPr id="6" name="Footer Placeholder 5">
            <a:extLst>
              <a:ext uri="{FF2B5EF4-FFF2-40B4-BE49-F238E27FC236}">
                <a16:creationId xmlns:a16="http://schemas.microsoft.com/office/drawing/2014/main" id="{AF5FEEFD-9042-5699-9DF3-13F5FBC624E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E4D9FFA-09EF-BF0B-F342-719D811FA7AF}"/>
              </a:ext>
            </a:extLst>
          </p:cNvPr>
          <p:cNvSpPr>
            <a:spLocks noGrp="1"/>
          </p:cNvSpPr>
          <p:nvPr>
            <p:ph type="sldNum" sz="quarter" idx="12"/>
          </p:nvPr>
        </p:nvSpPr>
        <p:spPr/>
        <p:txBody>
          <a:bodyPr/>
          <a:lstStyle/>
          <a:p>
            <a:fld id="{90035EB2-4CF6-2E41-A62F-AFCC2759D61A}" type="slidenum">
              <a:rPr lang="en-US" smtClean="0"/>
              <a:t>‹#›</a:t>
            </a:fld>
            <a:endParaRPr lang="en-US"/>
          </a:p>
        </p:txBody>
      </p:sp>
    </p:spTree>
    <p:extLst>
      <p:ext uri="{BB962C8B-B14F-4D97-AF65-F5344CB8AC3E}">
        <p14:creationId xmlns:p14="http://schemas.microsoft.com/office/powerpoint/2010/main" val="299141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1985BF-D1F1-1373-4052-8468FA1F60D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799557B-FF26-D383-B4D9-5D2719C183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2DE237-7B4F-8002-8018-A6C97C0589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FF7EBA2-1DDF-AF4F-91C1-BC4E2598CD67}" type="datetimeFigureOut">
              <a:rPr lang="en-US" smtClean="0"/>
              <a:t>5/1/24</a:t>
            </a:fld>
            <a:endParaRPr lang="en-US"/>
          </a:p>
        </p:txBody>
      </p:sp>
      <p:sp>
        <p:nvSpPr>
          <p:cNvPr id="5" name="Footer Placeholder 4">
            <a:extLst>
              <a:ext uri="{FF2B5EF4-FFF2-40B4-BE49-F238E27FC236}">
                <a16:creationId xmlns:a16="http://schemas.microsoft.com/office/drawing/2014/main" id="{97FB3FCB-B445-1D4D-8723-28EAC18ECFE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7DC0C2B-2273-BCEF-5EC9-9DE5310380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0035EB2-4CF6-2E41-A62F-AFCC2759D61A}" type="slidenum">
              <a:rPr lang="en-US" smtClean="0"/>
              <a:t>‹#›</a:t>
            </a:fld>
            <a:endParaRPr lang="en-US"/>
          </a:p>
        </p:txBody>
      </p:sp>
    </p:spTree>
    <p:extLst>
      <p:ext uri="{BB962C8B-B14F-4D97-AF65-F5344CB8AC3E}">
        <p14:creationId xmlns:p14="http://schemas.microsoft.com/office/powerpoint/2010/main" val="10466465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ncbi.nlm.nih.gov/pmc/articles/PMC10888224/"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hyperlink" Target="https://rpubs.com/ranvirkumarsah/Intro2Clustering" TargetMode="External"/><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mclust-org.github.io/book/"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9969C-B610-8981-3FE3-9BDF647BF469}"/>
              </a:ext>
            </a:extLst>
          </p:cNvPr>
          <p:cNvSpPr>
            <a:spLocks noGrp="1"/>
          </p:cNvSpPr>
          <p:nvPr>
            <p:ph type="ctrTitle"/>
          </p:nvPr>
        </p:nvSpPr>
        <p:spPr>
          <a:xfrm>
            <a:off x="1499286" y="2036763"/>
            <a:ext cx="7570573" cy="830005"/>
          </a:xfrm>
        </p:spPr>
        <p:txBody>
          <a:bodyPr>
            <a:normAutofit fontScale="90000"/>
          </a:bodyPr>
          <a:lstStyle/>
          <a:p>
            <a:r>
              <a:rPr lang="en-US" dirty="0"/>
              <a:t>ACS 2006-2010</a:t>
            </a:r>
          </a:p>
        </p:txBody>
      </p:sp>
    </p:spTree>
    <p:extLst>
      <p:ext uri="{BB962C8B-B14F-4D97-AF65-F5344CB8AC3E}">
        <p14:creationId xmlns:p14="http://schemas.microsoft.com/office/powerpoint/2010/main" val="22130038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279110-5614-02FB-A708-E7E51D89C3EC}"/>
              </a:ext>
            </a:extLst>
          </p:cNvPr>
          <p:cNvSpPr>
            <a:spLocks noGrp="1"/>
          </p:cNvSpPr>
          <p:nvPr>
            <p:ph idx="1"/>
          </p:nvPr>
        </p:nvSpPr>
        <p:spPr>
          <a:xfrm>
            <a:off x="566352" y="651733"/>
            <a:ext cx="10515600" cy="4351338"/>
          </a:xfrm>
        </p:spPr>
        <p:txBody>
          <a:bodyPr>
            <a:normAutofit/>
          </a:bodyPr>
          <a:lstStyle/>
          <a:p>
            <a:r>
              <a:rPr lang="en-US" sz="1800" dirty="0">
                <a:latin typeface="+mj-lt"/>
              </a:rPr>
              <a:t>Had to exclude census tracts missing information on at least 1 variable</a:t>
            </a:r>
          </a:p>
          <a:p>
            <a:r>
              <a:rPr lang="en-US" sz="1800" dirty="0">
                <a:latin typeface="+mj-lt"/>
              </a:rPr>
              <a:t>N = 1454</a:t>
            </a:r>
          </a:p>
          <a:p>
            <a:r>
              <a:rPr lang="en-US" sz="1800" dirty="0">
                <a:latin typeface="+mj-lt"/>
              </a:rPr>
              <a:t>Includes all 18 variables</a:t>
            </a:r>
          </a:p>
          <a:p>
            <a:r>
              <a:rPr lang="en-US" sz="1800" dirty="0" err="1">
                <a:latin typeface="+mj-lt"/>
              </a:rPr>
              <a:t>Probit</a:t>
            </a:r>
            <a:r>
              <a:rPr lang="en-US" sz="1800" dirty="0">
                <a:latin typeface="+mj-lt"/>
              </a:rPr>
              <a:t> transformations undefined for 0 or 1</a:t>
            </a:r>
            <a:r>
              <a:rPr lang="en-US" sz="1800" dirty="0">
                <a:latin typeface="+mj-lt"/>
                <a:sym typeface="Wingdings" pitchFamily="2" charset="2"/>
              </a:rPr>
              <a:t> shifted them slightly </a:t>
            </a:r>
          </a:p>
          <a:p>
            <a:pPr lvl="1"/>
            <a:r>
              <a:rPr lang="en-US" sz="1400" dirty="0">
                <a:latin typeface="+mj-lt"/>
                <a:sym typeface="Wingdings" pitchFamily="2" charset="2"/>
              </a:rPr>
              <a:t>For income, I divided the value by maximum</a:t>
            </a:r>
            <a:endParaRPr lang="en-US" sz="1400" dirty="0">
              <a:latin typeface="+mj-lt"/>
            </a:endParaRPr>
          </a:p>
          <a:p>
            <a:r>
              <a:rPr lang="en-US" sz="1800" dirty="0">
                <a:latin typeface="+mj-lt"/>
              </a:rPr>
              <a:t>Methods</a:t>
            </a:r>
          </a:p>
          <a:p>
            <a:pPr lvl="2"/>
            <a:r>
              <a:rPr lang="en-US" sz="1800" dirty="0">
                <a:latin typeface="+mj-lt"/>
              </a:rPr>
              <a:t>Hierarchical clustering</a:t>
            </a:r>
          </a:p>
          <a:p>
            <a:pPr lvl="3"/>
            <a:r>
              <a:rPr lang="en-US" sz="1600" b="1" i="0" dirty="0">
                <a:solidFill>
                  <a:srgbClr val="333333"/>
                </a:solidFill>
                <a:effectLst/>
                <a:latin typeface="+mj-lt"/>
              </a:rPr>
              <a:t>Agglomerative or bottom up</a:t>
            </a:r>
          </a:p>
          <a:p>
            <a:pPr lvl="2"/>
            <a:r>
              <a:rPr lang="en-US" dirty="0">
                <a:latin typeface="+mj-lt"/>
              </a:rPr>
              <a:t>Multivariate Gaussian Mixture model where I transformed the proportions to z-scores</a:t>
            </a:r>
          </a:p>
        </p:txBody>
      </p:sp>
    </p:spTree>
    <p:extLst>
      <p:ext uri="{BB962C8B-B14F-4D97-AF65-F5344CB8AC3E}">
        <p14:creationId xmlns:p14="http://schemas.microsoft.com/office/powerpoint/2010/main" val="42429719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093E396E-96D6-0837-FC08-2718DC889043}"/>
              </a:ext>
            </a:extLst>
          </p:cNvPr>
          <p:cNvPicPr>
            <a:picLocks noChangeAspect="1"/>
          </p:cNvPicPr>
          <p:nvPr/>
        </p:nvPicPr>
        <p:blipFill>
          <a:blip r:embed="rId2"/>
          <a:stretch>
            <a:fillRect/>
          </a:stretch>
        </p:blipFill>
        <p:spPr>
          <a:xfrm>
            <a:off x="361950" y="300037"/>
            <a:ext cx="8603630" cy="5428858"/>
          </a:xfrm>
          <a:prstGeom prst="rect">
            <a:avLst/>
          </a:prstGeom>
        </p:spPr>
      </p:pic>
      <p:pic>
        <p:nvPicPr>
          <p:cNvPr id="6" name="Picture 5">
            <a:extLst>
              <a:ext uri="{FF2B5EF4-FFF2-40B4-BE49-F238E27FC236}">
                <a16:creationId xmlns:a16="http://schemas.microsoft.com/office/drawing/2014/main" id="{7DC5F715-778F-2C6B-FCED-00A3A45DB4CB}"/>
              </a:ext>
            </a:extLst>
          </p:cNvPr>
          <p:cNvPicPr>
            <a:picLocks noChangeAspect="1"/>
          </p:cNvPicPr>
          <p:nvPr/>
        </p:nvPicPr>
        <p:blipFill>
          <a:blip r:embed="rId3"/>
          <a:stretch>
            <a:fillRect/>
          </a:stretch>
        </p:blipFill>
        <p:spPr>
          <a:xfrm>
            <a:off x="6668634" y="2847702"/>
            <a:ext cx="5161416" cy="3537825"/>
          </a:xfrm>
          <a:prstGeom prst="rect">
            <a:avLst/>
          </a:prstGeom>
        </p:spPr>
      </p:pic>
    </p:spTree>
    <p:extLst>
      <p:ext uri="{BB962C8B-B14F-4D97-AF65-F5344CB8AC3E}">
        <p14:creationId xmlns:p14="http://schemas.microsoft.com/office/powerpoint/2010/main" val="15222780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91FFB0-B5D7-440B-D9DA-26C20A8E8C98}"/>
              </a:ext>
            </a:extLst>
          </p:cNvPr>
          <p:cNvPicPr>
            <a:picLocks noChangeAspect="1"/>
          </p:cNvPicPr>
          <p:nvPr/>
        </p:nvPicPr>
        <p:blipFill>
          <a:blip r:embed="rId2"/>
          <a:stretch>
            <a:fillRect/>
          </a:stretch>
        </p:blipFill>
        <p:spPr>
          <a:xfrm>
            <a:off x="1081087" y="565485"/>
            <a:ext cx="7661469" cy="5645292"/>
          </a:xfrm>
          <a:prstGeom prst="rect">
            <a:avLst/>
          </a:prstGeom>
        </p:spPr>
      </p:pic>
    </p:spTree>
    <p:extLst>
      <p:ext uri="{BB962C8B-B14F-4D97-AF65-F5344CB8AC3E}">
        <p14:creationId xmlns:p14="http://schemas.microsoft.com/office/powerpoint/2010/main" val="2720619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omputer&#10;&#10;Description automatically generated">
            <a:extLst>
              <a:ext uri="{FF2B5EF4-FFF2-40B4-BE49-F238E27FC236}">
                <a16:creationId xmlns:a16="http://schemas.microsoft.com/office/drawing/2014/main" id="{F08E799E-6BBD-9EC1-2A83-5B362FDAC768}"/>
              </a:ext>
            </a:extLst>
          </p:cNvPr>
          <p:cNvPicPr>
            <a:picLocks noGrp="1" noChangeAspect="1"/>
          </p:cNvPicPr>
          <p:nvPr>
            <p:ph idx="1"/>
          </p:nvPr>
        </p:nvPicPr>
        <p:blipFill>
          <a:blip r:embed="rId2"/>
          <a:stretch>
            <a:fillRect/>
          </a:stretch>
        </p:blipFill>
        <p:spPr>
          <a:xfrm>
            <a:off x="421277" y="368177"/>
            <a:ext cx="11349446" cy="4218708"/>
          </a:xfrm>
        </p:spPr>
      </p:pic>
    </p:spTree>
    <p:extLst>
      <p:ext uri="{BB962C8B-B14F-4D97-AF65-F5344CB8AC3E}">
        <p14:creationId xmlns:p14="http://schemas.microsoft.com/office/powerpoint/2010/main" val="88700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9969C-B610-8981-3FE3-9BDF647BF469}"/>
              </a:ext>
            </a:extLst>
          </p:cNvPr>
          <p:cNvSpPr>
            <a:spLocks noGrp="1"/>
          </p:cNvSpPr>
          <p:nvPr>
            <p:ph type="ctrTitle"/>
          </p:nvPr>
        </p:nvSpPr>
        <p:spPr>
          <a:xfrm>
            <a:off x="1499286" y="2036763"/>
            <a:ext cx="7570573" cy="830005"/>
          </a:xfrm>
        </p:spPr>
        <p:txBody>
          <a:bodyPr>
            <a:normAutofit fontScale="90000"/>
          </a:bodyPr>
          <a:lstStyle/>
          <a:p>
            <a:r>
              <a:rPr lang="en-US" dirty="0"/>
              <a:t>ACS 2015-2019</a:t>
            </a:r>
          </a:p>
        </p:txBody>
      </p:sp>
    </p:spTree>
    <p:extLst>
      <p:ext uri="{BB962C8B-B14F-4D97-AF65-F5344CB8AC3E}">
        <p14:creationId xmlns:p14="http://schemas.microsoft.com/office/powerpoint/2010/main" val="42222678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close-up of a white background&#10;&#10;Description automatically generated">
            <a:extLst>
              <a:ext uri="{FF2B5EF4-FFF2-40B4-BE49-F238E27FC236}">
                <a16:creationId xmlns:a16="http://schemas.microsoft.com/office/drawing/2014/main" id="{C23E7DDB-5D52-4559-DF82-8516F7E02566}"/>
              </a:ext>
            </a:extLst>
          </p:cNvPr>
          <p:cNvPicPr>
            <a:picLocks noGrp="1" noChangeAspect="1"/>
          </p:cNvPicPr>
          <p:nvPr>
            <p:ph idx="1"/>
          </p:nvPr>
        </p:nvPicPr>
        <p:blipFill>
          <a:blip r:embed="rId2"/>
          <a:stretch>
            <a:fillRect/>
          </a:stretch>
        </p:blipFill>
        <p:spPr>
          <a:xfrm>
            <a:off x="482056" y="1164659"/>
            <a:ext cx="8902700" cy="1231900"/>
          </a:xfrm>
        </p:spPr>
      </p:pic>
    </p:spTree>
    <p:extLst>
      <p:ext uri="{BB962C8B-B14F-4D97-AF65-F5344CB8AC3E}">
        <p14:creationId xmlns:p14="http://schemas.microsoft.com/office/powerpoint/2010/main" val="24059347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163D158-307D-18BA-FEBA-D5875AEDF83F}"/>
              </a:ext>
            </a:extLst>
          </p:cNvPr>
          <p:cNvPicPr>
            <a:picLocks noChangeAspect="1"/>
          </p:cNvPicPr>
          <p:nvPr/>
        </p:nvPicPr>
        <p:blipFill>
          <a:blip r:embed="rId2"/>
          <a:stretch>
            <a:fillRect/>
          </a:stretch>
        </p:blipFill>
        <p:spPr>
          <a:xfrm>
            <a:off x="1491343" y="387252"/>
            <a:ext cx="7772400" cy="6083496"/>
          </a:xfrm>
          <a:prstGeom prst="rect">
            <a:avLst/>
          </a:prstGeom>
        </p:spPr>
      </p:pic>
    </p:spTree>
    <p:extLst>
      <p:ext uri="{BB962C8B-B14F-4D97-AF65-F5344CB8AC3E}">
        <p14:creationId xmlns:p14="http://schemas.microsoft.com/office/powerpoint/2010/main" val="772653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white paper with black text&#10;&#10;Description automatically generated">
            <a:extLst>
              <a:ext uri="{FF2B5EF4-FFF2-40B4-BE49-F238E27FC236}">
                <a16:creationId xmlns:a16="http://schemas.microsoft.com/office/drawing/2014/main" id="{64906636-3D02-C240-63D3-0AA79B6A0CD7}"/>
              </a:ext>
            </a:extLst>
          </p:cNvPr>
          <p:cNvPicPr>
            <a:picLocks noChangeAspect="1"/>
          </p:cNvPicPr>
          <p:nvPr/>
        </p:nvPicPr>
        <p:blipFill>
          <a:blip r:embed="rId2"/>
          <a:stretch>
            <a:fillRect/>
          </a:stretch>
        </p:blipFill>
        <p:spPr>
          <a:xfrm>
            <a:off x="539750" y="768350"/>
            <a:ext cx="11280137" cy="4514850"/>
          </a:xfrm>
          <a:prstGeom prst="rect">
            <a:avLst/>
          </a:prstGeom>
        </p:spPr>
      </p:pic>
    </p:spTree>
    <p:extLst>
      <p:ext uri="{BB962C8B-B14F-4D97-AF65-F5344CB8AC3E}">
        <p14:creationId xmlns:p14="http://schemas.microsoft.com/office/powerpoint/2010/main" val="27500317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279110-5614-02FB-A708-E7E51D89C3EC}"/>
              </a:ext>
            </a:extLst>
          </p:cNvPr>
          <p:cNvSpPr>
            <a:spLocks noGrp="1"/>
          </p:cNvSpPr>
          <p:nvPr>
            <p:ph idx="1"/>
          </p:nvPr>
        </p:nvSpPr>
        <p:spPr>
          <a:xfrm>
            <a:off x="566352" y="651733"/>
            <a:ext cx="10515600" cy="4351338"/>
          </a:xfrm>
        </p:spPr>
        <p:txBody>
          <a:bodyPr>
            <a:normAutofit/>
          </a:bodyPr>
          <a:lstStyle/>
          <a:p>
            <a:r>
              <a:rPr lang="en-US" sz="1800" dirty="0">
                <a:latin typeface="+mj-lt"/>
              </a:rPr>
              <a:t>Had to exclude census tracts missing information on at least 1 variable</a:t>
            </a:r>
          </a:p>
          <a:p>
            <a:r>
              <a:rPr lang="en-US" sz="1800" dirty="0">
                <a:latin typeface="+mj-lt"/>
              </a:rPr>
              <a:t>N = 1456</a:t>
            </a:r>
          </a:p>
          <a:p>
            <a:r>
              <a:rPr lang="en-US" sz="1800" dirty="0">
                <a:latin typeface="+mj-lt"/>
              </a:rPr>
              <a:t>Includes all 18 variables</a:t>
            </a:r>
          </a:p>
          <a:p>
            <a:r>
              <a:rPr lang="en-US" sz="1800" dirty="0" err="1">
                <a:latin typeface="+mj-lt"/>
              </a:rPr>
              <a:t>Probit</a:t>
            </a:r>
            <a:r>
              <a:rPr lang="en-US" sz="1800" dirty="0">
                <a:latin typeface="+mj-lt"/>
              </a:rPr>
              <a:t> transformations undefined for 0 or 1</a:t>
            </a:r>
            <a:r>
              <a:rPr lang="en-US" sz="1800" dirty="0">
                <a:latin typeface="+mj-lt"/>
                <a:sym typeface="Wingdings" pitchFamily="2" charset="2"/>
              </a:rPr>
              <a:t> shifted them slightly </a:t>
            </a:r>
          </a:p>
          <a:p>
            <a:pPr lvl="1"/>
            <a:r>
              <a:rPr lang="en-US" sz="1400" dirty="0">
                <a:latin typeface="+mj-lt"/>
                <a:sym typeface="Wingdings" pitchFamily="2" charset="2"/>
              </a:rPr>
              <a:t>For income, I divided the value by maximum</a:t>
            </a:r>
            <a:endParaRPr lang="en-US" sz="1400" dirty="0">
              <a:latin typeface="+mj-lt"/>
            </a:endParaRPr>
          </a:p>
          <a:p>
            <a:r>
              <a:rPr lang="en-US" sz="1800" dirty="0">
                <a:latin typeface="+mj-lt"/>
              </a:rPr>
              <a:t>Methods</a:t>
            </a:r>
          </a:p>
          <a:p>
            <a:pPr lvl="2"/>
            <a:r>
              <a:rPr lang="en-US" sz="1800" dirty="0">
                <a:latin typeface="+mj-lt"/>
              </a:rPr>
              <a:t>Hierarchical clustering</a:t>
            </a:r>
          </a:p>
          <a:p>
            <a:pPr lvl="3"/>
            <a:r>
              <a:rPr lang="en-US" sz="1600" b="1" i="0" dirty="0">
                <a:solidFill>
                  <a:srgbClr val="333333"/>
                </a:solidFill>
                <a:effectLst/>
                <a:latin typeface="+mj-lt"/>
              </a:rPr>
              <a:t>Agglomerative or bottom up</a:t>
            </a:r>
          </a:p>
          <a:p>
            <a:pPr lvl="2"/>
            <a:r>
              <a:rPr lang="en-US" dirty="0">
                <a:latin typeface="+mj-lt"/>
              </a:rPr>
              <a:t>Multivariate Gaussian Mixture model where I transformed the proportions to z-scores</a:t>
            </a:r>
          </a:p>
        </p:txBody>
      </p:sp>
    </p:spTree>
    <p:extLst>
      <p:ext uri="{BB962C8B-B14F-4D97-AF65-F5344CB8AC3E}">
        <p14:creationId xmlns:p14="http://schemas.microsoft.com/office/powerpoint/2010/main" val="305783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B4075B-91EE-4AEF-36AB-3D9AA6CE49D4}"/>
              </a:ext>
            </a:extLst>
          </p:cNvPr>
          <p:cNvSpPr>
            <a:spLocks noGrp="1"/>
          </p:cNvSpPr>
          <p:nvPr>
            <p:ph type="title"/>
          </p:nvPr>
        </p:nvSpPr>
        <p:spPr>
          <a:xfrm>
            <a:off x="134007" y="81346"/>
            <a:ext cx="7738241" cy="904491"/>
          </a:xfrm>
        </p:spPr>
        <p:txBody>
          <a:bodyPr>
            <a:normAutofit/>
          </a:bodyPr>
          <a:lstStyle/>
          <a:p>
            <a:r>
              <a:rPr lang="en-US" sz="2800" dirty="0"/>
              <a:t>Hierarchical clustering</a:t>
            </a:r>
          </a:p>
        </p:txBody>
      </p:sp>
      <p:sp>
        <p:nvSpPr>
          <p:cNvPr id="3" name="Content Placeholder 2">
            <a:extLst>
              <a:ext uri="{FF2B5EF4-FFF2-40B4-BE49-F238E27FC236}">
                <a16:creationId xmlns:a16="http://schemas.microsoft.com/office/drawing/2014/main" id="{F381121C-53F0-4191-0087-57487FC0531B}"/>
              </a:ext>
            </a:extLst>
          </p:cNvPr>
          <p:cNvSpPr>
            <a:spLocks noGrp="1"/>
          </p:cNvSpPr>
          <p:nvPr>
            <p:ph idx="1"/>
          </p:nvPr>
        </p:nvSpPr>
        <p:spPr>
          <a:xfrm>
            <a:off x="134007" y="1089901"/>
            <a:ext cx="10515600" cy="4351338"/>
          </a:xfrm>
        </p:spPr>
        <p:txBody>
          <a:bodyPr>
            <a:normAutofit/>
          </a:bodyPr>
          <a:lstStyle/>
          <a:p>
            <a:r>
              <a:rPr lang="en-US" sz="1600" dirty="0"/>
              <a:t>Goal: census tracts within a cluster are similar (e.g., census tracts with similar neighborhood composition)</a:t>
            </a:r>
          </a:p>
          <a:p>
            <a:r>
              <a:rPr lang="en-US" sz="1600" dirty="0"/>
              <a:t>Used the package </a:t>
            </a:r>
            <a:r>
              <a:rPr lang="en-US" sz="1600" dirty="0" err="1"/>
              <a:t>Nbclust</a:t>
            </a:r>
            <a:r>
              <a:rPr lang="en-US" sz="1600" dirty="0"/>
              <a:t> and function </a:t>
            </a:r>
            <a:r>
              <a:rPr lang="en-US" sz="1600" dirty="0" err="1"/>
              <a:t>hclust</a:t>
            </a:r>
            <a:r>
              <a:rPr lang="en-US" sz="1600" dirty="0"/>
              <a:t>()</a:t>
            </a:r>
          </a:p>
          <a:p>
            <a:pPr lvl="1"/>
            <a:r>
              <a:rPr lang="en-US" sz="1600" dirty="0"/>
              <a:t>Euclidean distance as measure of dissimilarity</a:t>
            </a:r>
          </a:p>
          <a:p>
            <a:pPr lvl="1"/>
            <a:r>
              <a:rPr lang="en-US" sz="1600" dirty="0"/>
              <a:t>Method = ward.D2  </a:t>
            </a:r>
            <a:r>
              <a:rPr lang="en-US" sz="1600" dirty="0">
                <a:sym typeface="Wingdings" pitchFamily="2" charset="2"/>
              </a:rPr>
              <a:t> minimizes the total within cluster variance</a:t>
            </a:r>
          </a:p>
          <a:p>
            <a:pPr lvl="1"/>
            <a:r>
              <a:rPr lang="en-US" sz="1600" b="1" dirty="0">
                <a:sym typeface="Wingdings" pitchFamily="2" charset="2"/>
              </a:rPr>
              <a:t>Index:  </a:t>
            </a:r>
            <a:r>
              <a:rPr lang="en-US" sz="1600" dirty="0">
                <a:sym typeface="Wingdings" pitchFamily="2" charset="2"/>
              </a:rPr>
              <a:t>method to decide the number of clusters– I used all the options in the package, at the end it provides a “majority rule” best number of clusters</a:t>
            </a:r>
          </a:p>
          <a:p>
            <a:pPr lvl="2"/>
            <a:r>
              <a:rPr lang="en-US" sz="1600" dirty="0">
                <a:sym typeface="Wingdings" pitchFamily="2" charset="2"/>
              </a:rPr>
              <a:t>In another paper looking at individual level </a:t>
            </a:r>
            <a:r>
              <a:rPr lang="en-US" sz="1600" dirty="0" err="1">
                <a:sym typeface="Wingdings" pitchFamily="2" charset="2"/>
              </a:rPr>
              <a:t>SDoH</a:t>
            </a:r>
            <a:r>
              <a:rPr lang="en-US" sz="1600" dirty="0">
                <a:sym typeface="Wingdings" pitchFamily="2" charset="2"/>
              </a:rPr>
              <a:t> they looked at the </a:t>
            </a:r>
            <a:r>
              <a:rPr lang="en-US" sz="1600" b="1" dirty="0" err="1">
                <a:sym typeface="Wingdings" pitchFamily="2" charset="2"/>
              </a:rPr>
              <a:t>friedman</a:t>
            </a:r>
            <a:r>
              <a:rPr lang="en-US" sz="1600" dirty="0">
                <a:sym typeface="Wingdings" pitchFamily="2" charset="2"/>
              </a:rPr>
              <a:t> index, which decides the number of clusters based on the maximum difference between hierarchy levels. </a:t>
            </a:r>
            <a:r>
              <a:rPr lang="en-US" sz="1600" dirty="0">
                <a:sym typeface="Wingdings" pitchFamily="2" charset="2"/>
                <a:hlinkClick r:id="rId2"/>
              </a:rPr>
              <a:t>paper 2024</a:t>
            </a:r>
            <a:endParaRPr lang="en-US" sz="1600" dirty="0"/>
          </a:p>
        </p:txBody>
      </p:sp>
    </p:spTree>
    <p:extLst>
      <p:ext uri="{BB962C8B-B14F-4D97-AF65-F5344CB8AC3E}">
        <p14:creationId xmlns:p14="http://schemas.microsoft.com/office/powerpoint/2010/main" val="2954402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white background with black text&#10;&#10;Description automatically generated">
            <a:extLst>
              <a:ext uri="{FF2B5EF4-FFF2-40B4-BE49-F238E27FC236}">
                <a16:creationId xmlns:a16="http://schemas.microsoft.com/office/drawing/2014/main" id="{604DEA0A-8179-1FAA-F967-09A2238B7C9A}"/>
              </a:ext>
            </a:extLst>
          </p:cNvPr>
          <p:cNvPicPr>
            <a:picLocks noChangeAspect="1"/>
          </p:cNvPicPr>
          <p:nvPr/>
        </p:nvPicPr>
        <p:blipFill rotWithShape="1">
          <a:blip r:embed="rId3"/>
          <a:srcRect r="23571"/>
          <a:stretch/>
        </p:blipFill>
        <p:spPr>
          <a:xfrm>
            <a:off x="240298" y="2343829"/>
            <a:ext cx="6625723" cy="3788381"/>
          </a:xfrm>
          <a:prstGeom prst="rect">
            <a:avLst/>
          </a:prstGeom>
        </p:spPr>
      </p:pic>
      <p:pic>
        <p:nvPicPr>
          <p:cNvPr id="7" name="Picture 6" descr="A screenshot of a computer code&#10;&#10;Description automatically generated">
            <a:extLst>
              <a:ext uri="{FF2B5EF4-FFF2-40B4-BE49-F238E27FC236}">
                <a16:creationId xmlns:a16="http://schemas.microsoft.com/office/drawing/2014/main" id="{B2663B2E-5FDE-4A02-88D0-5EF5830E37BC}"/>
              </a:ext>
            </a:extLst>
          </p:cNvPr>
          <p:cNvPicPr>
            <a:picLocks noChangeAspect="1"/>
          </p:cNvPicPr>
          <p:nvPr/>
        </p:nvPicPr>
        <p:blipFill>
          <a:blip r:embed="rId4"/>
          <a:stretch>
            <a:fillRect/>
          </a:stretch>
        </p:blipFill>
        <p:spPr>
          <a:xfrm>
            <a:off x="240298" y="187492"/>
            <a:ext cx="7772400" cy="2156337"/>
          </a:xfrm>
          <a:prstGeom prst="rect">
            <a:avLst/>
          </a:prstGeom>
        </p:spPr>
      </p:pic>
      <p:pic>
        <p:nvPicPr>
          <p:cNvPr id="8" name="Picture 7">
            <a:extLst>
              <a:ext uri="{FF2B5EF4-FFF2-40B4-BE49-F238E27FC236}">
                <a16:creationId xmlns:a16="http://schemas.microsoft.com/office/drawing/2014/main" id="{1FBE3BBC-5581-0CE7-BEDA-4CA41244ED5C}"/>
              </a:ext>
            </a:extLst>
          </p:cNvPr>
          <p:cNvPicPr>
            <a:picLocks noChangeAspect="1"/>
          </p:cNvPicPr>
          <p:nvPr/>
        </p:nvPicPr>
        <p:blipFill>
          <a:blip r:embed="rId5"/>
          <a:stretch>
            <a:fillRect/>
          </a:stretch>
        </p:blipFill>
        <p:spPr>
          <a:xfrm>
            <a:off x="6822024" y="2152114"/>
            <a:ext cx="5369976" cy="4104307"/>
          </a:xfrm>
          <a:prstGeom prst="rect">
            <a:avLst/>
          </a:prstGeom>
        </p:spPr>
      </p:pic>
    </p:spTree>
    <p:extLst>
      <p:ext uri="{BB962C8B-B14F-4D97-AF65-F5344CB8AC3E}">
        <p14:creationId xmlns:p14="http://schemas.microsoft.com/office/powerpoint/2010/main" val="346954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B081ADE-128E-5279-2F58-2415C7B3FBA1}"/>
              </a:ext>
            </a:extLst>
          </p:cNvPr>
          <p:cNvPicPr>
            <a:picLocks noChangeAspect="1"/>
          </p:cNvPicPr>
          <p:nvPr/>
        </p:nvPicPr>
        <p:blipFill>
          <a:blip r:embed="rId2"/>
          <a:stretch>
            <a:fillRect/>
          </a:stretch>
        </p:blipFill>
        <p:spPr>
          <a:xfrm>
            <a:off x="310909" y="269352"/>
            <a:ext cx="7772400" cy="553620"/>
          </a:xfrm>
          <a:prstGeom prst="rect">
            <a:avLst/>
          </a:prstGeom>
        </p:spPr>
      </p:pic>
      <p:pic>
        <p:nvPicPr>
          <p:cNvPr id="6" name="Picture 5">
            <a:hlinkClick r:id="rId3"/>
            <a:extLst>
              <a:ext uri="{FF2B5EF4-FFF2-40B4-BE49-F238E27FC236}">
                <a16:creationId xmlns:a16="http://schemas.microsoft.com/office/drawing/2014/main" id="{38F99065-415C-02E6-4F90-4A6A0030E273}"/>
              </a:ext>
            </a:extLst>
          </p:cNvPr>
          <p:cNvPicPr>
            <a:picLocks noChangeAspect="1"/>
          </p:cNvPicPr>
          <p:nvPr/>
        </p:nvPicPr>
        <p:blipFill>
          <a:blip r:embed="rId4"/>
          <a:stretch>
            <a:fillRect/>
          </a:stretch>
        </p:blipFill>
        <p:spPr>
          <a:xfrm>
            <a:off x="450448" y="855774"/>
            <a:ext cx="7772400" cy="6002226"/>
          </a:xfrm>
          <a:prstGeom prst="rect">
            <a:avLst/>
          </a:prstGeom>
        </p:spPr>
      </p:pic>
      <p:sp>
        <p:nvSpPr>
          <p:cNvPr id="7" name="TextBox 6">
            <a:extLst>
              <a:ext uri="{FF2B5EF4-FFF2-40B4-BE49-F238E27FC236}">
                <a16:creationId xmlns:a16="http://schemas.microsoft.com/office/drawing/2014/main" id="{A4FBF023-DB5D-70F3-084D-3AE1AF923E9C}"/>
              </a:ext>
            </a:extLst>
          </p:cNvPr>
          <p:cNvSpPr txBox="1"/>
          <p:nvPr/>
        </p:nvSpPr>
        <p:spPr>
          <a:xfrm>
            <a:off x="8796759" y="269352"/>
            <a:ext cx="2407534" cy="369332"/>
          </a:xfrm>
          <a:prstGeom prst="rect">
            <a:avLst/>
          </a:prstGeom>
          <a:noFill/>
        </p:spPr>
        <p:txBody>
          <a:bodyPr wrap="square" rtlCol="0">
            <a:spAutoFit/>
          </a:bodyPr>
          <a:lstStyle/>
          <a:p>
            <a:r>
              <a:rPr lang="en-US" dirty="0">
                <a:hlinkClick r:id="rId3"/>
              </a:rPr>
              <a:t>OtherFigs examples</a:t>
            </a:r>
            <a:endParaRPr lang="en-US" dirty="0"/>
          </a:p>
        </p:txBody>
      </p:sp>
    </p:spTree>
    <p:extLst>
      <p:ext uri="{BB962C8B-B14F-4D97-AF65-F5344CB8AC3E}">
        <p14:creationId xmlns:p14="http://schemas.microsoft.com/office/powerpoint/2010/main" val="18738262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55BF5DA8-734B-D862-6C41-BD78EF9118E7}"/>
              </a:ext>
            </a:extLst>
          </p:cNvPr>
          <p:cNvPicPr>
            <a:picLocks noChangeAspect="1"/>
          </p:cNvPicPr>
          <p:nvPr/>
        </p:nvPicPr>
        <p:blipFill>
          <a:blip r:embed="rId3"/>
          <a:stretch>
            <a:fillRect/>
          </a:stretch>
        </p:blipFill>
        <p:spPr>
          <a:xfrm>
            <a:off x="3170499" y="410312"/>
            <a:ext cx="7772400" cy="5559363"/>
          </a:xfrm>
          <a:prstGeom prst="rect">
            <a:avLst/>
          </a:prstGeom>
        </p:spPr>
      </p:pic>
      <p:sp>
        <p:nvSpPr>
          <p:cNvPr id="5" name="TextBox 4">
            <a:extLst>
              <a:ext uri="{FF2B5EF4-FFF2-40B4-BE49-F238E27FC236}">
                <a16:creationId xmlns:a16="http://schemas.microsoft.com/office/drawing/2014/main" id="{E7375302-1F3C-691F-1D19-18E018A855A5}"/>
              </a:ext>
            </a:extLst>
          </p:cNvPr>
          <p:cNvSpPr txBox="1"/>
          <p:nvPr/>
        </p:nvSpPr>
        <p:spPr>
          <a:xfrm>
            <a:off x="625033" y="439838"/>
            <a:ext cx="1446835" cy="646331"/>
          </a:xfrm>
          <a:prstGeom prst="rect">
            <a:avLst/>
          </a:prstGeom>
          <a:noFill/>
        </p:spPr>
        <p:txBody>
          <a:bodyPr wrap="square" rtlCol="0">
            <a:spAutoFit/>
          </a:bodyPr>
          <a:lstStyle/>
          <a:p>
            <a:r>
              <a:rPr lang="en-US" dirty="0"/>
              <a:t>Cutting tree at 2 clusters</a:t>
            </a:r>
          </a:p>
        </p:txBody>
      </p:sp>
    </p:spTree>
    <p:extLst>
      <p:ext uri="{BB962C8B-B14F-4D97-AF65-F5344CB8AC3E}">
        <p14:creationId xmlns:p14="http://schemas.microsoft.com/office/powerpoint/2010/main" val="27952500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CB433-463C-F572-722D-AC590273A84C}"/>
              </a:ext>
            </a:extLst>
          </p:cNvPr>
          <p:cNvSpPr>
            <a:spLocks noGrp="1"/>
          </p:cNvSpPr>
          <p:nvPr>
            <p:ph type="title"/>
          </p:nvPr>
        </p:nvSpPr>
        <p:spPr>
          <a:xfrm>
            <a:off x="838200" y="365126"/>
            <a:ext cx="6882114" cy="1000688"/>
          </a:xfrm>
        </p:spPr>
        <p:txBody>
          <a:bodyPr/>
          <a:lstStyle/>
          <a:p>
            <a:r>
              <a:rPr lang="en-US" dirty="0"/>
              <a:t>GMM</a:t>
            </a:r>
          </a:p>
        </p:txBody>
      </p:sp>
      <p:sp>
        <p:nvSpPr>
          <p:cNvPr id="3" name="Content Placeholder 2">
            <a:extLst>
              <a:ext uri="{FF2B5EF4-FFF2-40B4-BE49-F238E27FC236}">
                <a16:creationId xmlns:a16="http://schemas.microsoft.com/office/drawing/2014/main" id="{DC7E6244-8354-4D97-BCA8-B0C6E6E12866}"/>
              </a:ext>
            </a:extLst>
          </p:cNvPr>
          <p:cNvSpPr>
            <a:spLocks noGrp="1"/>
          </p:cNvSpPr>
          <p:nvPr>
            <p:ph idx="1"/>
          </p:nvPr>
        </p:nvSpPr>
        <p:spPr>
          <a:xfrm>
            <a:off x="838200" y="1455235"/>
            <a:ext cx="10515600" cy="4351338"/>
          </a:xfrm>
        </p:spPr>
        <p:txBody>
          <a:bodyPr>
            <a:normAutofit/>
          </a:bodyPr>
          <a:lstStyle/>
          <a:p>
            <a:r>
              <a:rPr lang="en-US" sz="1800" dirty="0">
                <a:latin typeface="+mj-lt"/>
              </a:rPr>
              <a:t>Multiple R packages</a:t>
            </a:r>
          </a:p>
          <a:p>
            <a:pPr lvl="1"/>
            <a:r>
              <a:rPr lang="en-US" sz="1800" dirty="0" err="1">
                <a:latin typeface="+mj-lt"/>
              </a:rPr>
              <a:t>Mclust</a:t>
            </a:r>
            <a:r>
              <a:rPr lang="en-US" sz="1800" dirty="0">
                <a:latin typeface="+mj-lt"/>
              </a:rPr>
              <a:t>: EM algorithm  (do not need to pre-specify K-</a:t>
            </a:r>
          </a:p>
          <a:p>
            <a:pPr lvl="2"/>
            <a:r>
              <a:rPr lang="en-US" sz="1800" b="0" i="0" dirty="0">
                <a:effectLst/>
                <a:latin typeface="+mj-lt"/>
              </a:rPr>
              <a:t>Initialization of EM is performed using the partitions obtained from agglomerative hierarchical clustering. The optimal model is then selected according to BIC.</a:t>
            </a:r>
          </a:p>
          <a:p>
            <a:pPr lvl="2"/>
            <a:r>
              <a:rPr lang="en-US" sz="1800" dirty="0">
                <a:latin typeface="+mj-lt"/>
                <a:hlinkClick r:id="rId2"/>
              </a:rPr>
              <a:t>https://mclust-org.github.io/book/</a:t>
            </a:r>
            <a:endParaRPr lang="en-US" sz="1800" dirty="0">
              <a:latin typeface="+mj-lt"/>
            </a:endParaRPr>
          </a:p>
          <a:p>
            <a:pPr lvl="2"/>
            <a:endParaRPr lang="en-US" sz="1800" dirty="0">
              <a:latin typeface="+mj-lt"/>
            </a:endParaRPr>
          </a:p>
          <a:p>
            <a:pPr lvl="1"/>
            <a:r>
              <a:rPr lang="en-US" sz="1800" dirty="0" err="1">
                <a:latin typeface="+mj-lt"/>
              </a:rPr>
              <a:t>Mixtools</a:t>
            </a:r>
            <a:endParaRPr lang="en-US" sz="1800" dirty="0">
              <a:latin typeface="+mj-lt"/>
            </a:endParaRPr>
          </a:p>
        </p:txBody>
      </p:sp>
    </p:spTree>
    <p:extLst>
      <p:ext uri="{BB962C8B-B14F-4D97-AF65-F5344CB8AC3E}">
        <p14:creationId xmlns:p14="http://schemas.microsoft.com/office/powerpoint/2010/main" val="30773881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Description automatically generated">
            <a:extLst>
              <a:ext uri="{FF2B5EF4-FFF2-40B4-BE49-F238E27FC236}">
                <a16:creationId xmlns:a16="http://schemas.microsoft.com/office/drawing/2014/main" id="{D6AC3FFF-9F1C-7A2F-7083-A0980E8DF4AB}"/>
              </a:ext>
            </a:extLst>
          </p:cNvPr>
          <p:cNvPicPr>
            <a:picLocks noChangeAspect="1"/>
          </p:cNvPicPr>
          <p:nvPr/>
        </p:nvPicPr>
        <p:blipFill>
          <a:blip r:embed="rId2"/>
          <a:stretch>
            <a:fillRect/>
          </a:stretch>
        </p:blipFill>
        <p:spPr>
          <a:xfrm>
            <a:off x="322804" y="867043"/>
            <a:ext cx="8485529" cy="3470304"/>
          </a:xfrm>
          <a:prstGeom prst="rect">
            <a:avLst/>
          </a:prstGeom>
        </p:spPr>
      </p:pic>
      <p:sp>
        <p:nvSpPr>
          <p:cNvPr id="6" name="TextBox 5">
            <a:extLst>
              <a:ext uri="{FF2B5EF4-FFF2-40B4-BE49-F238E27FC236}">
                <a16:creationId xmlns:a16="http://schemas.microsoft.com/office/drawing/2014/main" id="{77704A72-66E8-2D7E-659F-256D718D454D}"/>
              </a:ext>
            </a:extLst>
          </p:cNvPr>
          <p:cNvSpPr txBox="1"/>
          <p:nvPr/>
        </p:nvSpPr>
        <p:spPr>
          <a:xfrm>
            <a:off x="451413" y="497711"/>
            <a:ext cx="1921397" cy="369332"/>
          </a:xfrm>
          <a:prstGeom prst="rect">
            <a:avLst/>
          </a:prstGeom>
          <a:noFill/>
        </p:spPr>
        <p:txBody>
          <a:bodyPr wrap="square" rtlCol="0">
            <a:spAutoFit/>
          </a:bodyPr>
          <a:lstStyle/>
          <a:p>
            <a:r>
              <a:rPr lang="en-US" dirty="0" err="1"/>
              <a:t>Mclust</a:t>
            </a:r>
            <a:endParaRPr lang="en-US" dirty="0"/>
          </a:p>
        </p:txBody>
      </p:sp>
      <p:sp>
        <p:nvSpPr>
          <p:cNvPr id="7" name="TextBox 6">
            <a:extLst>
              <a:ext uri="{FF2B5EF4-FFF2-40B4-BE49-F238E27FC236}">
                <a16:creationId xmlns:a16="http://schemas.microsoft.com/office/drawing/2014/main" id="{9E39D2FA-601F-0F9D-CDE1-70DE671F9400}"/>
              </a:ext>
            </a:extLst>
          </p:cNvPr>
          <p:cNvSpPr txBox="1"/>
          <p:nvPr/>
        </p:nvSpPr>
        <p:spPr>
          <a:xfrm>
            <a:off x="104173" y="4896092"/>
            <a:ext cx="2951544" cy="646331"/>
          </a:xfrm>
          <a:prstGeom prst="rect">
            <a:avLst/>
          </a:prstGeom>
          <a:noFill/>
        </p:spPr>
        <p:txBody>
          <a:bodyPr wrap="square" rtlCol="0">
            <a:spAutoFit/>
          </a:bodyPr>
          <a:lstStyle/>
          <a:p>
            <a:r>
              <a:rPr lang="en-US" dirty="0" err="1"/>
              <a:t>Mixtools</a:t>
            </a:r>
            <a:r>
              <a:rPr lang="en-US" dirty="0"/>
              <a:t>:</a:t>
            </a:r>
          </a:p>
          <a:p>
            <a:r>
              <a:rPr lang="en-US" dirty="0"/>
              <a:t>- 2 components</a:t>
            </a:r>
          </a:p>
        </p:txBody>
      </p:sp>
    </p:spTree>
    <p:extLst>
      <p:ext uri="{BB962C8B-B14F-4D97-AF65-F5344CB8AC3E}">
        <p14:creationId xmlns:p14="http://schemas.microsoft.com/office/powerpoint/2010/main" val="13653215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9969C-B610-8981-3FE3-9BDF647BF469}"/>
              </a:ext>
            </a:extLst>
          </p:cNvPr>
          <p:cNvSpPr>
            <a:spLocks noGrp="1"/>
          </p:cNvSpPr>
          <p:nvPr>
            <p:ph type="ctrTitle"/>
          </p:nvPr>
        </p:nvSpPr>
        <p:spPr>
          <a:xfrm>
            <a:off x="1499286" y="2036763"/>
            <a:ext cx="7570573" cy="830005"/>
          </a:xfrm>
        </p:spPr>
        <p:txBody>
          <a:bodyPr>
            <a:normAutofit fontScale="90000"/>
          </a:bodyPr>
          <a:lstStyle/>
          <a:p>
            <a:r>
              <a:rPr lang="en-US" dirty="0"/>
              <a:t>ACS 2011-2015</a:t>
            </a:r>
          </a:p>
        </p:txBody>
      </p:sp>
    </p:spTree>
    <p:extLst>
      <p:ext uri="{BB962C8B-B14F-4D97-AF65-F5344CB8AC3E}">
        <p14:creationId xmlns:p14="http://schemas.microsoft.com/office/powerpoint/2010/main" val="24407550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134</TotalTime>
  <Words>518</Words>
  <Application>Microsoft Macintosh PowerPoint</Application>
  <PresentationFormat>Widescreen</PresentationFormat>
  <Paragraphs>48</Paragraphs>
  <Slides>17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vt:lpstr>
      <vt:lpstr>Aptos Display</vt:lpstr>
      <vt:lpstr>Arial</vt:lpstr>
      <vt:lpstr>Helvetica Neue</vt:lpstr>
      <vt:lpstr>Söhne</vt:lpstr>
      <vt:lpstr>Wingdings</vt:lpstr>
      <vt:lpstr>Office Theme</vt:lpstr>
      <vt:lpstr>ACS 2006-2010</vt:lpstr>
      <vt:lpstr>PowerPoint Presentation</vt:lpstr>
      <vt:lpstr>Hierarchical clustering</vt:lpstr>
      <vt:lpstr>PowerPoint Presentation</vt:lpstr>
      <vt:lpstr>PowerPoint Presentation</vt:lpstr>
      <vt:lpstr>PowerPoint Presentation</vt:lpstr>
      <vt:lpstr>GMM</vt:lpstr>
      <vt:lpstr>PowerPoint Presentation</vt:lpstr>
      <vt:lpstr>ACS 2011-2015</vt:lpstr>
      <vt:lpstr>PowerPoint Presentation</vt:lpstr>
      <vt:lpstr>PowerPoint Presentation</vt:lpstr>
      <vt:lpstr>PowerPoint Presentation</vt:lpstr>
      <vt:lpstr>PowerPoint Presentation</vt:lpstr>
      <vt:lpstr>ACS 2015-2019</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Rodriguez Cabrera, Carmen</dc:creator>
  <cp:lastModifiedBy>Rodriguez Cabrera, Carmen</cp:lastModifiedBy>
  <cp:revision>13</cp:revision>
  <dcterms:created xsi:type="dcterms:W3CDTF">2024-05-02T01:23:22Z</dcterms:created>
  <dcterms:modified xsi:type="dcterms:W3CDTF">2024-05-02T03:37:35Z</dcterms:modified>
</cp:coreProperties>
</file>