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75" r:id="rId3"/>
    <p:sldId id="530" r:id="rId4"/>
    <p:sldId id="559" r:id="rId5"/>
    <p:sldId id="505" r:id="rId6"/>
    <p:sldId id="509" r:id="rId7"/>
    <p:sldId id="514" r:id="rId8"/>
    <p:sldId id="506" r:id="rId9"/>
    <p:sldId id="507" r:id="rId10"/>
    <p:sldId id="531" r:id="rId11"/>
    <p:sldId id="508" r:id="rId12"/>
    <p:sldId id="510" r:id="rId13"/>
    <p:sldId id="511" r:id="rId14"/>
    <p:sldId id="512" r:id="rId15"/>
    <p:sldId id="513" r:id="rId16"/>
    <p:sldId id="527" r:id="rId17"/>
    <p:sldId id="480" r:id="rId18"/>
    <p:sldId id="534" r:id="rId19"/>
    <p:sldId id="560" r:id="rId20"/>
    <p:sldId id="524" r:id="rId21"/>
    <p:sldId id="525" r:id="rId22"/>
    <p:sldId id="526" r:id="rId23"/>
    <p:sldId id="528" r:id="rId24"/>
    <p:sldId id="535" r:id="rId25"/>
    <p:sldId id="529" r:id="rId26"/>
    <p:sldId id="561" r:id="rId27"/>
    <p:sldId id="537" r:id="rId28"/>
    <p:sldId id="538" r:id="rId29"/>
    <p:sldId id="562" r:id="rId30"/>
    <p:sldId id="540" r:id="rId31"/>
    <p:sldId id="541" r:id="rId32"/>
    <p:sldId id="542" r:id="rId33"/>
    <p:sldId id="466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784"/>
  </p:normalViewPr>
  <p:slideViewPr>
    <p:cSldViewPr>
      <p:cViewPr varScale="1">
        <p:scale>
          <a:sx n="108" d="100"/>
          <a:sy n="108" d="100"/>
        </p:scale>
        <p:origin x="23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76F1A-1A2F-47CA-AF48-9E782BB01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016C-DE4A-43A8-83A2-F823B3FE6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31B6EF-7516-458C-9086-F02FE8DF9DD4}" type="datetimeFigureOut">
              <a:rPr lang="en-US" altLang="en-US"/>
              <a:pPr>
                <a:defRPr/>
              </a:pPr>
              <a:t>3/19/24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A49FCE-7134-4BAF-8F42-F152796615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17B7B6-888E-470E-902C-50B81A59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E4BC-450C-4C78-94A7-82AE97544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E0B9-7B3C-4348-8D6C-2CA0C91E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F094EC-B7C4-4D06-B3AA-325110D8D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05ADE4D-2ED3-42A9-9518-ACC147D07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81D1525-8AD3-4C14-828C-B1F17E47C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5E019EB-1518-41E8-BCB8-4F4411B8C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420B82-28CB-4E94-9C9F-9A60A375FC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06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3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9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74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8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4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29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8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﻿Coordination – Part II </a:t>
            </a:r>
          </a:p>
          <a:p>
            <a:r>
              <a:rPr lang="en-US" sz="3000"/>
              <a:t>Lecture 07</a:t>
            </a:r>
            <a:endParaRPr lang="en-US" sz="3000" dirty="0"/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C531091-A655-4C81-B702-A114E837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 values in Logical Clocks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0A0E0EA-DA68-4838-8557-A0F1183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For every event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, assign a logical </a:t>
            </a:r>
            <a:r>
              <a:rPr lang="en-US" altLang="en-US" sz="3200" i="1" dirty="0"/>
              <a:t>time value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C(a)</a:t>
            </a:r>
            <a:r>
              <a:rPr lang="en-US" altLang="en-US" sz="3200" dirty="0"/>
              <a:t> on which all processes agree (</a:t>
            </a:r>
            <a:r>
              <a:rPr lang="en-US" altLang="en-US" sz="3200" b="1" i="1" dirty="0"/>
              <a:t>C</a:t>
            </a:r>
            <a:r>
              <a:rPr lang="en-US" altLang="en-US" sz="3200" i="1" dirty="0"/>
              <a:t> still corresponds to the process and not to the event, but gets updated when the event happens</a:t>
            </a:r>
            <a:r>
              <a:rPr lang="en-US" altLang="en-US" sz="3200" dirty="0"/>
              <a:t>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Time value for events have the property that: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If 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C(a)&lt; C(b)</a:t>
            </a:r>
          </a:p>
          <a:p>
            <a:pPr marL="18288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6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880376F-28C6-4952-AB25-1CDCBC0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EB72-9F61-4022-8BC1-73264191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From 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relation, we can infer that: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two events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occur within the same process and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C(b)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are assigned time values such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is the event of sending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 from one process (say P1),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is the event of receiving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</a:rPr>
              <a:t>(i.e., the same message) at another process (say, P2)</a:t>
            </a:r>
            <a:r>
              <a:rPr lang="en-US" altLang="en-US" sz="2400" dirty="0">
                <a:ea typeface="Arial" panose="020B0604020202020204" pitchFamily="34" charset="0"/>
              </a:rPr>
              <a:t>, then: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The time values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 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are assigned in a way such that the two processes agree that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 &lt; 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The clock time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must always go forward (increasing), and never backward (decreasing)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9AA6A9-56A9-4663-B4CD-9535A9E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747A-ECEA-4F9A-B6BA-4BA3812E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105400" cy="4953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Three processes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800" dirty="0"/>
              <a:t>,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altLang="en-US" sz="2800" dirty="0"/>
              <a:t> running at different rates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If the processes communicate between each other, there might be discrepancies in agreeing on the event ordering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Ordering of sending and receiving messages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m1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m2</a:t>
            </a:r>
            <a:r>
              <a:rPr lang="en-US" altLang="en-US" sz="2400" dirty="0">
                <a:ea typeface="Arial" panose="020B0604020202020204" pitchFamily="34" charset="0"/>
              </a:rPr>
              <a:t> are correct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However,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m3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m4</a:t>
            </a:r>
            <a:r>
              <a:rPr lang="en-US" altLang="en-US" sz="2400" dirty="0">
                <a:ea typeface="Arial" panose="020B0604020202020204" pitchFamily="34" charset="0"/>
              </a:rPr>
              <a:t> violate the happened-before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045-0195-4A40-9B57-134CD7A469AE}"/>
              </a:ext>
            </a:extLst>
          </p:cNvPr>
          <p:cNvSpPr/>
          <p:nvPr/>
        </p:nvSpPr>
        <p:spPr>
          <a:xfrm>
            <a:off x="73152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B18F-F220-4BF8-ACD2-86A6C848CD93}"/>
              </a:ext>
            </a:extLst>
          </p:cNvPr>
          <p:cNvSpPr/>
          <p:nvPr/>
        </p:nvSpPr>
        <p:spPr>
          <a:xfrm>
            <a:off x="73152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996B-608D-404E-8FFC-3085CF1FDE2D}"/>
              </a:ext>
            </a:extLst>
          </p:cNvPr>
          <p:cNvSpPr/>
          <p:nvPr/>
        </p:nvSpPr>
        <p:spPr>
          <a:xfrm>
            <a:off x="73152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E2749-28F8-4A81-9F5C-D274262AC202}"/>
              </a:ext>
            </a:extLst>
          </p:cNvPr>
          <p:cNvSpPr/>
          <p:nvPr/>
        </p:nvSpPr>
        <p:spPr>
          <a:xfrm>
            <a:off x="73152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B153A-BC60-4759-B54A-8E8819B3B80F}"/>
              </a:ext>
            </a:extLst>
          </p:cNvPr>
          <p:cNvSpPr/>
          <p:nvPr/>
        </p:nvSpPr>
        <p:spPr>
          <a:xfrm>
            <a:off x="73152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54272-C725-4E00-AC86-9D7B7FD2D72D}"/>
              </a:ext>
            </a:extLst>
          </p:cNvPr>
          <p:cNvSpPr/>
          <p:nvPr/>
        </p:nvSpPr>
        <p:spPr>
          <a:xfrm>
            <a:off x="73152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83FB2-B915-4D16-901E-6E145CE4F23A}"/>
              </a:ext>
            </a:extLst>
          </p:cNvPr>
          <p:cNvSpPr/>
          <p:nvPr/>
        </p:nvSpPr>
        <p:spPr>
          <a:xfrm>
            <a:off x="73152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E359E-60B5-4188-A606-89F6543AD43C}"/>
              </a:ext>
            </a:extLst>
          </p:cNvPr>
          <p:cNvSpPr/>
          <p:nvPr/>
        </p:nvSpPr>
        <p:spPr>
          <a:xfrm>
            <a:off x="73152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452C4-B8F2-4C79-A364-02D8A3EAFDCF}"/>
              </a:ext>
            </a:extLst>
          </p:cNvPr>
          <p:cNvSpPr/>
          <p:nvPr/>
        </p:nvSpPr>
        <p:spPr>
          <a:xfrm>
            <a:off x="73152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4013B-705A-4CAE-A62C-908BCF337633}"/>
              </a:ext>
            </a:extLst>
          </p:cNvPr>
          <p:cNvSpPr/>
          <p:nvPr/>
        </p:nvSpPr>
        <p:spPr>
          <a:xfrm>
            <a:off x="73152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56E560-155B-4701-9E36-BA523FE388EF}"/>
              </a:ext>
            </a:extLst>
          </p:cNvPr>
          <p:cNvSpPr/>
          <p:nvPr/>
        </p:nvSpPr>
        <p:spPr>
          <a:xfrm>
            <a:off x="73152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844C0-2868-4832-BCDF-D2E114A1FA1D}"/>
              </a:ext>
            </a:extLst>
          </p:cNvPr>
          <p:cNvSpPr/>
          <p:nvPr/>
        </p:nvSpPr>
        <p:spPr>
          <a:xfrm>
            <a:off x="86106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F99E4-3911-424A-86F6-CCED2C284801}"/>
              </a:ext>
            </a:extLst>
          </p:cNvPr>
          <p:cNvSpPr/>
          <p:nvPr/>
        </p:nvSpPr>
        <p:spPr>
          <a:xfrm>
            <a:off x="86106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6CB2F-A44D-41AD-808B-2F52DE023E1B}"/>
              </a:ext>
            </a:extLst>
          </p:cNvPr>
          <p:cNvSpPr/>
          <p:nvPr/>
        </p:nvSpPr>
        <p:spPr>
          <a:xfrm>
            <a:off x="86106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EFDCA-E534-4E2E-A227-1ACCF0635FBE}"/>
              </a:ext>
            </a:extLst>
          </p:cNvPr>
          <p:cNvSpPr/>
          <p:nvPr/>
        </p:nvSpPr>
        <p:spPr>
          <a:xfrm>
            <a:off x="86106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12B9A-0560-47B5-9A35-B110A4D98316}"/>
              </a:ext>
            </a:extLst>
          </p:cNvPr>
          <p:cNvSpPr/>
          <p:nvPr/>
        </p:nvSpPr>
        <p:spPr>
          <a:xfrm>
            <a:off x="86106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F1CD3-FF5E-4BB0-91F1-F01B9B9766DA}"/>
              </a:ext>
            </a:extLst>
          </p:cNvPr>
          <p:cNvSpPr/>
          <p:nvPr/>
        </p:nvSpPr>
        <p:spPr>
          <a:xfrm>
            <a:off x="86106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1FE69-CE44-4497-A3FC-D8286EBDDC9D}"/>
              </a:ext>
            </a:extLst>
          </p:cNvPr>
          <p:cNvSpPr/>
          <p:nvPr/>
        </p:nvSpPr>
        <p:spPr>
          <a:xfrm>
            <a:off x="86106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5EF12-43EB-4411-B5BB-559AFBD50BB5}"/>
              </a:ext>
            </a:extLst>
          </p:cNvPr>
          <p:cNvSpPr/>
          <p:nvPr/>
        </p:nvSpPr>
        <p:spPr>
          <a:xfrm>
            <a:off x="86106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4E16CA-47A8-4AC1-A313-69A53BE86446}"/>
              </a:ext>
            </a:extLst>
          </p:cNvPr>
          <p:cNvSpPr/>
          <p:nvPr/>
        </p:nvSpPr>
        <p:spPr>
          <a:xfrm>
            <a:off x="86106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1AFF1-690D-46C1-AE72-FEA9DD3B75C0}"/>
              </a:ext>
            </a:extLst>
          </p:cNvPr>
          <p:cNvSpPr/>
          <p:nvPr/>
        </p:nvSpPr>
        <p:spPr>
          <a:xfrm>
            <a:off x="86106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6B47-15B5-41B8-AD56-30436D94101F}"/>
              </a:ext>
            </a:extLst>
          </p:cNvPr>
          <p:cNvSpPr/>
          <p:nvPr/>
        </p:nvSpPr>
        <p:spPr>
          <a:xfrm>
            <a:off x="86106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DD38E-4FF9-4294-BB09-37185CFB09B7}"/>
              </a:ext>
            </a:extLst>
          </p:cNvPr>
          <p:cNvSpPr/>
          <p:nvPr/>
        </p:nvSpPr>
        <p:spPr>
          <a:xfrm>
            <a:off x="98298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A0933-F412-4441-9CED-4E7DDEBB82C7}"/>
              </a:ext>
            </a:extLst>
          </p:cNvPr>
          <p:cNvSpPr/>
          <p:nvPr/>
        </p:nvSpPr>
        <p:spPr>
          <a:xfrm>
            <a:off x="98298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20D9C-2643-4670-BA59-075102B89054}"/>
              </a:ext>
            </a:extLst>
          </p:cNvPr>
          <p:cNvSpPr/>
          <p:nvPr/>
        </p:nvSpPr>
        <p:spPr>
          <a:xfrm>
            <a:off x="98298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227237-D863-4BE5-9AE9-4E9A9C649482}"/>
              </a:ext>
            </a:extLst>
          </p:cNvPr>
          <p:cNvSpPr/>
          <p:nvPr/>
        </p:nvSpPr>
        <p:spPr>
          <a:xfrm>
            <a:off x="98298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F7B61-FABD-4F2C-BBB9-8507BE9DC4AB}"/>
              </a:ext>
            </a:extLst>
          </p:cNvPr>
          <p:cNvSpPr/>
          <p:nvPr/>
        </p:nvSpPr>
        <p:spPr>
          <a:xfrm>
            <a:off x="98298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879D59-BBF0-4A64-8D85-92D1C8368FCA}"/>
              </a:ext>
            </a:extLst>
          </p:cNvPr>
          <p:cNvSpPr/>
          <p:nvPr/>
        </p:nvSpPr>
        <p:spPr>
          <a:xfrm>
            <a:off x="98298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95491D-6571-4AD9-B24A-AA400EE2F042}"/>
              </a:ext>
            </a:extLst>
          </p:cNvPr>
          <p:cNvSpPr/>
          <p:nvPr/>
        </p:nvSpPr>
        <p:spPr>
          <a:xfrm>
            <a:off x="98298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829B4-67A0-426A-BA21-062C808AEC3A}"/>
              </a:ext>
            </a:extLst>
          </p:cNvPr>
          <p:cNvSpPr/>
          <p:nvPr/>
        </p:nvSpPr>
        <p:spPr>
          <a:xfrm>
            <a:off x="98298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27B993-8F90-43D9-9273-646C8D0B98F6}"/>
              </a:ext>
            </a:extLst>
          </p:cNvPr>
          <p:cNvSpPr/>
          <p:nvPr/>
        </p:nvSpPr>
        <p:spPr>
          <a:xfrm>
            <a:off x="98298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FE815-38BF-4143-8BD7-E608DAA3CAD6}"/>
              </a:ext>
            </a:extLst>
          </p:cNvPr>
          <p:cNvSpPr/>
          <p:nvPr/>
        </p:nvSpPr>
        <p:spPr>
          <a:xfrm>
            <a:off x="98298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69EC-3F4D-4DF0-A204-8A5A5DCADA13}"/>
              </a:ext>
            </a:extLst>
          </p:cNvPr>
          <p:cNvSpPr/>
          <p:nvPr/>
        </p:nvSpPr>
        <p:spPr>
          <a:xfrm>
            <a:off x="98298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EC2AC9-4AE6-4BA1-BDF8-ACDFBB24AEE1}"/>
              </a:ext>
            </a:extLst>
          </p:cNvPr>
          <p:cNvSpPr/>
          <p:nvPr/>
        </p:nvSpPr>
        <p:spPr>
          <a:xfrm>
            <a:off x="72390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E8114-7A28-4C6B-8709-1FCB51722A3B}"/>
              </a:ext>
            </a:extLst>
          </p:cNvPr>
          <p:cNvSpPr/>
          <p:nvPr/>
        </p:nvSpPr>
        <p:spPr>
          <a:xfrm>
            <a:off x="85344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FA54C-5094-4334-BA4A-DF34C562B7A8}"/>
              </a:ext>
            </a:extLst>
          </p:cNvPr>
          <p:cNvSpPr/>
          <p:nvPr/>
        </p:nvSpPr>
        <p:spPr>
          <a:xfrm>
            <a:off x="9753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7848600" y="2895600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9144000" y="3505200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276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9144000" y="4419600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2338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7848600" y="5029200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434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58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438401"/>
            <a:ext cx="427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4" y="2981326"/>
            <a:ext cx="4270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9210982" y="3810001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7991782" y="4444426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1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69794-8A61-462C-961C-19CE5377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Lamport’s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7144-20EC-49EA-BAA8-B2213BD1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864352" cy="4953000"/>
          </a:xfrm>
        </p:spPr>
        <p:txBody>
          <a:bodyPr/>
          <a:lstStyle/>
          <a:p>
            <a:r>
              <a:rPr lang="en-US" altLang="en-US" sz="2800" dirty="0"/>
              <a:t>When a message is being sent:</a:t>
            </a:r>
          </a:p>
          <a:p>
            <a:pPr lvl="1"/>
            <a:r>
              <a:rPr lang="en-US" altLang="en-US" sz="2400" dirty="0"/>
              <a:t>Each message carries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altLang="en-US" sz="2400" dirty="0"/>
              <a:t> according to the sender’s logical clock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800" dirty="0"/>
              <a:t>When a message is received:</a:t>
            </a:r>
          </a:p>
          <a:p>
            <a:pPr lvl="1"/>
            <a:r>
              <a:rPr lang="en-US" altLang="en-US" sz="2400" dirty="0"/>
              <a:t>If the receiver logical clock is less than the message sending time in the packet, then adjust the receiver’s clock such that: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timestamp + 1</a:t>
            </a:r>
          </a:p>
          <a:p>
            <a:pPr lvl="1">
              <a:buFontTx/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2"/>
            <a:endParaRPr lang="en-US" altLang="en-US" sz="1400" dirty="0"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71628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71628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71628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71628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71628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71628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71628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71628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71628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85344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85344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85344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85344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85344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85344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85344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99060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99060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99060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99060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99060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99060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99060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99060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99060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99060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99060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7086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84582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98298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/>
          <p:nvPr/>
        </p:nvCxnSpPr>
        <p:spPr>
          <a:xfrm flipH="1">
            <a:off x="9067800" y="4419600"/>
            <a:ext cx="8382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9144000" y="41148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m3:60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/>
          <p:nvPr/>
        </p:nvCxnSpPr>
        <p:spPr>
          <a:xfrm flipH="1">
            <a:off x="7696200" y="5029200"/>
            <a:ext cx="8382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7772400" y="47244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m4:69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AB85D7-39E4-4676-9D11-44C9A4D9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16" y="274320"/>
            <a:ext cx="863498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Logical Clock Without a Physical Clock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9479E7F-A996-458F-AE71-565A270C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Previous examples assumed that there is a physical clock at each computer (probably running at different rates)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3200" dirty="0"/>
              <a:t>How to attach a time value to an event when there is no global clock?</a:t>
            </a:r>
          </a:p>
          <a:p>
            <a:pPr lvl="4"/>
            <a:endParaRPr lang="en-US" altLang="en-US" sz="12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A96E93-90C5-4CB5-8B85-5918E46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Implementation of Lamport’s Clock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57556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Each process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en-US" sz="2400" baseline="-250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maintains a local counter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For any two successive events that take place within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is incremented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Each time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sent by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assigned a timestamp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Whenever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received by a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adjusts its local counter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(m)) + 1</a:t>
            </a:r>
            <a:endParaRPr lang="en-US" sz="2000" b="1" dirty="0"/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735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133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102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=1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=2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=0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=0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=0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315201" y="4843464"/>
            <a:ext cx="5429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/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=3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0FF823-C321-46E0-BA16-2FFB092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Placement of Logical Clock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B87E299-E0C0-450D-8069-CF63D040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 a computer, several processes can use different logical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instead of each process maintaining its own logical clock, a single logical clock can be implemented in the middleware as a time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DD55B-F49C-40A1-A349-6B2B1969676A}"/>
              </a:ext>
            </a:extLst>
          </p:cNvPr>
          <p:cNvSpPr/>
          <p:nvPr/>
        </p:nvSpPr>
        <p:spPr>
          <a:xfrm>
            <a:off x="2209800" y="57959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Network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116DE-DC2C-4623-ACDB-3028D6D6ED8D}"/>
              </a:ext>
            </a:extLst>
          </p:cNvPr>
          <p:cNvSpPr/>
          <p:nvPr/>
        </p:nvSpPr>
        <p:spPr>
          <a:xfrm>
            <a:off x="2184903" y="48053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n w="1905"/>
                <a:solidFill>
                  <a:schemeClr val="accent6">
                    <a:shade val="20000"/>
                    <a:satMod val="20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Middleware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C1B04-5B21-4D71-A627-85E987F26662}"/>
              </a:ext>
            </a:extLst>
          </p:cNvPr>
          <p:cNvSpPr/>
          <p:nvPr/>
        </p:nvSpPr>
        <p:spPr>
          <a:xfrm>
            <a:off x="2209800" y="3738563"/>
            <a:ext cx="1447800" cy="365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Application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505A4-C34C-4DC9-B1D5-DEB6729F1A75}"/>
              </a:ext>
            </a:extLst>
          </p:cNvPr>
          <p:cNvCxnSpPr/>
          <p:nvPr/>
        </p:nvCxnSpPr>
        <p:spPr>
          <a:xfrm>
            <a:off x="2209800" y="55673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E656-0C4E-4642-88D1-E710A8212187}"/>
              </a:ext>
            </a:extLst>
          </p:cNvPr>
          <p:cNvCxnSpPr/>
          <p:nvPr/>
        </p:nvCxnSpPr>
        <p:spPr>
          <a:xfrm>
            <a:off x="2209800" y="43481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ADBBF-8BB3-4B72-9FC3-75F482DFECAB}"/>
              </a:ext>
            </a:extLst>
          </p:cNvPr>
          <p:cNvCxnSpPr/>
          <p:nvPr/>
        </p:nvCxnSpPr>
        <p:spPr>
          <a:xfrm>
            <a:off x="5791200" y="3738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E4904D1-CBD0-44E7-A858-AE35FBF465C8}"/>
              </a:ext>
            </a:extLst>
          </p:cNvPr>
          <p:cNvSpPr/>
          <p:nvPr/>
        </p:nvSpPr>
        <p:spPr>
          <a:xfrm>
            <a:off x="5715000" y="42560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9EBCB-0C53-44DC-8CDB-1269B8D1ED9C}"/>
              </a:ext>
            </a:extLst>
          </p:cNvPr>
          <p:cNvCxnSpPr/>
          <p:nvPr/>
        </p:nvCxnSpPr>
        <p:spPr>
          <a:xfrm>
            <a:off x="5800725" y="5643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176E6A-CAE6-4B00-BB86-A720576AA5A1}"/>
              </a:ext>
            </a:extLst>
          </p:cNvPr>
          <p:cNvSpPr/>
          <p:nvPr/>
        </p:nvSpPr>
        <p:spPr>
          <a:xfrm>
            <a:off x="5715000" y="54752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70C58-A66C-40D2-A560-9A26B7595A31}"/>
              </a:ext>
            </a:extLst>
          </p:cNvPr>
          <p:cNvCxnSpPr/>
          <p:nvPr/>
        </p:nvCxnSpPr>
        <p:spPr>
          <a:xfrm flipV="1">
            <a:off x="8399463" y="5643562"/>
            <a:ext cx="0" cy="457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190AFF-937F-423D-805F-99AF5422130C}"/>
              </a:ext>
            </a:extLst>
          </p:cNvPr>
          <p:cNvCxnSpPr>
            <a:endCxn id="15" idx="0"/>
          </p:cNvCxnSpPr>
          <p:nvPr/>
        </p:nvCxnSpPr>
        <p:spPr>
          <a:xfrm>
            <a:off x="5789614" y="4440237"/>
            <a:ext cx="1587" cy="10350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1C18E-2F24-46E4-BEE5-FDEBC2451E8E}"/>
              </a:ext>
            </a:extLst>
          </p:cNvPr>
          <p:cNvSpPr/>
          <p:nvPr/>
        </p:nvSpPr>
        <p:spPr>
          <a:xfrm>
            <a:off x="4818706" y="4603921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 and timestamp message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FB9D31-9B04-4970-A36E-92D394A7112D}"/>
              </a:ext>
            </a:extLst>
          </p:cNvPr>
          <p:cNvSpPr/>
          <p:nvPr/>
        </p:nvSpPr>
        <p:spPr>
          <a:xfrm>
            <a:off x="8305800" y="4251326"/>
            <a:ext cx="152400" cy="1666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F8E629-2260-48DA-89B6-5306B9B28BEA}"/>
              </a:ext>
            </a:extLst>
          </p:cNvPr>
          <p:cNvSpPr/>
          <p:nvPr/>
        </p:nvSpPr>
        <p:spPr>
          <a:xfrm>
            <a:off x="8305800" y="5491163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60279-C59D-4D06-9240-E1315555D57C}"/>
              </a:ext>
            </a:extLst>
          </p:cNvPr>
          <p:cNvCxnSpPr>
            <a:stCxn id="24" idx="0"/>
            <a:endCxn id="23" idx="4"/>
          </p:cNvCxnSpPr>
          <p:nvPr/>
        </p:nvCxnSpPr>
        <p:spPr>
          <a:xfrm flipV="1">
            <a:off x="8382000" y="4418012"/>
            <a:ext cx="0" cy="10731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7411A-344C-42DC-BD75-2CBC36DD7BFE}"/>
              </a:ext>
            </a:extLst>
          </p:cNvPr>
          <p:cNvCxnSpPr/>
          <p:nvPr/>
        </p:nvCxnSpPr>
        <p:spPr>
          <a:xfrm flipV="1">
            <a:off x="8382000" y="3814763"/>
            <a:ext cx="0" cy="4413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885CC-8C0C-47F2-B8CA-61F152F25E3E}"/>
              </a:ext>
            </a:extLst>
          </p:cNvPr>
          <p:cNvSpPr/>
          <p:nvPr/>
        </p:nvSpPr>
        <p:spPr>
          <a:xfrm>
            <a:off x="7409506" y="4612974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66BBA-D662-42B7-8859-13969ED8541F}"/>
              </a:ext>
            </a:extLst>
          </p:cNvPr>
          <p:cNvSpPr txBox="1"/>
          <p:nvPr/>
        </p:nvSpPr>
        <p:spPr>
          <a:xfrm>
            <a:off x="4038600" y="36576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Application sends a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38075-742E-41A2-B593-4BD3450044AE}"/>
              </a:ext>
            </a:extLst>
          </p:cNvPr>
          <p:cNvCxnSpPr/>
          <p:nvPr/>
        </p:nvCxnSpPr>
        <p:spPr>
          <a:xfrm>
            <a:off x="5486400" y="4119562"/>
            <a:ext cx="228600" cy="21590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AB6BDB-3B09-4682-9CE2-D26C3EB0F5E3}"/>
              </a:ext>
            </a:extLst>
          </p:cNvPr>
          <p:cNvCxnSpPr>
            <a:endCxn id="15" idx="3"/>
          </p:cNvCxnSpPr>
          <p:nvPr/>
        </p:nvCxnSpPr>
        <p:spPr>
          <a:xfrm flipV="1">
            <a:off x="5486401" y="5619750"/>
            <a:ext cx="250825" cy="17621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47279F-EDA8-4F58-908A-C69CD76A774E}"/>
              </a:ext>
            </a:extLst>
          </p:cNvPr>
          <p:cNvSpPr txBox="1"/>
          <p:nvPr/>
        </p:nvSpPr>
        <p:spPr>
          <a:xfrm>
            <a:off x="40386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Middleware sends a message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89CE64-B0BF-45A6-B4EA-0BCAC39A8831}"/>
              </a:ext>
            </a:extLst>
          </p:cNvPr>
          <p:cNvCxnSpPr>
            <a:endCxn id="24" idx="5"/>
          </p:cNvCxnSpPr>
          <p:nvPr/>
        </p:nvCxnSpPr>
        <p:spPr>
          <a:xfrm flipH="1" flipV="1">
            <a:off x="8435976" y="5634037"/>
            <a:ext cx="250825" cy="185738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41CE4B-BF14-4893-8346-9AFDD91EB82D}"/>
              </a:ext>
            </a:extLst>
          </p:cNvPr>
          <p:cNvSpPr txBox="1"/>
          <p:nvPr/>
        </p:nvSpPr>
        <p:spPr>
          <a:xfrm>
            <a:off x="86868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received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FA1E02-F88E-41E6-91CF-BB3AC4BC6303}"/>
              </a:ext>
            </a:extLst>
          </p:cNvPr>
          <p:cNvCxnSpPr>
            <a:endCxn id="23" idx="7"/>
          </p:cNvCxnSpPr>
          <p:nvPr/>
        </p:nvCxnSpPr>
        <p:spPr>
          <a:xfrm flipH="1">
            <a:off x="8435975" y="4129087"/>
            <a:ext cx="273050" cy="14605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1F470B-A93E-40D4-B8D8-09A5A984A1E7}"/>
              </a:ext>
            </a:extLst>
          </p:cNvPr>
          <p:cNvSpPr txBox="1"/>
          <p:nvPr/>
        </p:nvSpPr>
        <p:spPr>
          <a:xfrm>
            <a:off x="8709026" y="3667125"/>
            <a:ext cx="16541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delivered to the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81362-667C-44DF-9D86-8804C3A8CC50}"/>
              </a:ext>
            </a:extLst>
          </p:cNvPr>
          <p:cNvCxnSpPr/>
          <p:nvPr/>
        </p:nvCxnSpPr>
        <p:spPr>
          <a:xfrm flipV="1">
            <a:off x="5800725" y="6100762"/>
            <a:ext cx="2598738" cy="762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4" grpId="0" animBg="1"/>
      <p:bldP spid="35" grpId="0" animBg="1"/>
      <p:bldP spid="43" grpId="0" animBg="1"/>
      <p:bldP spid="46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47FE567-D3FE-45F9-9973-96E065FB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 of Lamport’s Clock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714194-8512-4891-A031-0051AF1B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 err="1"/>
              <a:t>Lamport’s</a:t>
            </a:r>
            <a:r>
              <a:rPr lang="en-US" altLang="en-US" sz="2200" dirty="0"/>
              <a:t> clock ensures that 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200" dirty="0">
                <a:sym typeface="Wingdings" panose="05000000000000000000" pitchFamily="2" charset="2"/>
              </a:rPr>
              <a:t>, then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C(a) &lt; C(b)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However, it does not say anything about any two </a:t>
            </a:r>
            <a:r>
              <a:rPr lang="en-US" altLang="en-US" sz="2200" i="1" dirty="0">
                <a:sym typeface="Wingdings" panose="05000000000000000000" pitchFamily="2" charset="2"/>
              </a:rPr>
              <a:t>arbitrary</a:t>
            </a:r>
            <a:r>
              <a:rPr lang="en-US" altLang="en-US" sz="2200" dirty="0">
                <a:sym typeface="Wingdings" panose="05000000000000000000" pitchFamily="2" charset="2"/>
              </a:rPr>
              <a:t> (</a:t>
            </a:r>
            <a:r>
              <a:rPr lang="en-US" altLang="en-US" sz="2200" i="1" dirty="0">
                <a:sym typeface="Wingdings" panose="05000000000000000000" pitchFamily="2" charset="2"/>
              </a:rPr>
              <a:t>concurrent</a:t>
            </a:r>
            <a:r>
              <a:rPr lang="en-US" altLang="en-US" sz="2200" dirty="0">
                <a:sym typeface="Wingdings" panose="05000000000000000000" pitchFamily="2" charset="2"/>
              </a:rPr>
              <a:t> or </a:t>
            </a:r>
            <a:r>
              <a:rPr lang="en-US" altLang="en-US" sz="2200" i="1" dirty="0">
                <a:sym typeface="Wingdings" panose="05000000000000000000" pitchFamily="2" charset="2"/>
              </a:rPr>
              <a:t>independent</a:t>
            </a:r>
            <a:r>
              <a:rPr lang="en-US" altLang="en-US" sz="2200" dirty="0">
                <a:sym typeface="Wingdings" panose="05000000000000000000" pitchFamily="2" charset="2"/>
              </a:rPr>
              <a:t>) events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sym typeface="Wingdings" panose="05000000000000000000" pitchFamily="2" charset="2"/>
              </a:rPr>
              <a:t> by only comparing their time values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For any two arbitrary events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does not mean that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Example: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A647C-0AAD-426C-82E7-751A3573D154}"/>
              </a:ext>
            </a:extLst>
          </p:cNvPr>
          <p:cNvSpPr/>
          <p:nvPr/>
        </p:nvSpPr>
        <p:spPr>
          <a:xfrm>
            <a:off x="2590800" y="4244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831B1-4B5C-4464-A12C-F218D5370EDE}"/>
              </a:ext>
            </a:extLst>
          </p:cNvPr>
          <p:cNvSpPr/>
          <p:nvPr/>
        </p:nvSpPr>
        <p:spPr>
          <a:xfrm>
            <a:off x="2590800" y="4473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84955-BFFB-4CD2-B83B-1BD9E8B7F670}"/>
              </a:ext>
            </a:extLst>
          </p:cNvPr>
          <p:cNvSpPr/>
          <p:nvPr/>
        </p:nvSpPr>
        <p:spPr>
          <a:xfrm>
            <a:off x="2590800" y="4701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AD250-941B-4DE4-A09B-D29F53856EDD}"/>
              </a:ext>
            </a:extLst>
          </p:cNvPr>
          <p:cNvSpPr/>
          <p:nvPr/>
        </p:nvSpPr>
        <p:spPr>
          <a:xfrm>
            <a:off x="2590800" y="4930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904BE-147C-4A23-9C24-9B7A635ACF25}"/>
              </a:ext>
            </a:extLst>
          </p:cNvPr>
          <p:cNvSpPr/>
          <p:nvPr/>
        </p:nvSpPr>
        <p:spPr>
          <a:xfrm>
            <a:off x="2590800" y="5159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C4C4-848E-430B-99C1-9E2DAC24F955}"/>
              </a:ext>
            </a:extLst>
          </p:cNvPr>
          <p:cNvSpPr/>
          <p:nvPr/>
        </p:nvSpPr>
        <p:spPr>
          <a:xfrm>
            <a:off x="2590800" y="5387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5A731-8E2C-4C57-8FA6-1CC6486D7317}"/>
              </a:ext>
            </a:extLst>
          </p:cNvPr>
          <p:cNvSpPr/>
          <p:nvPr/>
        </p:nvSpPr>
        <p:spPr>
          <a:xfrm>
            <a:off x="2590800" y="5616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A1974-3538-44FB-9551-8CDA82E19596}"/>
              </a:ext>
            </a:extLst>
          </p:cNvPr>
          <p:cNvSpPr/>
          <p:nvPr/>
        </p:nvSpPr>
        <p:spPr>
          <a:xfrm>
            <a:off x="2590800" y="5844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8A925F-581E-4CB4-91E6-1C696A00D1F9}"/>
              </a:ext>
            </a:extLst>
          </p:cNvPr>
          <p:cNvSpPr/>
          <p:nvPr/>
        </p:nvSpPr>
        <p:spPr>
          <a:xfrm>
            <a:off x="2590800" y="6073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6B800-D0C9-49FD-A285-398E8E0C42AA}"/>
              </a:ext>
            </a:extLst>
          </p:cNvPr>
          <p:cNvSpPr/>
          <p:nvPr/>
        </p:nvSpPr>
        <p:spPr>
          <a:xfrm>
            <a:off x="2590800" y="6302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CA935-9C51-49F9-9D24-65FB56589B9F}"/>
              </a:ext>
            </a:extLst>
          </p:cNvPr>
          <p:cNvSpPr/>
          <p:nvPr/>
        </p:nvSpPr>
        <p:spPr>
          <a:xfrm>
            <a:off x="2590800" y="6530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3BC5C-7080-457F-8481-CC1218B303FE}"/>
              </a:ext>
            </a:extLst>
          </p:cNvPr>
          <p:cNvSpPr/>
          <p:nvPr/>
        </p:nvSpPr>
        <p:spPr>
          <a:xfrm>
            <a:off x="3962400" y="4244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18AC7-27AC-46BD-80C4-1D9CBC7D9563}"/>
              </a:ext>
            </a:extLst>
          </p:cNvPr>
          <p:cNvSpPr/>
          <p:nvPr/>
        </p:nvSpPr>
        <p:spPr>
          <a:xfrm>
            <a:off x="3962400" y="4473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F0764-4F72-4638-9574-9774B1B1684E}"/>
              </a:ext>
            </a:extLst>
          </p:cNvPr>
          <p:cNvSpPr/>
          <p:nvPr/>
        </p:nvSpPr>
        <p:spPr>
          <a:xfrm>
            <a:off x="3962400" y="4701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15E14-1C38-487B-BA3B-B31B56A96CBB}"/>
              </a:ext>
            </a:extLst>
          </p:cNvPr>
          <p:cNvSpPr/>
          <p:nvPr/>
        </p:nvSpPr>
        <p:spPr>
          <a:xfrm>
            <a:off x="3962400" y="49305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77E3A-5F56-48F6-B63D-1149DE93CF4F}"/>
              </a:ext>
            </a:extLst>
          </p:cNvPr>
          <p:cNvSpPr/>
          <p:nvPr/>
        </p:nvSpPr>
        <p:spPr>
          <a:xfrm>
            <a:off x="3962400" y="51591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06592-B4A8-4502-B1BE-EEC8401FF164}"/>
              </a:ext>
            </a:extLst>
          </p:cNvPr>
          <p:cNvSpPr/>
          <p:nvPr/>
        </p:nvSpPr>
        <p:spPr>
          <a:xfrm>
            <a:off x="3962400" y="5387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E998-8904-474F-81A0-60EB775A6FCE}"/>
              </a:ext>
            </a:extLst>
          </p:cNvPr>
          <p:cNvSpPr/>
          <p:nvPr/>
        </p:nvSpPr>
        <p:spPr>
          <a:xfrm>
            <a:off x="3962400" y="5616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CBDC6-E79D-4455-B9FC-6138D16FBE53}"/>
              </a:ext>
            </a:extLst>
          </p:cNvPr>
          <p:cNvSpPr/>
          <p:nvPr/>
        </p:nvSpPr>
        <p:spPr>
          <a:xfrm>
            <a:off x="3962400" y="5844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AACDC6-A113-4D32-ADD0-37484E027854}"/>
              </a:ext>
            </a:extLst>
          </p:cNvPr>
          <p:cNvSpPr/>
          <p:nvPr/>
        </p:nvSpPr>
        <p:spPr>
          <a:xfrm>
            <a:off x="3962400" y="6080815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1DE64-72A4-429C-87A5-620C2F291D26}"/>
              </a:ext>
            </a:extLst>
          </p:cNvPr>
          <p:cNvSpPr/>
          <p:nvPr/>
        </p:nvSpPr>
        <p:spPr>
          <a:xfrm>
            <a:off x="3962400" y="6316717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D5B0-2F9B-4743-91F0-CD6347B197B9}"/>
              </a:ext>
            </a:extLst>
          </p:cNvPr>
          <p:cNvSpPr/>
          <p:nvPr/>
        </p:nvSpPr>
        <p:spPr>
          <a:xfrm>
            <a:off x="3962400" y="65532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A2B52-A5FE-437A-8FFD-2587DCCB7DF0}"/>
              </a:ext>
            </a:extLst>
          </p:cNvPr>
          <p:cNvSpPr/>
          <p:nvPr/>
        </p:nvSpPr>
        <p:spPr>
          <a:xfrm>
            <a:off x="5334000" y="4244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10210-4190-4EC8-BEDF-0F1A5982FE19}"/>
              </a:ext>
            </a:extLst>
          </p:cNvPr>
          <p:cNvSpPr/>
          <p:nvPr/>
        </p:nvSpPr>
        <p:spPr>
          <a:xfrm>
            <a:off x="5334000" y="4473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75DC5-9011-471A-AC09-D75E3573E8A2}"/>
              </a:ext>
            </a:extLst>
          </p:cNvPr>
          <p:cNvSpPr/>
          <p:nvPr/>
        </p:nvSpPr>
        <p:spPr>
          <a:xfrm>
            <a:off x="5334000" y="47019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DCCC86-1519-4A3D-95E1-B2123BF71FB3}"/>
              </a:ext>
            </a:extLst>
          </p:cNvPr>
          <p:cNvSpPr/>
          <p:nvPr/>
        </p:nvSpPr>
        <p:spPr>
          <a:xfrm>
            <a:off x="5334000" y="49305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98CB-E5AE-4D6E-8C54-655F75C5AD03}"/>
              </a:ext>
            </a:extLst>
          </p:cNvPr>
          <p:cNvSpPr/>
          <p:nvPr/>
        </p:nvSpPr>
        <p:spPr>
          <a:xfrm>
            <a:off x="5334000" y="51591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75C80-FD7B-492A-BAC0-0886F72D6E21}"/>
              </a:ext>
            </a:extLst>
          </p:cNvPr>
          <p:cNvSpPr/>
          <p:nvPr/>
        </p:nvSpPr>
        <p:spPr>
          <a:xfrm>
            <a:off x="5334000" y="5387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EB39-8F33-4D61-B222-79AE9F0E427C}"/>
              </a:ext>
            </a:extLst>
          </p:cNvPr>
          <p:cNvSpPr/>
          <p:nvPr/>
        </p:nvSpPr>
        <p:spPr>
          <a:xfrm>
            <a:off x="5334000" y="5616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A919F-7A8F-49D6-BD4E-2AAE5BBFF6E7}"/>
              </a:ext>
            </a:extLst>
          </p:cNvPr>
          <p:cNvSpPr/>
          <p:nvPr/>
        </p:nvSpPr>
        <p:spPr>
          <a:xfrm>
            <a:off x="5334000" y="584433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CFF62D-608E-47B2-B3F6-CF93670990F8}"/>
              </a:ext>
            </a:extLst>
          </p:cNvPr>
          <p:cNvSpPr/>
          <p:nvPr/>
        </p:nvSpPr>
        <p:spPr>
          <a:xfrm>
            <a:off x="5334000" y="6069941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AC5C4B-ECB4-491B-B464-1E7279C35A84}"/>
              </a:ext>
            </a:extLst>
          </p:cNvPr>
          <p:cNvSpPr/>
          <p:nvPr/>
        </p:nvSpPr>
        <p:spPr>
          <a:xfrm>
            <a:off x="5334000" y="6314458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A574C5-9352-4594-8997-C748D43FC26D}"/>
              </a:ext>
            </a:extLst>
          </p:cNvPr>
          <p:cNvSpPr/>
          <p:nvPr/>
        </p:nvSpPr>
        <p:spPr>
          <a:xfrm>
            <a:off x="5334000" y="654437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5BFFF-360C-4589-A414-1CB982E29F66}"/>
              </a:ext>
            </a:extLst>
          </p:cNvPr>
          <p:cNvSpPr/>
          <p:nvPr/>
        </p:nvSpPr>
        <p:spPr>
          <a:xfrm>
            <a:off x="25146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B0958-1234-4C42-BF38-78DDDF9CD575}"/>
              </a:ext>
            </a:extLst>
          </p:cNvPr>
          <p:cNvSpPr/>
          <p:nvPr/>
        </p:nvSpPr>
        <p:spPr>
          <a:xfrm>
            <a:off x="38862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C25798-979F-43F3-AA75-CFE000217081}"/>
              </a:ext>
            </a:extLst>
          </p:cNvPr>
          <p:cNvSpPr/>
          <p:nvPr/>
        </p:nvSpPr>
        <p:spPr>
          <a:xfrm>
            <a:off x="52578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408DEA-BBE6-4450-9FCC-BA7B9AB3AC4C}"/>
              </a:ext>
            </a:extLst>
          </p:cNvPr>
          <p:cNvSpPr/>
          <p:nvPr/>
        </p:nvSpPr>
        <p:spPr>
          <a:xfrm>
            <a:off x="3962400" y="5844332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6AEB7B-09F0-44BE-B0FE-C7270A222AC4}"/>
              </a:ext>
            </a:extLst>
          </p:cNvPr>
          <p:cNvCxnSpPr/>
          <p:nvPr/>
        </p:nvCxnSpPr>
        <p:spPr>
          <a:xfrm>
            <a:off x="3124200" y="4587613"/>
            <a:ext cx="838200" cy="22860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AF2DE6-92E1-4ECB-BE30-AABD3EDA0891}"/>
              </a:ext>
            </a:extLst>
          </p:cNvPr>
          <p:cNvCxnSpPr/>
          <p:nvPr/>
        </p:nvCxnSpPr>
        <p:spPr>
          <a:xfrm flipH="1">
            <a:off x="4495800" y="4816213"/>
            <a:ext cx="8382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AC19F2-BE96-4449-8900-B30CF20F8DB6}"/>
              </a:ext>
            </a:extLst>
          </p:cNvPr>
          <p:cNvCxnSpPr/>
          <p:nvPr/>
        </p:nvCxnSpPr>
        <p:spPr>
          <a:xfrm>
            <a:off x="4495800" y="5273413"/>
            <a:ext cx="838200" cy="2286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B7651D-7A07-434F-9A39-CF3FAAD0C12C}"/>
              </a:ext>
            </a:extLst>
          </p:cNvPr>
          <p:cNvSpPr txBox="1"/>
          <p:nvPr/>
        </p:nvSpPr>
        <p:spPr>
          <a:xfrm>
            <a:off x="3276600" y="4320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m1:6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A92ECF-A663-4F56-8659-66AE107ED70A}"/>
              </a:ext>
            </a:extLst>
          </p:cNvPr>
          <p:cNvSpPr txBox="1"/>
          <p:nvPr/>
        </p:nvSpPr>
        <p:spPr>
          <a:xfrm>
            <a:off x="4572000" y="45495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m2:20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791B3-C0EF-443D-A9F9-3D4D9230ADA0}"/>
              </a:ext>
            </a:extLst>
          </p:cNvPr>
          <p:cNvSpPr txBox="1"/>
          <p:nvPr/>
        </p:nvSpPr>
        <p:spPr>
          <a:xfrm>
            <a:off x="4724400" y="5082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m3:32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D1C6D9-2D85-462B-B88C-BE5A313D0B5F}"/>
              </a:ext>
            </a:extLst>
          </p:cNvPr>
          <p:cNvSpPr/>
          <p:nvPr/>
        </p:nvSpPr>
        <p:spPr>
          <a:xfrm>
            <a:off x="6324600" y="42447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B0CF7-0267-4259-94B3-4BBA5BA4615C}"/>
              </a:ext>
            </a:extLst>
          </p:cNvPr>
          <p:cNvSpPr/>
          <p:nvPr/>
        </p:nvSpPr>
        <p:spPr>
          <a:xfrm>
            <a:off x="6324600" y="45495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can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m3</a:t>
            </a:r>
            <a:r>
              <a:rPr lang="en-US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202888-D356-45AD-8AAE-B13A8A59C222}"/>
              </a:ext>
            </a:extLst>
          </p:cNvPr>
          <p:cNvSpPr/>
          <p:nvPr/>
        </p:nvSpPr>
        <p:spPr>
          <a:xfrm>
            <a:off x="6324600" y="51591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21B714-718F-45F4-9DF4-BFB60605C9AB}"/>
              </a:ext>
            </a:extLst>
          </p:cNvPr>
          <p:cNvSpPr/>
          <p:nvPr/>
        </p:nvSpPr>
        <p:spPr>
          <a:xfrm>
            <a:off x="6324600" y="54639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</a:t>
            </a:r>
            <a:r>
              <a:rPr lang="en-US" b="1" dirty="0"/>
              <a:t>cannot</a:t>
            </a:r>
            <a:r>
              <a:rPr lang="en-US" dirty="0"/>
              <a:t>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m2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m2m1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607CE58-79C7-4C1A-9DC7-F8395F1E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Lamport’s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9C68-C4C6-432B-8639-405CAC0D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/>
              <a:t>Lamport</a:t>
            </a:r>
            <a:r>
              <a:rPr lang="en-US" altLang="en-US" sz="2400" dirty="0"/>
              <a:t> suggested using logical clocks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Processes synchronize based on the time values of their logical clocks rather than the absolute time values of their physical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Which applications in DS need logical clocks?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provable ordering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Perfect physical clock synchronization is hard to achieve in practice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rare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Events are rarely generated, and physical clock synchronization overhead is not justified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</a:t>
            </a:r>
            <a:r>
              <a:rPr lang="en-US" altLang="en-US" sz="2400" dirty="0" err="1"/>
              <a:t>Lamport’s</a:t>
            </a:r>
            <a:r>
              <a:rPr lang="en-US" altLang="en-US" sz="2400" dirty="0"/>
              <a:t> Clock cannot guarantee perfect ordering of events by just observing the time values of two </a:t>
            </a:r>
            <a:r>
              <a:rPr lang="en-US" altLang="en-US" sz="2400" i="1" u="sng" dirty="0"/>
              <a:t>arbitrary</a:t>
            </a:r>
            <a:r>
              <a:rPr lang="en-US" altLang="en-US" sz="2400" dirty="0"/>
              <a:t>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</a:rPr>
              <a:t>Vector Clock</a:t>
            </a:r>
          </a:p>
        </p:txBody>
      </p:sp>
    </p:spTree>
    <p:extLst>
      <p:ext uri="{BB962C8B-B14F-4D97-AF65-F5344CB8AC3E}">
        <p14:creationId xmlns:p14="http://schemas.microsoft.com/office/powerpoint/2010/main" val="24697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9CDA22-6495-4E9F-9FB0-E43F26B16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60F295-992E-4475-BBA0-EAF93AD03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60152" cy="46329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Last Session:</a:t>
            </a:r>
          </a:p>
          <a:p>
            <a:pPr lvl="1"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﻿Coordination: UTC, tracking time on a computer, physical clock synchronization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16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Today</a:t>
            </a:r>
            <a:r>
              <a:rPr lang="en-US" altLang="ja-JP" sz="3600" dirty="0">
                <a:solidFill>
                  <a:srgbClr val="0070C0"/>
                </a:solidFill>
              </a:rPr>
              <a:t>’s Session: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Logical Clock Synchronization</a:t>
            </a:r>
          </a:p>
          <a:p>
            <a:pPr lvl="2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 err="1">
                <a:ea typeface="Arial" panose="020B0604020202020204" pitchFamily="34" charset="0"/>
              </a:rPr>
              <a:t>Lamport’s</a:t>
            </a:r>
            <a:r>
              <a:rPr lang="en-US" altLang="ja-JP" sz="3100" dirty="0">
                <a:ea typeface="Arial" panose="020B0604020202020204" pitchFamily="34" charset="0"/>
              </a:rPr>
              <a:t> and Vector Clocks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Introduction to Distributed Mutual Exclusion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en-US" sz="28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B633133-0FC6-4AC7-B140-7758ACE5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Clocks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0115442-5E61-4B3E-8A91-A32EBEA8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Vector clock was proposed to overcome the limitation of Lamport</a:t>
            </a:r>
            <a:r>
              <a:rPr lang="ja-JP" altLang="en-US" sz="2200" dirty="0">
                <a:ea typeface="Arial" panose="020B0604020202020204" pitchFamily="34" charset="0"/>
              </a:rPr>
              <a:t>’</a:t>
            </a:r>
            <a:r>
              <a:rPr lang="en-US" altLang="ja-JP" sz="2200" dirty="0">
                <a:ea typeface="Arial" panose="020B0604020202020204" pitchFamily="34" charset="0"/>
              </a:rPr>
              <a:t>s clock</a:t>
            </a:r>
            <a:endParaRPr lang="en-US" altLang="ja-JP" sz="2200" dirty="0"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The property of </a:t>
            </a:r>
            <a:r>
              <a:rPr lang="en-US" altLang="en-US" sz="2000" i="1" dirty="0">
                <a:ea typeface="Arial" panose="020B0604020202020204" pitchFamily="34" charset="0"/>
              </a:rPr>
              <a:t>inferring</a:t>
            </a:r>
            <a:r>
              <a:rPr lang="en-US" altLang="en-US" sz="2000" dirty="0">
                <a:ea typeface="Arial" panose="020B0604020202020204" pitchFamily="34" charset="0"/>
              </a:rPr>
              <a:t> that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</a:rPr>
              <a:t> occurred before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</a:rPr>
              <a:t> is known as the </a:t>
            </a:r>
            <a:r>
              <a:rPr lang="en-US" altLang="en-US" sz="2000" dirty="0">
                <a:solidFill>
                  <a:srgbClr val="0070C0"/>
                </a:solidFill>
                <a:ea typeface="Arial" panose="020B0604020202020204" pitchFamily="34" charset="0"/>
              </a:rPr>
              <a:t>causality property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A vector clock for a system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processes is an array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integers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Every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dirty="0"/>
              <a:t> stores its own vector clock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en-US" sz="2200" b="1" baseline="-25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Lamport</a:t>
            </a:r>
            <a:r>
              <a:rPr lang="ja-JP" altLang="en-US" sz="2000" dirty="0">
                <a:ea typeface="Arial" panose="020B0604020202020204" pitchFamily="34" charset="0"/>
              </a:rPr>
              <a:t>’</a:t>
            </a:r>
            <a:r>
              <a:rPr lang="en-US" altLang="ja-JP" sz="2000" dirty="0"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ja-JP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ja-JP" sz="2000" b="1" baseline="-250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  <a:r>
              <a:rPr lang="en-US" altLang="en-US" sz="2000" baseline="-250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ea typeface="Arial" panose="020B0604020202020204" pitchFamily="34" charset="0"/>
              </a:rPr>
              <a:t>is assigned to an event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/>
              <a:t>then we can infer that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234D90F-6728-4036-95E0-C0792A89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FAF-86D1-4C10-90FC-8502DFB9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dirty="0"/>
              <a:t>Vector clocks are constructed as follows:</a:t>
            </a:r>
            <a:endParaRPr lang="en-US" altLang="en-US" sz="1400" dirty="0"/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18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baseline="-25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18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1800" b="1" dirty="0">
              <a:ea typeface="Arial" panose="020B060402020202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E8D53EE-3BFF-4218-AB91-0E04E4FBE53A}"/>
              </a:ext>
            </a:extLst>
          </p:cNvPr>
          <p:cNvSpPr/>
          <p:nvPr/>
        </p:nvSpPr>
        <p:spPr>
          <a:xfrm>
            <a:off x="2819400" y="32766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581400" y="32004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Increment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/>
              <a:t> whenever a new event occurs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DBA83F-E1F7-41F1-AB4A-9DCD7ED382C4}"/>
              </a:ext>
            </a:extLst>
          </p:cNvPr>
          <p:cNvSpPr/>
          <p:nvPr/>
        </p:nvSpPr>
        <p:spPr>
          <a:xfrm>
            <a:off x="2895600" y="52578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657600" y="51816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Pass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j</a:t>
            </a:r>
            <a:r>
              <a:rPr lang="en-US" dirty="0"/>
              <a:t> along with the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>
            <a:extLst>
              <a:ext uri="{FF2B5EF4-FFF2-40B4-BE49-F238E27FC236}">
                <a16:creationId xmlns:a16="http://schemas.microsoft.com/office/drawing/2014/main" id="{029897D5-B1F3-45F5-891A-E0139284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Clock Update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Whenever there is a new event 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, increment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 sends a message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000" b="1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Set 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Arial" panose="020B0604020202020204" pitchFamily="34" charset="0"/>
              </a:rPr>
              <a:t>’s timestamp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</a:t>
            </a:r>
            <a:r>
              <a:rPr lang="en-US" altLang="en-US" sz="2000" dirty="0">
                <a:ea typeface="Arial" panose="020B0604020202020204" pitchFamily="34" charset="0"/>
              </a:rPr>
              <a:t> to the vector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0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message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is received process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/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000" dirty="0">
                <a:ea typeface="Arial" panose="020B0604020202020204" pitchFamily="34" charset="0"/>
              </a:rPr>
              <a:t>(for all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667000" y="48006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667000" y="55403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667000" y="62484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59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657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626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=(1,0,0)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5334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=(2,0,0)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70866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7086600" y="48006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=(0,0,0)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593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=(0,0,0)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753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VC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=(0,0,0)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667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667000" y="54641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667000" y="61722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620000" y="54864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6172201" y="4995864"/>
            <a:ext cx="10001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:(</a:t>
            </a:r>
            <a:r>
              <a:rPr lang="en-US" sz="1600" dirty="0"/>
              <a:t>2,0,0)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81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=(2,1,0)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61" grpId="0"/>
      <p:bldP spid="66" grpId="0"/>
      <p:bldP spid="67" grpId="0"/>
      <p:bldP spid="68" grpId="0"/>
      <p:bldP spid="83" grpId="0" animBg="1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D47667-A131-41F6-8925-6172BFE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Inferring Events with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dirty="0"/>
              <a:t>Let a process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dirty="0"/>
              <a:t> send a message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/>
              <a:t> to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800" dirty="0">
                <a:sym typeface="Wingdings" panose="05000000000000000000" pitchFamily="2" charset="2"/>
              </a:rPr>
              <a:t> with timestamp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altLang="en-US" sz="2800" dirty="0"/>
              <a:t>, then: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knows the number of events at the sender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(m)[i]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number of events at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also knows the minimum number of events at other processes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(m)[k]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667000" y="477996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667000" y="551973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667000" y="622776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0533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8680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511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8681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4202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28682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810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=(2,0,0)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1816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181600" y="4779961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28688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355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8689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515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667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667000" y="544353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6670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7150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4495800" y="5037137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</a:t>
            </a:r>
            <a:r>
              <a:rPr lang="en-US" sz="1200" dirty="0"/>
              <a:t>2,0,0)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=(2,2,0)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754880" y="4968875"/>
            <a:ext cx="152400" cy="401637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934200" y="5541961"/>
            <a:ext cx="533400" cy="68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4676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229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=(2,3,1)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6248400" y="5799137"/>
            <a:ext cx="9144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m</a:t>
            </a:r>
            <a:r>
              <a:rPr lang="ja-JP" altLang="en-US" sz="1200" dirty="0">
                <a:solidFill>
                  <a:srgbClr val="FF0000"/>
                </a:solidFill>
              </a:rPr>
              <a:t>’</a:t>
            </a:r>
            <a:r>
              <a:rPr lang="en-US" altLang="ja-JP" sz="1200" dirty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en-US" altLang="ja-JP" sz="1200" dirty="0">
                <a:solidFill>
                  <a:srgbClr val="FF0000"/>
                </a:solidFill>
              </a:rPr>
              <a:t>2,3,0)</a:t>
            </a:r>
            <a:r>
              <a:rPr lang="en-US" altLang="ja-JP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57352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73608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9342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=(2,3,0)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733800" y="5445124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371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/>
      <p:bldP spid="24" grpId="0" animBg="1"/>
      <p:bldP spid="24" grpId="1" animBg="1"/>
      <p:bldP spid="27" grpId="0"/>
      <p:bldP spid="30" grpId="0" animBg="1"/>
      <p:bldP spid="31" grpId="0" animBg="1"/>
      <p:bldP spid="31" grpId="1" animBg="1"/>
      <p:bldP spid="29" grpId="0" animBg="1"/>
      <p:bldP spid="29" grpId="1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77CF4A3-8CE3-47BE-ACCD-70B42E2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Enforcing Causal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61CF-EBA1-4DAE-BE8F-7740193A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360152" cy="3186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Assume that messages are </a:t>
            </a:r>
            <a:r>
              <a:rPr lang="en-US" altLang="en-US" sz="2400" i="1" dirty="0"/>
              <a:t>multicast</a:t>
            </a:r>
            <a:r>
              <a:rPr lang="en-US" altLang="en-US" sz="2400" dirty="0"/>
              <a:t> within a group of processes,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P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To enforce </a:t>
            </a:r>
            <a:r>
              <a:rPr lang="en-US" altLang="en-US" sz="2400" dirty="0">
                <a:solidFill>
                  <a:srgbClr val="0070C0"/>
                </a:solidFill>
              </a:rPr>
              <a:t>causally-ordered multicasting</a:t>
            </a:r>
            <a:r>
              <a:rPr lang="en-US" altLang="en-US" sz="2400" dirty="0"/>
              <a:t>, the delivery of a message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sent from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can be delayed until the following two conditions are met: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(m)[i] 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[i] + 1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(m)[k] &lt;=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[k] for all k != i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Assuming that P</a:t>
            </a:r>
            <a:r>
              <a:rPr lang="en-US" alt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increments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upon sending m and adjusts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to max{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 sz="2000" dirty="0">
              <a:ea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667000" y="475583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667000" y="549560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667000" y="620363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8120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2098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789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35850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810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=(1,1,0)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4008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810000" y="4755832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16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5857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4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667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667000" y="541940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667000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308610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830888" y="4755832"/>
            <a:ext cx="569912" cy="77152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840538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9194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829300" y="5424169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521200" y="544163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2082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827464" y="4760595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518795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,1,0)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830888" y="5489256"/>
            <a:ext cx="493712" cy="706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627983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715000" y="6309994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6289357"/>
            <a:ext cx="27479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Condition II does not hold </a:t>
            </a:r>
            <a:r>
              <a:rPr lang="en-US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</a:endParaRPr>
          </a:p>
        </p:txBody>
      </p:sp>
      <p:sp>
        <p:nvSpPr>
          <p:cNvPr id="35845" name="Curved Down Arrow 35844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6324600" y="5659119"/>
            <a:ext cx="1676400" cy="527050"/>
          </a:xfrm>
          <a:prstGeom prst="curved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974013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916294"/>
            <a:ext cx="990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12" grpId="0"/>
      <p:bldP spid="35855" grpId="0"/>
      <p:bldP spid="35857" grpId="0"/>
      <p:bldP spid="22" grpId="0" animBg="1"/>
      <p:bldP spid="23" grpId="0"/>
      <p:bldP spid="27" grpId="0"/>
      <p:bldP spid="35874" grpId="0"/>
      <p:bldP spid="37" grpId="0"/>
      <p:bldP spid="40" grpId="0" animBg="1"/>
      <p:bldP spid="44" grpId="0"/>
      <p:bldP spid="17" grpId="0"/>
      <p:bldP spid="35845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1EE222F-FAAA-477A-8148-6F4B2DB8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– Logical Clocks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4723030-B795-4503-88BA-11AEA0A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Logical clocks are employed when processes have to agree on relative ordering of events, but not necessarily actual time of events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Two types of logical clocks: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relative ordering of events across different processes by using the </a:t>
            </a:r>
            <a:r>
              <a:rPr lang="en-US" altLang="en-US" sz="2200" i="1" u="sng" dirty="0">
                <a:ea typeface="MS PGothic" panose="020B0600070205080204" pitchFamily="34" charset="-128"/>
              </a:rPr>
              <a:t>happened-before</a:t>
            </a:r>
            <a:r>
              <a:rPr lang="en-US" altLang="en-US" sz="2200" dirty="0">
                <a:ea typeface="Arial" panose="020B0604020202020204" pitchFamily="34" charset="0"/>
              </a:rPr>
              <a:t> relationship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Vector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</a:t>
            </a:r>
            <a:r>
              <a:rPr lang="en-US" altLang="en-US" sz="2200" i="1" u="sng" dirty="0">
                <a:ea typeface="Arial" panose="020B0604020202020204" pitchFamily="34" charset="0"/>
              </a:rPr>
              <a:t>causal</a:t>
            </a:r>
            <a:r>
              <a:rPr lang="en-US" altLang="en-US" sz="2200" dirty="0">
                <a:ea typeface="Arial" panose="020B0604020202020204" pitchFamily="34" charset="0"/>
              </a:rPr>
              <a:t> ordering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35612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>
            <a:extLst>
              <a:ext uri="{FF2B5EF4-FFF2-40B4-BE49-F238E27FC236}">
                <a16:creationId xmlns:a16="http://schemas.microsoft.com/office/drawing/2014/main" id="{5280B235-4C22-4958-9BE2-53F906CE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Need for Mutual Exclusion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1AB9094F-4FF5-48A3-B1FB-8DAB9ABB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r>
              <a:rPr lang="en-US" altLang="en-US" sz="2400" dirty="0"/>
              <a:t>Distributed processes need to coordinate to access shared resources</a:t>
            </a:r>
          </a:p>
          <a:p>
            <a:endParaRPr lang="en-US" altLang="en-US" sz="2000" dirty="0"/>
          </a:p>
          <a:p>
            <a:r>
              <a:rPr lang="en-US" altLang="en-US" sz="2400" dirty="0"/>
              <a:t>Example: Writing a file in a Distributed File System</a:t>
            </a:r>
          </a:p>
          <a:p>
            <a:endParaRPr lang="en-US" altLang="en-US" sz="2000" dirty="0"/>
          </a:p>
        </p:txBody>
      </p:sp>
      <p:sp>
        <p:nvSpPr>
          <p:cNvPr id="32770" name="Slide Number Placeholder 13">
            <a:extLst>
              <a:ext uri="{FF2B5EF4-FFF2-40B4-BE49-F238E27FC236}">
                <a16:creationId xmlns:a16="http://schemas.microsoft.com/office/drawing/2014/main" id="{AD6A58EA-CC64-4E30-8972-BDA17F51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E6E9B-C41C-4E00-8C25-0846D8FC58E3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6149" name="Group 3">
            <a:extLst>
              <a:ext uri="{FF2B5EF4-FFF2-40B4-BE49-F238E27FC236}">
                <a16:creationId xmlns:a16="http://schemas.microsoft.com/office/drawing/2014/main" id="{5D00E8BE-5541-410B-84CF-1A1BD033DF6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51151"/>
            <a:ext cx="1219200" cy="1076325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29BB28-D1BA-4DF7-B8E5-5D07A72A5B1E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45C897-6797-4FD7-B916-377F7BA4B95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4122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CC47D2A-DBFC-41B2-AB11-DACCEFC3610A}"/>
              </a:ext>
            </a:extLst>
          </p:cNvPr>
          <p:cNvSpPr/>
          <p:nvPr/>
        </p:nvSpPr>
        <p:spPr bwMode="auto">
          <a:xfrm>
            <a:off x="5410200" y="3219259"/>
            <a:ext cx="1066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6153" name="Group 10">
            <a:extLst>
              <a:ext uri="{FF2B5EF4-FFF2-40B4-BE49-F238E27FC236}">
                <a16:creationId xmlns:a16="http://schemas.microsoft.com/office/drawing/2014/main" id="{D7693B43-A7D9-4828-8086-528F1E26A4C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511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CA26DB-ECFC-48E8-BD83-0C031DADACA7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0671C2-12D2-4283-9529-EE32F710361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EE97C-3553-4A54-9422-67FF334C39F3}"/>
              </a:ext>
            </a:extLst>
          </p:cNvPr>
          <p:cNvCxnSpPr>
            <a:stCxn id="2" idx="6"/>
          </p:cNvCxnSpPr>
          <p:nvPr/>
        </p:nvCxnSpPr>
        <p:spPr>
          <a:xfrm>
            <a:off x="3249614" y="3282950"/>
            <a:ext cx="2160587" cy="107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B15E7-28FC-45DE-A723-54A4484D86CA}"/>
              </a:ext>
            </a:extLst>
          </p:cNvPr>
          <p:cNvSpPr/>
          <p:nvPr/>
        </p:nvSpPr>
        <p:spPr>
          <a:xfrm>
            <a:off x="3581400" y="2951163"/>
            <a:ext cx="1600200" cy="309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Read from file abc.txt</a:t>
            </a:r>
          </a:p>
        </p:txBody>
      </p:sp>
      <p:grpSp>
        <p:nvGrpSpPr>
          <p:cNvPr id="6156" name="Group 17">
            <a:extLst>
              <a:ext uri="{FF2B5EF4-FFF2-40B4-BE49-F238E27FC236}">
                <a16:creationId xmlns:a16="http://schemas.microsoft.com/office/drawing/2014/main" id="{E3FE74BB-ED16-484C-8F19-E6827DC5B05A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39179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F5C5C-B777-46AB-AEC3-A4A176680578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D99961-3420-4DA1-94A6-009B09E644EE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B3D5A-2229-4117-8472-33E1145225A2}"/>
              </a:ext>
            </a:extLst>
          </p:cNvPr>
          <p:cNvCxnSpPr>
            <a:stCxn id="26" idx="6"/>
          </p:cNvCxnSpPr>
          <p:nvPr/>
        </p:nvCxnSpPr>
        <p:spPr>
          <a:xfrm flipV="1">
            <a:off x="3259138" y="3651251"/>
            <a:ext cx="2151062" cy="701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0C1CE5-D1F8-40CD-B5C9-0ECD00A008A9}"/>
              </a:ext>
            </a:extLst>
          </p:cNvPr>
          <p:cNvSpPr/>
          <p:nvPr/>
        </p:nvSpPr>
        <p:spPr>
          <a:xfrm>
            <a:off x="4038600" y="4191000"/>
            <a:ext cx="144780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19592F-56E4-4630-8020-BC112B2FE8C2}"/>
              </a:ext>
            </a:extLst>
          </p:cNvPr>
          <p:cNvSpPr/>
          <p:nvPr/>
        </p:nvSpPr>
        <p:spPr>
          <a:xfrm>
            <a:off x="7110413" y="289560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grpSp>
        <p:nvGrpSpPr>
          <p:cNvPr id="6160" name="Group 31">
            <a:extLst>
              <a:ext uri="{FF2B5EF4-FFF2-40B4-BE49-F238E27FC236}">
                <a16:creationId xmlns:a16="http://schemas.microsoft.com/office/drawing/2014/main" id="{42DEC6E7-7740-4883-B009-B2589D67D222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28194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221E70-2959-481A-BBB5-CDC52A90348C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D62EEF-F428-4CCC-983D-A7158F122AD7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3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3637B-17C0-4438-9E94-938F86316063}"/>
              </a:ext>
            </a:extLst>
          </p:cNvPr>
          <p:cNvSpPr/>
          <p:nvPr/>
        </p:nvSpPr>
        <p:spPr>
          <a:xfrm>
            <a:off x="1981200" y="4648200"/>
            <a:ext cx="8229600" cy="609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uniprocessor systems, mutual exclusion to a shared resource is provided through shared variables or operating system support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6C2E7-BE42-4855-AA15-56D3CB844089}"/>
              </a:ext>
            </a:extLst>
          </p:cNvPr>
          <p:cNvSpPr/>
          <p:nvPr/>
        </p:nvSpPr>
        <p:spPr>
          <a:xfrm>
            <a:off x="1981200" y="5943600"/>
            <a:ext cx="822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distributed systems, processes coordinate accesses to a shared resource by passing messages to enforce </a:t>
            </a:r>
            <a:r>
              <a:rPr lang="en-US" sz="1600" i="1" dirty="0"/>
              <a:t>distributed mutual exclusion</a:t>
            </a:r>
            <a:endParaRPr lang="en-US" sz="1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57459-BD21-47D5-BE65-C8CB69DF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1496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F1ED99-B2BC-4871-B4F9-FD16094D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4219575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D0A45-2687-48E7-88FD-2E35F62B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1242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26FC5-83D7-487A-8839-2AC448FB9125}"/>
              </a:ext>
            </a:extLst>
          </p:cNvPr>
          <p:cNvCxnSpPr>
            <a:stCxn id="27" idx="2"/>
          </p:cNvCxnSpPr>
          <p:nvPr/>
        </p:nvCxnSpPr>
        <p:spPr>
          <a:xfrm flipH="1">
            <a:off x="6477000" y="3257550"/>
            <a:ext cx="26670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35605B-7366-4765-81EF-F6322346617B}"/>
              </a:ext>
            </a:extLst>
          </p:cNvPr>
          <p:cNvSpPr/>
          <p:nvPr/>
        </p:nvSpPr>
        <p:spPr>
          <a:xfrm>
            <a:off x="1981200" y="5334000"/>
            <a:ext cx="82296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However, such support is insufficient to enable mutual exclusion of distributed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31" grpId="0" animBg="1"/>
      <p:bldP spid="37" grpId="0" animBg="1"/>
      <p:bldP spid="25" grpId="0" animBg="1"/>
      <p:bldP spid="2" grpId="0" animBg="1"/>
      <p:bldP spid="2" grpId="1" animBg="1"/>
      <p:bldP spid="26" grpId="0" animBg="1"/>
      <p:bldP spid="2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37DE0C-F0C5-4469-9127-A7460DD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"/>
            <a:ext cx="8763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Distributed Mutual Exclusion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E54217A-784F-44DE-BA2C-A182516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33400"/>
          </a:xfrm>
        </p:spPr>
        <p:txBody>
          <a:bodyPr/>
          <a:lstStyle/>
          <a:p>
            <a:r>
              <a:rPr lang="en-US" altLang="en-US" sz="2400" dirty="0"/>
              <a:t>Mutual exclusion algorithms are classified into two categories</a:t>
            </a:r>
          </a:p>
        </p:txBody>
      </p:sp>
      <p:sp>
        <p:nvSpPr>
          <p:cNvPr id="33830" name="Slide Number Placeholder 70">
            <a:extLst>
              <a:ext uri="{FF2B5EF4-FFF2-40B4-BE49-F238E27FC236}">
                <a16:creationId xmlns:a16="http://schemas.microsoft.com/office/drawing/2014/main" id="{DB317B06-02E1-4789-BABF-971D82B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4D16-C325-4070-88FA-B1020305BF8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82888"/>
            <a:ext cx="685800" cy="417512"/>
            <a:chOff x="5105400" y="3962397"/>
            <a:chExt cx="3276600" cy="1075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242425" y="3124201"/>
            <a:ext cx="762000" cy="493713"/>
            <a:chOff x="5105400" y="3962397"/>
            <a:chExt cx="3640667" cy="12712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285843" y="335315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29987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193213" y="2227264"/>
            <a:ext cx="811212" cy="420687"/>
            <a:chOff x="5105400" y="3962397"/>
            <a:chExt cx="4004734" cy="933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Coordinator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9" y="2455864"/>
            <a:ext cx="484187" cy="161925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841248" y="2057401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Permission-based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process, which wants to access a shared resource, requests the permission from one or more coordinators</a:t>
            </a:r>
            <a:endParaRPr lang="en-US" sz="800" dirty="0">
              <a:ea typeface="+mn-ea"/>
            </a:endParaRPr>
          </a:p>
          <a:p>
            <a:pPr marL="1828800" lvl="4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800" dirty="0">
              <a:ea typeface="+mn-ea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Token-based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Each shared resource has a token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Token is circulated among all the processes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 can access the resource if it has the token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16" idx="1"/>
          </p:cNvCxnSpPr>
          <p:nvPr/>
        </p:nvCxnSpPr>
        <p:spPr>
          <a:xfrm flipV="1">
            <a:off x="8305801" y="2438401"/>
            <a:ext cx="887413" cy="430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endCxn id="5" idx="3"/>
          </p:cNvCxnSpPr>
          <p:nvPr/>
        </p:nvCxnSpPr>
        <p:spPr>
          <a:xfrm flipH="1">
            <a:off x="8305801" y="2593976"/>
            <a:ext cx="887413" cy="396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8189914" y="2227264"/>
            <a:ext cx="725487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Request to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8728076" y="28194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/>
          <p:nvPr/>
        </p:nvCxnSpPr>
        <p:spPr>
          <a:xfrm>
            <a:off x="8305800" y="3124200"/>
            <a:ext cx="979488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274051" y="33178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8688388" y="4267201"/>
            <a:ext cx="762000" cy="493713"/>
            <a:chOff x="5105400" y="3962397"/>
            <a:chExt cx="3640667" cy="127121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8732832" y="449614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145088"/>
            <a:ext cx="685800" cy="417512"/>
            <a:chOff x="5105400" y="3962397"/>
            <a:chExt cx="3276600" cy="10750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9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8723313" y="5145088"/>
            <a:ext cx="685800" cy="417512"/>
            <a:chOff x="5105400" y="3962397"/>
            <a:chExt cx="3276600" cy="10750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2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grpSp>
        <p:nvGrpSpPr>
          <p:cNvPr id="1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5145088"/>
            <a:ext cx="685800" cy="417512"/>
            <a:chOff x="5105400" y="3962397"/>
            <a:chExt cx="3276600" cy="10750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3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7888288" y="5638800"/>
            <a:ext cx="56991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46" idx="0"/>
            <a:endCxn id="41" idx="2"/>
          </p:cNvCxnSpPr>
          <p:nvPr/>
        </p:nvCxnSpPr>
        <p:spPr>
          <a:xfrm flipV="1">
            <a:off x="8191500" y="4760914"/>
            <a:ext cx="877888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7824788" y="4821238"/>
            <a:ext cx="557212" cy="188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88011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49" idx="0"/>
            <a:endCxn id="41" idx="2"/>
          </p:cNvCxnSpPr>
          <p:nvPr/>
        </p:nvCxnSpPr>
        <p:spPr>
          <a:xfrm flipV="1">
            <a:off x="9066214" y="4760914"/>
            <a:ext cx="317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9144001" y="49180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97536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069389" y="4760914"/>
            <a:ext cx="94932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9829801" y="48006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7" grpId="0" animBg="1"/>
      <p:bldP spid="28" grpId="0" animBg="1"/>
      <p:bldP spid="32" grpId="0" animBg="1"/>
      <p:bldP spid="47" grpId="0" animBg="1"/>
      <p:bldP spid="51" grpId="0" animBg="1"/>
      <p:bldP spid="55" grpId="0" animBg="1"/>
      <p:bldP spid="56" grpId="0" animBg="1"/>
      <p:bldP spid="56" grpId="1" animBg="1"/>
      <p:bldP spid="58" grpId="0" animBg="1"/>
      <p:bldP spid="58" grpId="1" animBg="1"/>
      <p:bldP spid="61" grpId="0" animBg="1"/>
      <p:bldP spid="61" grpId="1" animBg="1"/>
      <p:bldP spid="63" grpId="0" animBg="1"/>
      <p:bldP spid="63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638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790B81FB-FB74-416F-B96E-F5C0E94B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Continuing Synchronization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81A96A1-1E59-4488-A1B3-07912CBB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800"/>
          </a:xfrm>
        </p:spPr>
        <p:txBody>
          <a:bodyPr/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Physical Clock Synchronization (or, simply, Clock Synchronization)</a:t>
            </a:r>
          </a:p>
          <a:p>
            <a:pPr lvl="2"/>
            <a:r>
              <a:rPr lang="en-US" altLang="en-US" sz="2000" dirty="0">
                <a:ea typeface="Arial" panose="020B0604020202020204" pitchFamily="34" charset="0"/>
              </a:rPr>
              <a:t>Here, actual time on the computers are synchronized</a:t>
            </a:r>
          </a:p>
          <a:p>
            <a:pPr marL="685800" lvl="2" indent="0"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Logical Clock Synchronization</a:t>
            </a:r>
          </a:p>
          <a:p>
            <a:pPr lvl="2"/>
            <a:r>
              <a:rPr lang="en-US" altLang="en-US" sz="1800" dirty="0">
                <a:ea typeface="Arial" panose="020B0604020202020204" pitchFamily="34" charset="0"/>
              </a:rPr>
              <a:t>Computers are synchronized based on the relative ordering of events</a:t>
            </a:r>
          </a:p>
          <a:p>
            <a:pPr lvl="3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 to coordinate between processes that access the same resource?</a:t>
            </a:r>
          </a:p>
          <a:p>
            <a:pPr lvl="2"/>
            <a:endParaRPr lang="en-US" altLang="en-US" sz="16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7AB5E-2BDB-479C-88D2-278FE53D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1463040"/>
            <a:ext cx="10204704" cy="129844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D48FF-4F3E-4850-A9C6-6AA4A379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733800"/>
            <a:ext cx="10204704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676D8-2C93-445F-8495-D6947D4923B4}"/>
              </a:ext>
            </a:extLst>
          </p:cNvPr>
          <p:cNvSpPr txBox="1"/>
          <p:nvPr/>
        </p:nvSpPr>
        <p:spPr>
          <a:xfrm>
            <a:off x="841248" y="1148005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1400" dirty="0"/>
              <a:t>Previous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A9223-1071-4733-9A7C-EBAA7D8A848C}"/>
              </a:ext>
            </a:extLst>
          </p:cNvPr>
          <p:cNvSpPr txBox="1"/>
          <p:nvPr/>
        </p:nvSpPr>
        <p:spPr>
          <a:xfrm>
            <a:off x="841248" y="6256384"/>
            <a:ext cx="1139952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</a:lstStyle>
          <a:p>
            <a:r>
              <a:rPr lang="en-US" dirty="0"/>
              <a:t>Next lecture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59BA9-F06D-4D99-B64E-B361E067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761488"/>
            <a:ext cx="10204704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F03-F395-42E4-B3B9-79B1EEF8F866}"/>
              </a:ext>
            </a:extLst>
          </p:cNvPr>
          <p:cNvSpPr txBox="1"/>
          <p:nvPr/>
        </p:nvSpPr>
        <p:spPr>
          <a:xfrm rot="16200000">
            <a:off x="26166" y="4003805"/>
            <a:ext cx="132238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Today</a:t>
            </a:r>
            <a:r>
              <a:rPr lang="ja-JP" altLang="en-US" dirty="0"/>
              <a:t>’</a:t>
            </a:r>
            <a:r>
              <a:rPr lang="en-US" altLang="ja-JP" dirty="0"/>
              <a:t>s lecture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CADD6CA-BA4E-4C6D-85F4-CF27338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Permission-based Approaches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96B9CFB-7E65-4EAC-859A-D8914A8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6680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There are two types of permission-based mutual exclusion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Centralized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Decentralized Algorithms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>
              <a:ea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Let us study an example of each type of algorithms</a:t>
            </a:r>
          </a:p>
          <a:p>
            <a:pPr marL="5715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>
              <a:ea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eriod"/>
              <a:defRPr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9D4B79B-EB88-4674-A8FB-DF377A12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E90C5-421E-4FAA-A477-C106C1CBF1B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2F21340-A9AA-4494-938E-775A75F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7150228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One process is </a:t>
            </a:r>
            <a:r>
              <a:rPr lang="en-US" altLang="en-US" sz="2000" i="1" u="sng" dirty="0"/>
              <a:t>elected</a:t>
            </a:r>
            <a:r>
              <a:rPr lang="en-US" altLang="en-US" sz="2000" dirty="0"/>
              <a:t> as a coordinator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)  for a shared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Coordinator maintains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000" dirty="0"/>
              <a:t> of access requests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Whenever a process wants to access the resource, it sends a request message to the coordinator to access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another process is accessing the resource, the coordinator queues the request, and does not reply to the request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The process in action releases the exclusive access after accessing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Afterwards, the coordinator sends the “grant” message to the next process in the queue</a:t>
            </a:r>
          </a:p>
        </p:txBody>
      </p:sp>
      <p:sp>
        <p:nvSpPr>
          <p:cNvPr id="36894" name="Slide Number Placeholder 73">
            <a:extLst>
              <a:ext uri="{FF2B5EF4-FFF2-40B4-BE49-F238E27FC236}">
                <a16:creationId xmlns:a16="http://schemas.microsoft.com/office/drawing/2014/main" id="{31C7FC9D-DB38-4E67-9A39-10E7735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21C7A-50B9-45E6-A903-5D4B97DAE35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8153400" y="390448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9582150" y="3952876"/>
            <a:ext cx="323850" cy="771525"/>
            <a:chOff x="7752790" y="3952935"/>
            <a:chExt cx="324410" cy="7718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9906000" y="4338638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738" y="4237039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3905250"/>
            <a:ext cx="484188" cy="160338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822576"/>
            <a:ext cx="484187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36" idx="4"/>
            <a:endCxn id="33" idx="0"/>
          </p:cNvCxnSpPr>
          <p:nvPr/>
        </p:nvCxnSpPr>
        <p:spPr>
          <a:xfrm>
            <a:off x="9178925" y="2992438"/>
            <a:ext cx="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8780464" y="3505200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33" idx="7"/>
            <a:endCxn id="36" idx="5"/>
          </p:cNvCxnSpPr>
          <p:nvPr/>
        </p:nvCxnSpPr>
        <p:spPr>
          <a:xfrm flipH="1" flipV="1">
            <a:off x="9350375" y="2967039"/>
            <a:ext cx="0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9355138" y="3505200"/>
            <a:ext cx="538162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36" idx="4"/>
          </p:cNvCxnSpPr>
          <p:nvPr/>
        </p:nvCxnSpPr>
        <p:spPr>
          <a:xfrm flipH="1">
            <a:off x="8496301" y="2992438"/>
            <a:ext cx="682625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8001000" y="35687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35" idx="4"/>
            <a:endCxn id="33" idx="0"/>
          </p:cNvCxnSpPr>
          <p:nvPr/>
        </p:nvCxnSpPr>
        <p:spPr>
          <a:xfrm flipH="1">
            <a:off x="9178926" y="2992438"/>
            <a:ext cx="588963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9431339" y="3560763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4" y="39925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9161463" y="2971801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8763000" y="34845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4" y="41449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33" idx="7"/>
            <a:endCxn id="35" idx="5"/>
          </p:cNvCxnSpPr>
          <p:nvPr/>
        </p:nvCxnSpPr>
        <p:spPr>
          <a:xfrm flipV="1">
            <a:off x="9350376" y="2967039"/>
            <a:ext cx="587375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9618664" y="3505200"/>
            <a:ext cx="473075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35" idx="4"/>
          </p:cNvCxnSpPr>
          <p:nvPr/>
        </p:nvCxnSpPr>
        <p:spPr>
          <a:xfrm flipH="1">
            <a:off x="8496300" y="2992438"/>
            <a:ext cx="1271588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8001000" y="36449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174 L -0.05955 0.15174 L -0.05955 0.01573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9" grpId="0" animBg="1"/>
      <p:bldP spid="39" grpId="1" animBg="1"/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3" grpId="2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70" grpId="0" animBg="1"/>
      <p:bldP spid="7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C248707-4EDC-49FC-9207-ED8AA290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320"/>
            <a:ext cx="9144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523-4ACB-44D6-8DAE-1E789733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817352" cy="52584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Flexibility: Blocking versus non-blocking requests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The coordinator can </a:t>
            </a:r>
            <a:r>
              <a:rPr lang="en-US" altLang="en-US" i="1" dirty="0">
                <a:ea typeface="Arial" panose="020B0604020202020204" pitchFamily="34" charset="0"/>
              </a:rPr>
              <a:t>block</a:t>
            </a:r>
            <a:r>
              <a:rPr lang="en-US" altLang="en-US" dirty="0">
                <a:ea typeface="Arial" panose="020B0604020202020204" pitchFamily="34" charset="0"/>
              </a:rPr>
              <a:t>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The process can poll the coordinator at a later time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Or, the coordinator queues the request (without blocking the requestor). Once the resource is released, the coordinator will send an explicit “grant” message to the process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Simplicity: The algorithm guarantees mutual exclusion, and is simple to implement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Fault-Tolerance Deficiency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Centralized algorithm is vulnerable to a single-point of failure (at coordinator)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Processes cannot distinguish between dead coordinator and request blocking</a:t>
            </a: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8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Performance Bottleneck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In a large-scale system, single coordinator can be overwhelmed with requests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ACE7F32-D205-4495-B599-D985143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4A7DB-0892-44DB-8750-3E46AB7D1A1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06AA585-46B7-4D8B-AEB2-7FDF066E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D0CF4F5-01C9-487C-AB1D-91548481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8966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How to coordinate between processes that access the same resource?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Election Algorithms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Here, a group of entities elect one entity as the coordinator for solving a problem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970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9EA977-C0F3-4C60-A587-B4A35CC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Logical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ECE-6235-47BC-8726-1C03CDC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 dirty="0"/>
              <a:t>Lamport (in 1978) showed that:</a:t>
            </a:r>
            <a:endParaRPr lang="en-US" altLang="en-US" sz="12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Clock synchronization is not necessary in all scenarios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If two processes do not interact, it is not necessary that their clocks are synchronized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Many times, it is sufficient if processes agree on the </a:t>
            </a:r>
            <a:r>
              <a:rPr lang="en-US" altLang="en-US" sz="2800" i="1" u="sng" dirty="0">
                <a:ea typeface="Arial" panose="020B0604020202020204" pitchFamily="34" charset="0"/>
              </a:rPr>
              <a:t>order</a:t>
            </a:r>
            <a:r>
              <a:rPr lang="en-US" altLang="en-US" sz="2800" dirty="0">
                <a:ea typeface="Arial" panose="020B0604020202020204" pitchFamily="34" charset="0"/>
              </a:rPr>
              <a:t> in which the events have occurred in a DS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For example, for a distributed </a:t>
            </a:r>
            <a:r>
              <a:rPr lang="en-US" altLang="en-US" sz="2600" i="1" dirty="0">
                <a:ea typeface="Arial" panose="020B0604020202020204" pitchFamily="34" charset="0"/>
              </a:rPr>
              <a:t>make</a:t>
            </a:r>
            <a:r>
              <a:rPr lang="en-US" altLang="en-US" sz="2600" dirty="0">
                <a:ea typeface="Arial" panose="020B0604020202020204" pitchFamily="34" charset="0"/>
              </a:rPr>
              <a:t> utility, it is sufficient to know if an input file was modified </a:t>
            </a:r>
            <a:r>
              <a:rPr lang="en-US" altLang="en-US" sz="2600" i="1" dirty="0">
                <a:ea typeface="Arial" panose="020B0604020202020204" pitchFamily="34" charset="0"/>
              </a:rPr>
              <a:t>before</a:t>
            </a:r>
            <a:r>
              <a:rPr lang="en-US" altLang="en-US" sz="2600" dirty="0">
                <a:ea typeface="Arial" panose="020B0604020202020204" pitchFamily="34" charset="0"/>
              </a:rPr>
              <a:t> or </a:t>
            </a:r>
            <a:r>
              <a:rPr lang="en-US" altLang="en-US" sz="2600" i="1" dirty="0">
                <a:ea typeface="Arial" panose="020B0604020202020204" pitchFamily="34" charset="0"/>
              </a:rPr>
              <a:t>after</a:t>
            </a:r>
            <a:r>
              <a:rPr lang="en-US" altLang="en-US" sz="2600" dirty="0">
                <a:ea typeface="Arial" panose="020B0604020202020204" pitchFamily="34" charset="0"/>
              </a:rPr>
              <a:t> its object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40BFF9-C5A7-4B1D-9337-D11531C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DE5A69-846F-43DB-984A-BD12D35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Logical clocks are used to define an order of events without measuring the physical time at which the events occurred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 (or simply, Lamport’s Clock)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E6CFB8-109D-409D-8B5A-BD28608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Lamport’s Logical Clock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BA20E3A-9291-44DD-B9BA-8C61B5F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Lamport advocated maintaining </a:t>
            </a:r>
            <a:r>
              <a:rPr lang="en-US" altLang="en-US" sz="2800" i="1" dirty="0"/>
              <a:t>logical clocks at the processes</a:t>
            </a:r>
            <a:r>
              <a:rPr lang="en-US" altLang="en-US" sz="2800" dirty="0"/>
              <a:t> to keep track of the order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To synchronize logical clocks, Lamport defined a relation called </a:t>
            </a:r>
            <a:r>
              <a:rPr lang="en-US" altLang="en-US" sz="2800" dirty="0">
                <a:solidFill>
                  <a:srgbClr val="0070C0"/>
                </a:solidFill>
              </a:rPr>
              <a:t>“</a:t>
            </a:r>
            <a:r>
              <a:rPr lang="en-US" altLang="ja-JP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>
                <a:solidFill>
                  <a:srgbClr val="0070C0"/>
                </a:solidFill>
              </a:rPr>
              <a:t>”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expression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sym typeface="Wingdings" panose="05000000000000000000" pitchFamily="2" charset="2"/>
              </a:rPr>
              <a:t> (reads as “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ja-JP" sz="2800" dirty="0">
                <a:sym typeface="Wingdings" panose="05000000000000000000" pitchFamily="2" charset="2"/>
              </a:rPr>
              <a:t>happened before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800" dirty="0">
                <a:sym typeface="Wingdings" panose="05000000000000000000" pitchFamily="2" charset="2"/>
              </a:rPr>
              <a:t>”</a:t>
            </a:r>
            <a:r>
              <a:rPr lang="en-US" altLang="ja-JP" sz="2800" dirty="0">
                <a:sym typeface="Wingdings" panose="05000000000000000000" pitchFamily="2" charset="2"/>
              </a:rPr>
              <a:t>) means that </a:t>
            </a:r>
            <a:r>
              <a:rPr lang="en-US" altLang="ja-JP" sz="2800" i="1" u="sng" dirty="0">
                <a:sym typeface="Wingdings" panose="05000000000000000000" pitchFamily="2" charset="2"/>
              </a:rPr>
              <a:t>all</a:t>
            </a:r>
            <a:r>
              <a:rPr lang="en-US" altLang="ja-JP" sz="2800" dirty="0">
                <a:sym typeface="Wingdings" panose="05000000000000000000" pitchFamily="2" charset="2"/>
              </a:rPr>
              <a:t> entities in a DS agree that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sym typeface="Wingdings" panose="05000000000000000000" pitchFamily="2" charset="2"/>
              </a:rPr>
              <a:t> occurred before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6992AF1-A4F2-4680-A75D-4255865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The Happened-before Relation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C6976D1-ACA0-4789-A2C3-A3416284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785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 can be observed directly in two situations: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  <a:sym typeface="Wingdings" panose="05000000000000000000" pitchFamily="2" charset="2"/>
              </a:rPr>
              <a:t>(i.e., the same message)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sym typeface="Wingdings" panose="05000000000000000000" pitchFamily="2" charset="2"/>
              </a:rPr>
              <a:t>The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happened-before</a:t>
            </a:r>
            <a:r>
              <a:rPr lang="en-US" altLang="en-US" sz="2600" dirty="0">
                <a:sym typeface="Wingdings" panose="05000000000000000000" pitchFamily="2" charset="2"/>
              </a:rPr>
              <a:t> relation is </a:t>
            </a:r>
            <a:r>
              <a:rPr lang="en-US" altLang="en-US" sz="2600" i="1" dirty="0">
                <a:sym typeface="Wingdings" panose="05000000000000000000" pitchFamily="2" charset="2"/>
              </a:rPr>
              <a:t>transitive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en-US" altLang="en-US" sz="22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bc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ac</a:t>
            </a:r>
            <a:endParaRPr lang="en-US" altLang="en-US" sz="2200" b="1" dirty="0"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24853</TotalTime>
  <Words>2553</Words>
  <Application>Microsoft Macintosh PowerPoint</Application>
  <PresentationFormat>Widescreen</PresentationFormat>
  <Paragraphs>515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Distributed Systems Design COMP 6231 </vt:lpstr>
      <vt:lpstr>Today</vt:lpstr>
      <vt:lpstr>Continuing Synchronization</vt:lpstr>
      <vt:lpstr>Overview</vt:lpstr>
      <vt:lpstr>Why Logical Clocks?</vt:lpstr>
      <vt:lpstr>Logical Clocks</vt:lpstr>
      <vt:lpstr>Logical Clocks</vt:lpstr>
      <vt:lpstr>Lamport’s Logical Clock</vt:lpstr>
      <vt:lpstr>The Happened-before Relation</vt:lpstr>
      <vt:lpstr>Time values in Logical Clocks</vt:lpstr>
      <vt:lpstr>Properties of Logical Clock</vt:lpstr>
      <vt:lpstr>Synchronizing Logical Clocks</vt:lpstr>
      <vt:lpstr>Lamport’s Clock Algorithm</vt:lpstr>
      <vt:lpstr>Logical Clock Without a Physical Clock</vt:lpstr>
      <vt:lpstr>Implementation of Lamport’s Clock</vt:lpstr>
      <vt:lpstr>Placement of Logical Clock</vt:lpstr>
      <vt:lpstr>Limitation of Lamport’s Clock</vt:lpstr>
      <vt:lpstr>Summary of Lamport’s Clock</vt:lpstr>
      <vt:lpstr>Logical Clocks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Summary – Logical Clocks</vt:lpstr>
      <vt:lpstr>Overview</vt:lpstr>
      <vt:lpstr>Need for Mutual Exclusion</vt:lpstr>
      <vt:lpstr>Types of Distributed Mutual Exclusion</vt:lpstr>
      <vt:lpstr>Overview</vt:lpstr>
      <vt:lpstr>Permission-based Approaches</vt:lpstr>
      <vt:lpstr>A Centralized Algorithm</vt:lpstr>
      <vt:lpstr>Discussion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2245</cp:revision>
  <dcterms:created xsi:type="dcterms:W3CDTF">2008-11-03T12:44:07Z</dcterms:created>
  <dcterms:modified xsi:type="dcterms:W3CDTF">2024-03-19T22:44:44Z</dcterms:modified>
</cp:coreProperties>
</file>