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9"/>
  </p:notesMasterIdLst>
  <p:sldIdLst>
    <p:sldId id="256" r:id="rId2"/>
    <p:sldId id="262" r:id="rId3"/>
    <p:sldId id="261" r:id="rId4"/>
    <p:sldId id="257" r:id="rId5"/>
    <p:sldId id="258" r:id="rId6"/>
    <p:sldId id="259"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3" autoAdjust="0"/>
    <p:restoredTop sz="94660"/>
  </p:normalViewPr>
  <p:slideViewPr>
    <p:cSldViewPr snapToGrid="0">
      <p:cViewPr varScale="1">
        <p:scale>
          <a:sx n="103" d="100"/>
          <a:sy n="103" d="100"/>
        </p:scale>
        <p:origin x="138" y="1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839E5F-BD9B-4026-89DB-BEFC5C665CDF}" type="datetimeFigureOut">
              <a:rPr lang="en-US" smtClean="0"/>
              <a:t>10/11/2024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B4C699-8F20-4377-9EE8-C789E4460F68}" type="slidenum">
              <a:rPr lang="en-US" smtClean="0"/>
              <a:t>‹#›</a:t>
            </a:fld>
            <a:endParaRPr lang="en-US"/>
          </a:p>
        </p:txBody>
      </p:sp>
    </p:spTree>
    <p:extLst>
      <p:ext uri="{BB962C8B-B14F-4D97-AF65-F5344CB8AC3E}">
        <p14:creationId xmlns:p14="http://schemas.microsoft.com/office/powerpoint/2010/main" val="1889239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B4C699-8F20-4377-9EE8-C789E4460F68}" type="slidenum">
              <a:rPr lang="en-US" smtClean="0"/>
              <a:t>4</a:t>
            </a:fld>
            <a:endParaRPr lang="en-US"/>
          </a:p>
        </p:txBody>
      </p:sp>
    </p:spTree>
    <p:extLst>
      <p:ext uri="{BB962C8B-B14F-4D97-AF65-F5344CB8AC3E}">
        <p14:creationId xmlns:p14="http://schemas.microsoft.com/office/powerpoint/2010/main" val="673839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A6662E-FAF4-44BC-88B5-85A7CBFB6D30}" type="datetime1">
              <a:rPr lang="en-US" smtClean="0"/>
              <a:pPr/>
              <a:t>10/11/2024</a:t>
            </a:fld>
            <a:endParaRPr lang="en-US" dirty="0"/>
          </a:p>
        </p:txBody>
      </p:sp>
      <p:sp>
        <p:nvSpPr>
          <p:cNvPr id="5" name="Footer Placeholder 4"/>
          <p:cNvSpPr>
            <a:spLocks noGrp="1"/>
          </p:cNvSpPr>
          <p:nvPr>
            <p:ph type="ftr" sz="quarter" idx="11"/>
          </p:nvPr>
        </p:nvSpPr>
        <p:spPr/>
        <p:txBody>
          <a:bodyPr/>
          <a:lstStyle/>
          <a:p>
            <a:endParaRPr lang="en-US">
              <a:solidFill>
                <a:schemeClr val="tx1">
                  <a:alpha val="60000"/>
                </a:schemeClr>
              </a:solidFill>
            </a:endParaRPr>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437029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10/11/2024</a:t>
            </a:fld>
            <a:endParaRPr lang="en-US" dirty="0"/>
          </a:p>
        </p:txBody>
      </p:sp>
      <p:sp>
        <p:nvSpPr>
          <p:cNvPr id="6" name="Footer Placeholder 5"/>
          <p:cNvSpPr>
            <a:spLocks noGrp="1"/>
          </p:cNvSpPr>
          <p:nvPr>
            <p:ph type="ftr" sz="quarter" idx="11"/>
          </p:nvPr>
        </p:nvSpPr>
        <p:spPr/>
        <p:txBody>
          <a:bodyPr/>
          <a:lstStyle/>
          <a:p>
            <a:endParaRPr lang="en-US" dirty="0">
              <a:solidFill>
                <a:schemeClr val="tx1">
                  <a:alpha val="60000"/>
                </a:schemeClr>
              </a:solidFill>
            </a:endParaRPr>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5647232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10/11/2024</a:t>
            </a:fld>
            <a:endParaRPr lang="en-US" dirty="0"/>
          </a:p>
        </p:txBody>
      </p:sp>
      <p:sp>
        <p:nvSpPr>
          <p:cNvPr id="5" name="Footer Placeholder 4"/>
          <p:cNvSpPr>
            <a:spLocks noGrp="1"/>
          </p:cNvSpPr>
          <p:nvPr>
            <p:ph type="ftr" sz="quarter" idx="11"/>
          </p:nvPr>
        </p:nvSpPr>
        <p:spPr/>
        <p:txBody>
          <a:bodyPr/>
          <a:lstStyle/>
          <a:p>
            <a:endParaRPr lang="en-US" dirty="0">
              <a:solidFill>
                <a:schemeClr val="tx1">
                  <a:alpha val="60000"/>
                </a:schemeClr>
              </a:solidFill>
            </a:endParaRPr>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67994325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10/11/2024</a:t>
            </a:fld>
            <a:endParaRPr lang="en-US" dirty="0"/>
          </a:p>
        </p:txBody>
      </p:sp>
      <p:sp>
        <p:nvSpPr>
          <p:cNvPr id="5" name="Footer Placeholder 4"/>
          <p:cNvSpPr>
            <a:spLocks noGrp="1"/>
          </p:cNvSpPr>
          <p:nvPr>
            <p:ph type="ftr" sz="quarter" idx="11"/>
          </p:nvPr>
        </p:nvSpPr>
        <p:spPr/>
        <p:txBody>
          <a:bodyPr/>
          <a:lstStyle/>
          <a:p>
            <a:endParaRPr lang="en-US" dirty="0">
              <a:solidFill>
                <a:schemeClr val="tx1">
                  <a:alpha val="60000"/>
                </a:schemeClr>
              </a:solidFill>
            </a:endParaRPr>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0437641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10/11/2024</a:t>
            </a:fld>
            <a:endParaRPr lang="en-US" dirty="0"/>
          </a:p>
        </p:txBody>
      </p:sp>
      <p:sp>
        <p:nvSpPr>
          <p:cNvPr id="5" name="Footer Placeholder 4"/>
          <p:cNvSpPr>
            <a:spLocks noGrp="1"/>
          </p:cNvSpPr>
          <p:nvPr>
            <p:ph type="ftr" sz="quarter" idx="11"/>
          </p:nvPr>
        </p:nvSpPr>
        <p:spPr/>
        <p:txBody>
          <a:bodyPr/>
          <a:lstStyle/>
          <a:p>
            <a:endParaRPr lang="en-US" dirty="0">
              <a:solidFill>
                <a:schemeClr val="tx1">
                  <a:alpha val="60000"/>
                </a:schemeClr>
              </a:solidFill>
            </a:endParaRPr>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87620936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7E0CF6C-748E-4B7A-BC8B-3011EF78ED13}" type="datetime1">
              <a:rPr lang="en-US" smtClean="0"/>
              <a:pPr/>
              <a:t>10/11/2024</a:t>
            </a:fld>
            <a:endParaRPr lang="en-US" dirty="0"/>
          </a:p>
        </p:txBody>
      </p:sp>
      <p:sp>
        <p:nvSpPr>
          <p:cNvPr id="4" name="Footer Placeholder 4"/>
          <p:cNvSpPr>
            <a:spLocks noGrp="1"/>
          </p:cNvSpPr>
          <p:nvPr>
            <p:ph type="ftr" sz="quarter" idx="11"/>
          </p:nvPr>
        </p:nvSpPr>
        <p:spPr/>
        <p:txBody>
          <a:bodyPr/>
          <a:lstStyle/>
          <a:p>
            <a:endParaRPr lang="en-US" dirty="0">
              <a:solidFill>
                <a:schemeClr val="tx1">
                  <a:alpha val="60000"/>
                </a:schemeClr>
              </a:solidFill>
            </a:endParaRPr>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58862414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7E0CF6C-748E-4B7A-BC8B-3011EF78ED13}" type="datetime1">
              <a:rPr lang="en-US" smtClean="0"/>
              <a:pPr/>
              <a:t>10/11/2024</a:t>
            </a:fld>
            <a:endParaRPr lang="en-US" dirty="0"/>
          </a:p>
        </p:txBody>
      </p:sp>
      <p:sp>
        <p:nvSpPr>
          <p:cNvPr id="4" name="Footer Placeholder 4"/>
          <p:cNvSpPr>
            <a:spLocks noGrp="1"/>
          </p:cNvSpPr>
          <p:nvPr>
            <p:ph type="ftr" sz="quarter" idx="11"/>
          </p:nvPr>
        </p:nvSpPr>
        <p:spPr/>
        <p:txBody>
          <a:bodyPr/>
          <a:lstStyle/>
          <a:p>
            <a:endParaRPr lang="en-US" dirty="0">
              <a:solidFill>
                <a:schemeClr val="tx1">
                  <a:alpha val="60000"/>
                </a:schemeClr>
              </a:solidFill>
            </a:endParaRPr>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16829573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59632-1575-4E14-B53B-3DC3D5ED3947}" type="datetime1">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655096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A6868-2568-4CC9-B302-F37117B01A6E}" type="datetime1">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28686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055F08A-1E71-4B2B-BB49-E743F2903911}" type="datetime1">
              <a:rPr lang="en-US" smtClean="0"/>
              <a:t>10/11/2024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07562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17D9E-721A-44BB-8863-9873FE64DA75}" type="datetime1">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6560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1DA2F-80B8-49CF-99FB-5ABCA53A607A}" type="datetime1">
              <a:rPr lang="en-US" smtClean="0"/>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42178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852172-E6C9-4B6C-929A-A9DE3837BBF1}" type="datetime1">
              <a:rPr lang="en-US" smtClean="0"/>
              <a:t>10/11/2024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13168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AB41CFF-90C9-47B3-9DA1-F2BF8D839F7E}" type="datetime1">
              <a:rPr lang="en-US" smtClean="0"/>
              <a:t>10/11/2024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673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06048FA-06AB-4884-A69B-986B96E68A24}" type="datetime1">
              <a:rPr lang="en-US" smtClean="0"/>
              <a:t>10/11/2024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13098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0DB7ABA-0172-4F9C-889D-567164F66BCD}" type="datetime1">
              <a:rPr lang="en-US" smtClean="0"/>
              <a:t>10/11/2024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66989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AC6A5B-8AE7-4A41-B5A7-9ADC6686DC18}" type="datetime1">
              <a:rPr lang="en-US" smtClean="0"/>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690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7E0CF6C-748E-4B7A-BC8B-3011EF78ED13}" type="datetime1">
              <a:rPr lang="en-US" smtClean="0"/>
              <a:pPr/>
              <a:t>10/11/2024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solidFill>
                <a:schemeClr val="tx1">
                  <a:alpha val="60000"/>
                </a:schemeClr>
              </a:solidFill>
            </a:endParaRP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120318641"/>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cms.gov/quality-of-care/payroll-based-journal-daily-nurse-staffing/data?query=%7B%22filters%22%3A%7B%22rootConjunction%22%3A%7B%22label%22%3A%22And%22%2C%22value%22%3A%22AND%22%7D%2C%22list%22%3A%5B%5D%7D%2C%22keywords%22%3A%22%22%2C%22offset%22%3A140%2C%22limit%22%3A10%2C%22sort%22%3A%7B%22sortBy%22%3Anull%2C%22sortOrder%22%3Anull%7D%2C%22columns%22%3A%5B%5D%7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6C6927-3EE8-DABA-78DB-F79C7A0CC977}"/>
              </a:ext>
            </a:extLst>
          </p:cNvPr>
          <p:cNvPicPr>
            <a:picLocks noChangeAspect="1"/>
          </p:cNvPicPr>
          <p:nvPr/>
        </p:nvPicPr>
        <p:blipFill>
          <a:blip r:embed="rId2">
            <a:alphaModFix amt="60000"/>
          </a:blip>
          <a:srcRect t="25015"/>
          <a:stretch/>
        </p:blipFill>
        <p:spPr>
          <a:xfrm>
            <a:off x="20" y="10"/>
            <a:ext cx="12191980" cy="6856614"/>
          </a:xfrm>
          <a:prstGeom prst="rect">
            <a:avLst/>
          </a:prstGeom>
        </p:spPr>
      </p:pic>
      <p:sp>
        <p:nvSpPr>
          <p:cNvPr id="2" name="Title 1">
            <a:extLst>
              <a:ext uri="{FF2B5EF4-FFF2-40B4-BE49-F238E27FC236}">
                <a16:creationId xmlns:a16="http://schemas.microsoft.com/office/drawing/2014/main" id="{01CC44B9-0B2B-700D-88BD-628647222BFD}"/>
              </a:ext>
            </a:extLst>
          </p:cNvPr>
          <p:cNvSpPr>
            <a:spLocks noGrp="1"/>
          </p:cNvSpPr>
          <p:nvPr>
            <p:ph type="ctrTitle"/>
          </p:nvPr>
        </p:nvSpPr>
        <p:spPr>
          <a:xfrm>
            <a:off x="838200" y="740211"/>
            <a:ext cx="7530685" cy="3163864"/>
          </a:xfrm>
        </p:spPr>
        <p:txBody>
          <a:bodyPr>
            <a:normAutofit/>
          </a:bodyPr>
          <a:lstStyle/>
          <a:p>
            <a:pPr algn="l"/>
            <a:r>
              <a:rPr lang="en-US" sz="5200" dirty="0">
                <a:solidFill>
                  <a:srgbClr val="FFFFFF"/>
                </a:solidFill>
              </a:rPr>
              <a:t>Sales Data Analyst Case Study Submission for Clipboard Health</a:t>
            </a:r>
          </a:p>
        </p:txBody>
      </p:sp>
      <p:sp>
        <p:nvSpPr>
          <p:cNvPr id="3" name="Subtitle 2">
            <a:extLst>
              <a:ext uri="{FF2B5EF4-FFF2-40B4-BE49-F238E27FC236}">
                <a16:creationId xmlns:a16="http://schemas.microsoft.com/office/drawing/2014/main" id="{F3DAC9E5-D61D-A714-8703-EEFD01B3821A}"/>
              </a:ext>
            </a:extLst>
          </p:cNvPr>
          <p:cNvSpPr>
            <a:spLocks noGrp="1"/>
          </p:cNvSpPr>
          <p:nvPr>
            <p:ph type="subTitle" idx="1"/>
          </p:nvPr>
        </p:nvSpPr>
        <p:spPr>
          <a:xfrm>
            <a:off x="838200" y="4074515"/>
            <a:ext cx="7583133" cy="1279124"/>
          </a:xfrm>
        </p:spPr>
        <p:txBody>
          <a:bodyPr>
            <a:normAutofit/>
          </a:bodyPr>
          <a:lstStyle/>
          <a:p>
            <a:pPr algn="l"/>
            <a:r>
              <a:rPr lang="en-US" sz="2200" dirty="0">
                <a:solidFill>
                  <a:srgbClr val="FFFFFF"/>
                </a:solidFill>
              </a:rPr>
              <a:t>Created by Craig Scarboro</a:t>
            </a:r>
          </a:p>
        </p:txBody>
      </p:sp>
    </p:spTree>
    <p:extLst>
      <p:ext uri="{BB962C8B-B14F-4D97-AF65-F5344CB8AC3E}">
        <p14:creationId xmlns:p14="http://schemas.microsoft.com/office/powerpoint/2010/main" val="764906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AD2C5-F96F-498B-CC87-EC4D880CD6CB}"/>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075D8202-1A62-4B01-7B50-D8A102419CEA}"/>
              </a:ext>
            </a:extLst>
          </p:cNvPr>
          <p:cNvSpPr>
            <a:spLocks noGrp="1"/>
          </p:cNvSpPr>
          <p:nvPr>
            <p:ph idx="1"/>
          </p:nvPr>
        </p:nvSpPr>
        <p:spPr/>
        <p:txBody>
          <a:bodyPr/>
          <a:lstStyle/>
          <a:p>
            <a:r>
              <a:rPr lang="en-US" dirty="0"/>
              <a:t>At Clipboard Health, we seek match care facilities with talented staff to make sure that all patient needs are taken care of. Today, we are going to be looking at the where, when, and who of staffing needs within our partner facilities.</a:t>
            </a:r>
          </a:p>
        </p:txBody>
      </p:sp>
    </p:spTree>
    <p:extLst>
      <p:ext uri="{BB962C8B-B14F-4D97-AF65-F5344CB8AC3E}">
        <p14:creationId xmlns:p14="http://schemas.microsoft.com/office/powerpoint/2010/main" val="2358679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170A1-1BC9-2908-531B-17A5B95BF3B5}"/>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EC9EC692-9623-6F9A-6D63-092DA5289F9B}"/>
              </a:ext>
            </a:extLst>
          </p:cNvPr>
          <p:cNvSpPr>
            <a:spLocks noGrp="1"/>
          </p:cNvSpPr>
          <p:nvPr>
            <p:ph idx="1"/>
          </p:nvPr>
        </p:nvSpPr>
        <p:spPr/>
        <p:txBody>
          <a:bodyPr/>
          <a:lstStyle/>
          <a:p>
            <a:r>
              <a:rPr lang="en-US" dirty="0"/>
              <a:t>Data from the centers for Medicare and Medicaid services was pulled and used to perform data analysis. This data is available to the public and contains information regarding location of care facilities and the hours worked by both employee and contractor caretakers during the first quarter of 2024. The data can be found </a:t>
            </a:r>
            <a:r>
              <a:rPr lang="en-US" dirty="0">
                <a:hlinkClick r:id="rId2"/>
              </a:rPr>
              <a:t>here</a:t>
            </a:r>
            <a:r>
              <a:rPr lang="en-US" dirty="0"/>
              <a:t>.</a:t>
            </a:r>
          </a:p>
          <a:p>
            <a:r>
              <a:rPr lang="en-US" dirty="0"/>
              <a:t>The data analysis was performed using </a:t>
            </a:r>
            <a:r>
              <a:rPr lang="en-US" dirty="0" err="1"/>
              <a:t>Jupyter</a:t>
            </a:r>
            <a:r>
              <a:rPr lang="en-US" dirty="0"/>
              <a:t> Notebooks because of the robust and powerful nature of Python as a data analysis tool. Alongside this </a:t>
            </a:r>
            <a:r>
              <a:rPr lang="en-US" dirty="0" err="1"/>
              <a:t>Powerpoint</a:t>
            </a:r>
            <a:r>
              <a:rPr lang="en-US" dirty="0"/>
              <a:t>, I have also included a PDF copy of the original analysis that includes my rationale for taking the steps that I did.</a:t>
            </a:r>
          </a:p>
        </p:txBody>
      </p:sp>
    </p:spTree>
    <p:extLst>
      <p:ext uri="{BB962C8B-B14F-4D97-AF65-F5344CB8AC3E}">
        <p14:creationId xmlns:p14="http://schemas.microsoft.com/office/powerpoint/2010/main" val="2031883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8" name="Rectangle 1057">
            <a:extLst>
              <a:ext uri="{FF2B5EF4-FFF2-40B4-BE49-F238E27FC236}">
                <a16:creationId xmlns:a16="http://schemas.microsoft.com/office/drawing/2014/main" id="{49076D5E-68ED-4CD1-A04F-E7934EBFA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72B689-60D4-9A45-B3B9-896A7827FC05}"/>
              </a:ext>
            </a:extLst>
          </p:cNvPr>
          <p:cNvSpPr>
            <a:spLocks noGrp="1"/>
          </p:cNvSpPr>
          <p:nvPr>
            <p:ph type="title"/>
          </p:nvPr>
        </p:nvSpPr>
        <p:spPr>
          <a:xfrm>
            <a:off x="648929" y="629266"/>
            <a:ext cx="3505495" cy="1622321"/>
          </a:xfrm>
        </p:spPr>
        <p:txBody>
          <a:bodyPr>
            <a:normAutofit/>
          </a:bodyPr>
          <a:lstStyle/>
          <a:p>
            <a:pPr>
              <a:lnSpc>
                <a:spcPct val="90000"/>
              </a:lnSpc>
            </a:pPr>
            <a:r>
              <a:rPr lang="en-US" sz="3600">
                <a:solidFill>
                  <a:srgbClr val="EBEBEB"/>
                </a:solidFill>
              </a:rPr>
              <a:t>When are contractors needed</a:t>
            </a:r>
          </a:p>
        </p:txBody>
      </p:sp>
      <p:sp>
        <p:nvSpPr>
          <p:cNvPr id="1059" name="Rectangle 1058">
            <a:extLst>
              <a:ext uri="{FF2B5EF4-FFF2-40B4-BE49-F238E27FC236}">
                <a16:creationId xmlns:a16="http://schemas.microsoft.com/office/drawing/2014/main" id="{21BE0A6B-EBF8-4301-B1AE-F6A1C4003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60" name="Rounded Rectangle 9">
            <a:extLst>
              <a:ext uri="{FF2B5EF4-FFF2-40B4-BE49-F238E27FC236}">
                <a16:creationId xmlns:a16="http://schemas.microsoft.com/office/drawing/2014/main" id="{03C06118-B3FE-4B51-80A1-B82C2E9F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A5260791-5DBC-9B9B-09A6-97813864AA3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7577" y="1260162"/>
            <a:ext cx="6176319" cy="4184456"/>
          </a:xfrm>
          <a:prstGeom prst="rect">
            <a:avLst/>
          </a:prstGeom>
          <a:noFill/>
          <a:effectLst/>
          <a:extLst>
            <a:ext uri="{909E8E84-426E-40DD-AFC4-6F175D3DCCD1}">
              <a14:hiddenFill xmlns:a14="http://schemas.microsoft.com/office/drawing/2010/main">
                <a:solidFill>
                  <a:srgbClr val="FFFFFF"/>
                </a:solidFill>
              </a14:hiddenFill>
            </a:ext>
          </a:extLst>
        </p:spPr>
      </p:pic>
      <p:sp>
        <p:nvSpPr>
          <p:cNvPr id="1061" name="Rectangle 1060">
            <a:extLst>
              <a:ext uri="{FF2B5EF4-FFF2-40B4-BE49-F238E27FC236}">
                <a16:creationId xmlns:a16="http://schemas.microsoft.com/office/drawing/2014/main" id="{172BE3F8-96D6-4535-9AE4-694DC4F5B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5" name="Content Placeholder 1029">
            <a:extLst>
              <a:ext uri="{FF2B5EF4-FFF2-40B4-BE49-F238E27FC236}">
                <a16:creationId xmlns:a16="http://schemas.microsoft.com/office/drawing/2014/main" id="{822FA8F4-907A-93A7-B7D7-EE5D62E8D448}"/>
              </a:ext>
            </a:extLst>
          </p:cNvPr>
          <p:cNvSpPr>
            <a:spLocks noGrp="1"/>
          </p:cNvSpPr>
          <p:nvPr>
            <p:ph idx="1"/>
          </p:nvPr>
        </p:nvSpPr>
        <p:spPr>
          <a:xfrm>
            <a:off x="648931" y="2438400"/>
            <a:ext cx="3505494" cy="3785419"/>
          </a:xfrm>
        </p:spPr>
        <p:txBody>
          <a:bodyPr>
            <a:normAutofit/>
          </a:bodyPr>
          <a:lstStyle/>
          <a:p>
            <a:pPr>
              <a:lnSpc>
                <a:spcPct val="90000"/>
              </a:lnSpc>
            </a:pPr>
            <a:r>
              <a:rPr lang="en-US" sz="1400" dirty="0">
                <a:solidFill>
                  <a:srgbClr val="FFFFFF"/>
                </a:solidFill>
              </a:rPr>
              <a:t>We can discern from the data that the total hours worked by contractors follows a cycle through each month in Q1 2024.</a:t>
            </a:r>
          </a:p>
          <a:p>
            <a:pPr>
              <a:lnSpc>
                <a:spcPct val="90000"/>
              </a:lnSpc>
            </a:pPr>
            <a:r>
              <a:rPr lang="en-US" sz="1400" dirty="0">
                <a:solidFill>
                  <a:srgbClr val="FFFFFF"/>
                </a:solidFill>
              </a:rPr>
              <a:t>Each month has between 4 and 5 spikes in hours worked.</a:t>
            </a:r>
          </a:p>
          <a:p>
            <a:pPr>
              <a:lnSpc>
                <a:spcPct val="90000"/>
              </a:lnSpc>
            </a:pPr>
            <a:r>
              <a:rPr lang="en-US" sz="1400" dirty="0">
                <a:solidFill>
                  <a:srgbClr val="FFFFFF"/>
                </a:solidFill>
              </a:rPr>
              <a:t>I recommend that we work to identify what is causing these spikes in need for contract hours so that we can time our staffing in accordance with the need of the care facilities</a:t>
            </a:r>
          </a:p>
          <a:p>
            <a:pPr>
              <a:lnSpc>
                <a:spcPct val="90000"/>
              </a:lnSpc>
            </a:pPr>
            <a:r>
              <a:rPr lang="en-US" sz="1400" dirty="0">
                <a:solidFill>
                  <a:srgbClr val="FFFFFF"/>
                </a:solidFill>
              </a:rPr>
              <a:t>This would help to optimize our business strategy to make sure that we are always staffing an appropriate number of caretakers.</a:t>
            </a:r>
          </a:p>
        </p:txBody>
      </p:sp>
    </p:spTree>
    <p:extLst>
      <p:ext uri="{BB962C8B-B14F-4D97-AF65-F5344CB8AC3E}">
        <p14:creationId xmlns:p14="http://schemas.microsoft.com/office/powerpoint/2010/main" val="214692706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3" name="Rectangle 2062">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C839CC-3B9F-3C60-2509-52ADA7A1F0B8}"/>
              </a:ext>
            </a:extLst>
          </p:cNvPr>
          <p:cNvSpPr>
            <a:spLocks noGrp="1"/>
          </p:cNvSpPr>
          <p:nvPr>
            <p:ph type="title"/>
          </p:nvPr>
        </p:nvSpPr>
        <p:spPr>
          <a:xfrm>
            <a:off x="643855" y="1447799"/>
            <a:ext cx="3108626" cy="1444752"/>
          </a:xfrm>
        </p:spPr>
        <p:txBody>
          <a:bodyPr anchor="b">
            <a:normAutofit/>
          </a:bodyPr>
          <a:lstStyle/>
          <a:p>
            <a:pPr>
              <a:lnSpc>
                <a:spcPct val="90000"/>
              </a:lnSpc>
            </a:pPr>
            <a:r>
              <a:rPr lang="en-US" sz="3200" dirty="0">
                <a:solidFill>
                  <a:srgbClr val="EBEBEB"/>
                </a:solidFill>
              </a:rPr>
              <a:t>What types of contractors are needed</a:t>
            </a:r>
          </a:p>
        </p:txBody>
      </p:sp>
      <p:sp>
        <p:nvSpPr>
          <p:cNvPr id="2064"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65" name="Freeform: Shape 2064">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sp>
        <p:nvSpPr>
          <p:cNvPr id="2066" name="Rectangle 206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EB0552B5-932A-DF29-EBD6-4300BB57E162}"/>
              </a:ext>
            </a:extLst>
          </p:cNvPr>
          <p:cNvSpPr>
            <a:spLocks noGrp="1"/>
          </p:cNvSpPr>
          <p:nvPr>
            <p:ph idx="1"/>
          </p:nvPr>
        </p:nvSpPr>
        <p:spPr>
          <a:xfrm>
            <a:off x="643855" y="2907966"/>
            <a:ext cx="3108057" cy="3923010"/>
          </a:xfrm>
        </p:spPr>
        <p:txBody>
          <a:bodyPr>
            <a:normAutofit/>
          </a:bodyPr>
          <a:lstStyle/>
          <a:p>
            <a:r>
              <a:rPr lang="en-US" sz="1400" dirty="0">
                <a:solidFill>
                  <a:srgbClr val="FFFFFF"/>
                </a:solidFill>
              </a:rPr>
              <a:t>We observe that the most in demand roles for contractors, based on reported hours worked in the time frame, are CNAs, LPN, and RNs in descending order.</a:t>
            </a:r>
          </a:p>
          <a:p>
            <a:r>
              <a:rPr lang="en-US" sz="1400" dirty="0">
                <a:solidFill>
                  <a:srgbClr val="FFFFFF"/>
                </a:solidFill>
              </a:rPr>
              <a:t>Notably, CAN contractors have roughly double the number of reported hours compared to the next highest role.</a:t>
            </a:r>
          </a:p>
          <a:p>
            <a:r>
              <a:rPr lang="en-US" sz="1400" dirty="0">
                <a:solidFill>
                  <a:srgbClr val="FFFFFF"/>
                </a:solidFill>
              </a:rPr>
              <a:t>I recommend we put most of our time and energy into staffing these roles due to demand, we a special focus on the CNAs.</a:t>
            </a:r>
          </a:p>
        </p:txBody>
      </p:sp>
      <p:pic>
        <p:nvPicPr>
          <p:cNvPr id="2050" name="Picture 2">
            <a:extLst>
              <a:ext uri="{FF2B5EF4-FFF2-40B4-BE49-F238E27FC236}">
                <a16:creationId xmlns:a16="http://schemas.microsoft.com/office/drawing/2014/main" id="{68A9752D-1BAB-F001-2501-BCF8B551E0B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06962" y="1447799"/>
            <a:ext cx="5378824" cy="4572001"/>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693126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2DB46-4AC4-DC95-CBDA-870CD03C640E}"/>
              </a:ext>
            </a:extLst>
          </p:cNvPr>
          <p:cNvSpPr>
            <a:spLocks noGrp="1"/>
          </p:cNvSpPr>
          <p:nvPr>
            <p:ph type="title"/>
          </p:nvPr>
        </p:nvSpPr>
        <p:spPr>
          <a:xfrm>
            <a:off x="646112" y="4212709"/>
            <a:ext cx="9164206" cy="831400"/>
          </a:xfrm>
        </p:spPr>
        <p:txBody>
          <a:bodyPr>
            <a:normAutofit/>
          </a:bodyPr>
          <a:lstStyle/>
          <a:p>
            <a:r>
              <a:rPr lang="en-US" sz="4000"/>
              <a:t>Where contractors are needed</a:t>
            </a:r>
          </a:p>
        </p:txBody>
      </p:sp>
      <p:pic>
        <p:nvPicPr>
          <p:cNvPr id="3074" name="Picture 2">
            <a:extLst>
              <a:ext uri="{FF2B5EF4-FFF2-40B4-BE49-F238E27FC236}">
                <a16:creationId xmlns:a16="http://schemas.microsoft.com/office/drawing/2014/main" id="{35EDCBE3-46E8-FED0-2A45-A6D56D247D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631" r="-1" b="-1"/>
          <a:stretch/>
        </p:blipFill>
        <p:spPr bwMode="auto">
          <a:xfrm>
            <a:off x="122940" y="198718"/>
            <a:ext cx="5632765" cy="3892480"/>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A6EE1C4-D1C0-8250-A090-6CE76CF278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51" r="3" b="3"/>
          <a:stretch/>
        </p:blipFill>
        <p:spPr bwMode="auto">
          <a:xfrm>
            <a:off x="6153630" y="207221"/>
            <a:ext cx="5632765" cy="3891560"/>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131B5AE-922B-D02E-387E-AD510E433A1F}"/>
              </a:ext>
            </a:extLst>
          </p:cNvPr>
          <p:cNvSpPr>
            <a:spLocks noGrp="1"/>
          </p:cNvSpPr>
          <p:nvPr>
            <p:ph idx="1"/>
          </p:nvPr>
        </p:nvSpPr>
        <p:spPr>
          <a:xfrm>
            <a:off x="635459" y="4861449"/>
            <a:ext cx="9164206" cy="1752835"/>
          </a:xfrm>
        </p:spPr>
        <p:txBody>
          <a:bodyPr>
            <a:normAutofit fontScale="85000" lnSpcReduction="20000"/>
          </a:bodyPr>
          <a:lstStyle/>
          <a:p>
            <a:r>
              <a:rPr lang="en-US" sz="1800" dirty="0"/>
              <a:t>We observe that the states with the highest total sum of patients reported under </a:t>
            </a:r>
            <a:r>
              <a:rPr lang="en-US" sz="1800" dirty="0" err="1"/>
              <a:t>MDScensus</a:t>
            </a:r>
            <a:r>
              <a:rPr lang="en-US" sz="1800" dirty="0"/>
              <a:t> are NY, CA, TX, FL, PA, and OH.</a:t>
            </a:r>
          </a:p>
          <a:p>
            <a:r>
              <a:rPr lang="en-US" sz="1800" dirty="0"/>
              <a:t>Going further we find that the states that appear the most frequently in reporting that utilize contractors are NY, CA, TX, PA, and OH</a:t>
            </a:r>
          </a:p>
          <a:p>
            <a:r>
              <a:rPr lang="en-US" sz="1800" dirty="0"/>
              <a:t>Based on this, we should focus on contractor placement in the overlap of these finding, being NY, CA, TX, PA, and OH as it is implied that these states show a high patient count and a high utilization of contractor caretakers</a:t>
            </a:r>
          </a:p>
        </p:txBody>
      </p:sp>
    </p:spTree>
    <p:extLst>
      <p:ext uri="{BB962C8B-B14F-4D97-AF65-F5344CB8AC3E}">
        <p14:creationId xmlns:p14="http://schemas.microsoft.com/office/powerpoint/2010/main" val="2089495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86292-31F7-9457-4B22-424B51F3BA6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7671AB1-A289-564D-B077-B62AC273D389}"/>
              </a:ext>
            </a:extLst>
          </p:cNvPr>
          <p:cNvSpPr>
            <a:spLocks noGrp="1"/>
          </p:cNvSpPr>
          <p:nvPr>
            <p:ph idx="1"/>
          </p:nvPr>
        </p:nvSpPr>
        <p:spPr/>
        <p:txBody>
          <a:bodyPr/>
          <a:lstStyle/>
          <a:p>
            <a:r>
              <a:rPr lang="en-US" dirty="0"/>
              <a:t>From the analysis I performed, I recommend the following:</a:t>
            </a:r>
          </a:p>
          <a:p>
            <a:pPr marL="457200" indent="-457200">
              <a:buFont typeface="+mj-lt"/>
              <a:buAutoNum type="arabicPeriod"/>
            </a:pPr>
            <a:r>
              <a:rPr lang="en-US" dirty="0"/>
              <a:t>We focus on identifying the points in each month where the need for contract caretakers will be the highest</a:t>
            </a:r>
          </a:p>
          <a:p>
            <a:pPr marL="457200" indent="-457200">
              <a:buFont typeface="+mj-lt"/>
              <a:buAutoNum type="arabicPeriod"/>
            </a:pPr>
            <a:r>
              <a:rPr lang="en-US" dirty="0"/>
              <a:t>We work to provide the most in-demand types of workers the long-term care facilities need to operate</a:t>
            </a:r>
          </a:p>
          <a:p>
            <a:pPr marL="457200" indent="-457200">
              <a:buFont typeface="+mj-lt"/>
              <a:buAutoNum type="arabicPeriod"/>
            </a:pPr>
            <a:r>
              <a:rPr lang="en-US" dirty="0"/>
              <a:t>We look at the states that show the highest need and usage of contractors to increase the number of workers that we can place everyday.</a:t>
            </a:r>
          </a:p>
          <a:p>
            <a:r>
              <a:rPr lang="en-US" dirty="0"/>
              <a:t>Thank you very much for your time and attention. I look forward to hearing back with the </a:t>
            </a:r>
            <a:r>
              <a:rPr lang="en-US"/>
              <a:t>next steps.</a:t>
            </a:r>
            <a:endParaRPr lang="en-US" dirty="0"/>
          </a:p>
        </p:txBody>
      </p:sp>
    </p:spTree>
    <p:extLst>
      <p:ext uri="{BB962C8B-B14F-4D97-AF65-F5344CB8AC3E}">
        <p14:creationId xmlns:p14="http://schemas.microsoft.com/office/powerpoint/2010/main" val="10828636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217</TotalTime>
  <Words>551</Words>
  <Application>Microsoft Office PowerPoint</Application>
  <PresentationFormat>Widescreen</PresentationFormat>
  <Paragraphs>27</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Arial</vt:lpstr>
      <vt:lpstr>Century Gothic</vt:lpstr>
      <vt:lpstr>Wingdings 3</vt:lpstr>
      <vt:lpstr>Ion</vt:lpstr>
      <vt:lpstr>Sales Data Analyst Case Study Submission for Clipboard Health</vt:lpstr>
      <vt:lpstr>Purpose</vt:lpstr>
      <vt:lpstr>Methodology</vt:lpstr>
      <vt:lpstr>When are contractors needed</vt:lpstr>
      <vt:lpstr>What types of contractors are needed</vt:lpstr>
      <vt:lpstr>Where contractors are needed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Craig Scarboro</dc:creator>
  <cp:lastModifiedBy>Craig Scarboro</cp:lastModifiedBy>
  <cp:revision>1</cp:revision>
  <dcterms:created xsi:type="dcterms:W3CDTF">2024-10-11T18:54:46Z</dcterms:created>
  <dcterms:modified xsi:type="dcterms:W3CDTF">2024-10-11T22:32:19Z</dcterms:modified>
</cp:coreProperties>
</file>