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3" r:id="rId5"/>
    <p:sldId id="264" r:id="rId6"/>
    <p:sldId id="259"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606" autoAdjust="0"/>
  </p:normalViewPr>
  <p:slideViewPr>
    <p:cSldViewPr snapToGrid="0" snapToObjects="1">
      <p:cViewPr varScale="1">
        <p:scale>
          <a:sx n="109" d="100"/>
          <a:sy n="109" d="100"/>
        </p:scale>
        <p:origin x="-149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0A586-848A-044C-A3FE-261B2883B7A9}" type="datetimeFigureOut">
              <a:rPr lang="en-US" smtClean="0"/>
              <a:t>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4076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0A586-848A-044C-A3FE-261B2883B7A9}" type="datetimeFigureOut">
              <a:rPr lang="en-US" smtClean="0"/>
              <a:t>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242704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0A586-848A-044C-A3FE-261B2883B7A9}" type="datetimeFigureOut">
              <a:rPr lang="en-US" smtClean="0"/>
              <a:t>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50025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0A586-848A-044C-A3FE-261B2883B7A9}" type="datetimeFigureOut">
              <a:rPr lang="en-US" smtClean="0"/>
              <a:t>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340528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0A586-848A-044C-A3FE-261B2883B7A9}" type="datetimeFigureOut">
              <a:rPr lang="en-US" smtClean="0"/>
              <a:t>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71321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0A586-848A-044C-A3FE-261B2883B7A9}" type="datetimeFigureOut">
              <a:rPr lang="en-US" smtClean="0"/>
              <a:t>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124424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0A586-848A-044C-A3FE-261B2883B7A9}" type="datetimeFigureOut">
              <a:rPr lang="en-US" smtClean="0"/>
              <a:t>2/10/14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297573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0A586-848A-044C-A3FE-261B2883B7A9}" type="datetimeFigureOut">
              <a:rPr lang="en-US" smtClean="0"/>
              <a:t>2/10/14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142870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0A586-848A-044C-A3FE-261B2883B7A9}" type="datetimeFigureOut">
              <a:rPr lang="en-US" smtClean="0"/>
              <a:t>2/10/14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217256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0A586-848A-044C-A3FE-261B2883B7A9}" type="datetimeFigureOut">
              <a:rPr lang="en-US" smtClean="0"/>
              <a:t>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165907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0A586-848A-044C-A3FE-261B2883B7A9}" type="datetimeFigureOut">
              <a:rPr lang="en-US" smtClean="0"/>
              <a:t>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4578-967D-3C4B-AF98-FE1355937CEF}" type="slidenum">
              <a:rPr lang="en-US" smtClean="0"/>
              <a:t>‹#›</a:t>
            </a:fld>
            <a:endParaRPr lang="en-US"/>
          </a:p>
        </p:txBody>
      </p:sp>
    </p:spTree>
    <p:extLst>
      <p:ext uri="{BB962C8B-B14F-4D97-AF65-F5344CB8AC3E}">
        <p14:creationId xmlns:p14="http://schemas.microsoft.com/office/powerpoint/2010/main" val="1909380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0A586-848A-044C-A3FE-261B2883B7A9}" type="datetimeFigureOut">
              <a:rPr lang="en-US" smtClean="0"/>
              <a:t>2/10/14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D4578-967D-3C4B-AF98-FE1355937CEF}" type="slidenum">
              <a:rPr lang="en-US" smtClean="0"/>
              <a:t>‹#›</a:t>
            </a:fld>
            <a:endParaRPr lang="en-US"/>
          </a:p>
        </p:txBody>
      </p:sp>
    </p:spTree>
    <p:extLst>
      <p:ext uri="{BB962C8B-B14F-4D97-AF65-F5344CB8AC3E}">
        <p14:creationId xmlns:p14="http://schemas.microsoft.com/office/powerpoint/2010/main" val="69827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705" y="227651"/>
            <a:ext cx="8793575" cy="2585323"/>
          </a:xfrm>
          <a:prstGeom prst="rect">
            <a:avLst/>
          </a:prstGeom>
          <a:noFill/>
        </p:spPr>
        <p:txBody>
          <a:bodyPr wrap="square" rtlCol="0">
            <a:spAutoFit/>
          </a:bodyPr>
          <a:lstStyle/>
          <a:p>
            <a:r>
              <a:rPr lang="en-US" dirty="0" smtClean="0"/>
              <a:t>Our hypothesis was that environmental conditions, specifically the temperature in which a bivalve shell was formed, would correlate to structural parameters within the shell, specifically the angle spread footprint of the c-axis of nacre tablets. </a:t>
            </a:r>
          </a:p>
          <a:p>
            <a:endParaRPr lang="en-US" dirty="0"/>
          </a:p>
          <a:p>
            <a:r>
              <a:rPr lang="en-US" dirty="0" smtClean="0"/>
              <a:t>To investigate this, a series of ten regions (called: time points) within the nacre of </a:t>
            </a:r>
            <a:r>
              <a:rPr lang="en-US" i="1" dirty="0" err="1" smtClean="0"/>
              <a:t>Mytilus</a:t>
            </a:r>
            <a:r>
              <a:rPr lang="en-US" i="1" dirty="0" smtClean="0"/>
              <a:t> </a:t>
            </a:r>
            <a:r>
              <a:rPr lang="en-US" i="1" dirty="0" err="1" smtClean="0"/>
              <a:t>edulis</a:t>
            </a:r>
            <a:r>
              <a:rPr lang="en-US" dirty="0" smtClean="0"/>
              <a:t>(Me) were isolated and scanned using SEM-EBSD. The distance from the first formed nacre layer to the center of these regions was used to assign a environmental temperature to each of the time points.</a:t>
            </a:r>
          </a:p>
          <a:p>
            <a:endParaRPr lang="en-US" dirty="0"/>
          </a:p>
        </p:txBody>
      </p:sp>
      <p:grpSp>
        <p:nvGrpSpPr>
          <p:cNvPr id="18" name="Group 17"/>
          <p:cNvGrpSpPr/>
          <p:nvPr/>
        </p:nvGrpSpPr>
        <p:grpSpPr>
          <a:xfrm>
            <a:off x="3570146" y="2421212"/>
            <a:ext cx="5199470" cy="4159576"/>
            <a:chOff x="267419" y="2258976"/>
            <a:chExt cx="5507108" cy="4405686"/>
          </a:xfrm>
        </p:grpSpPr>
        <p:pic>
          <p:nvPicPr>
            <p:cNvPr id="9" name="Picture 8"/>
            <p:cNvPicPr>
              <a:picLocks noChangeAspect="1"/>
            </p:cNvPicPr>
            <p:nvPr/>
          </p:nvPicPr>
          <p:blipFill>
            <a:blip r:embed="rId2"/>
            <a:stretch>
              <a:fillRect/>
            </a:stretch>
          </p:blipFill>
          <p:spPr>
            <a:xfrm>
              <a:off x="267419" y="2258976"/>
              <a:ext cx="5507108" cy="4405686"/>
            </a:xfrm>
            <a:prstGeom prst="rect">
              <a:avLst/>
            </a:prstGeom>
          </p:spPr>
        </p:pic>
        <p:cxnSp>
          <p:nvCxnSpPr>
            <p:cNvPr id="13" name="Straight Arrow Connector 12"/>
            <p:cNvCxnSpPr/>
            <p:nvPr/>
          </p:nvCxnSpPr>
          <p:spPr>
            <a:xfrm flipH="1">
              <a:off x="2563794" y="3115230"/>
              <a:ext cx="1006349" cy="6829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3138852" y="3115230"/>
              <a:ext cx="431291" cy="12940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570143" y="2597857"/>
              <a:ext cx="2190023" cy="1140954"/>
            </a:xfrm>
            <a:prstGeom prst="rect">
              <a:avLst/>
            </a:prstGeom>
            <a:solidFill>
              <a:schemeClr val="bg1"/>
            </a:solidFill>
            <a:ln>
              <a:solidFill>
                <a:schemeClr val="tx1"/>
              </a:solidFill>
            </a:ln>
          </p:spPr>
          <p:txBody>
            <a:bodyPr wrap="square" rtlCol="0">
              <a:spAutoFit/>
            </a:bodyPr>
            <a:lstStyle/>
            <a:p>
              <a:r>
                <a:rPr lang="en-US" sz="1600" dirty="0" smtClean="0"/>
                <a:t>Discolored regions where EBSD scans damaged the sample coating</a:t>
              </a:r>
              <a:endParaRPr lang="en-US" sz="1600" dirty="0"/>
            </a:p>
          </p:txBody>
        </p:sp>
      </p:grpSp>
      <p:sp>
        <p:nvSpPr>
          <p:cNvPr id="19" name="TextBox 18"/>
          <p:cNvSpPr txBox="1"/>
          <p:nvPr/>
        </p:nvSpPr>
        <p:spPr>
          <a:xfrm>
            <a:off x="179705" y="2717198"/>
            <a:ext cx="3174792" cy="1754327"/>
          </a:xfrm>
          <a:prstGeom prst="rect">
            <a:avLst/>
          </a:prstGeom>
          <a:noFill/>
        </p:spPr>
        <p:txBody>
          <a:bodyPr wrap="square" rtlCol="0">
            <a:spAutoFit/>
          </a:bodyPr>
          <a:lstStyle/>
          <a:p>
            <a:r>
              <a:rPr lang="en-US" dirty="0" smtClean="0"/>
              <a:t>The regions were selected so that nacre formed under a wide range of temperatures would be examined. We also chose sites that spanned the cross-section of the shell. </a:t>
            </a:r>
            <a:endParaRPr lang="en-US" dirty="0"/>
          </a:p>
        </p:txBody>
      </p:sp>
      <p:sp>
        <p:nvSpPr>
          <p:cNvPr id="20" name="Right Brace 19"/>
          <p:cNvSpPr/>
          <p:nvPr/>
        </p:nvSpPr>
        <p:spPr>
          <a:xfrm rot="10800000">
            <a:off x="4397793" y="2421212"/>
            <a:ext cx="501164" cy="1137338"/>
          </a:xfrm>
          <a:prstGeom prst="rightBrace">
            <a:avLst>
              <a:gd name="adj1" fmla="val 8333"/>
              <a:gd name="adj2" fmla="val 51042"/>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Brace 20"/>
          <p:cNvSpPr/>
          <p:nvPr/>
        </p:nvSpPr>
        <p:spPr>
          <a:xfrm rot="10800000">
            <a:off x="4397793" y="3558550"/>
            <a:ext cx="501164" cy="2755781"/>
          </a:xfrm>
          <a:prstGeom prst="rightBrace">
            <a:avLst>
              <a:gd name="adj1" fmla="val 8333"/>
              <a:gd name="adj2" fmla="val 51042"/>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3450341" y="2821017"/>
            <a:ext cx="947452" cy="338554"/>
          </a:xfrm>
          <a:prstGeom prst="rect">
            <a:avLst/>
          </a:prstGeom>
          <a:solidFill>
            <a:schemeClr val="bg1"/>
          </a:solidFill>
          <a:ln>
            <a:solidFill>
              <a:schemeClr val="tx1"/>
            </a:solidFill>
          </a:ln>
        </p:spPr>
        <p:txBody>
          <a:bodyPr wrap="square" rtlCol="0">
            <a:spAutoFit/>
          </a:bodyPr>
          <a:lstStyle/>
          <a:p>
            <a:r>
              <a:rPr lang="en-US" sz="1600" dirty="0" smtClean="0"/>
              <a:t>Prismatic</a:t>
            </a:r>
            <a:endParaRPr lang="en-US" sz="1600" dirty="0"/>
          </a:p>
        </p:txBody>
      </p:sp>
      <p:sp>
        <p:nvSpPr>
          <p:cNvPr id="23" name="TextBox 22"/>
          <p:cNvSpPr txBox="1"/>
          <p:nvPr/>
        </p:nvSpPr>
        <p:spPr>
          <a:xfrm>
            <a:off x="3714915" y="4700742"/>
            <a:ext cx="682877" cy="338554"/>
          </a:xfrm>
          <a:prstGeom prst="rect">
            <a:avLst/>
          </a:prstGeom>
          <a:solidFill>
            <a:schemeClr val="bg1"/>
          </a:solidFill>
          <a:ln>
            <a:solidFill>
              <a:schemeClr val="tx1"/>
            </a:solidFill>
          </a:ln>
        </p:spPr>
        <p:txBody>
          <a:bodyPr wrap="square" rtlCol="0">
            <a:spAutoFit/>
          </a:bodyPr>
          <a:lstStyle/>
          <a:p>
            <a:r>
              <a:rPr lang="en-US" sz="1600" dirty="0" smtClean="0"/>
              <a:t>Nacre</a:t>
            </a:r>
            <a:endParaRPr lang="en-US" sz="1600" dirty="0"/>
          </a:p>
        </p:txBody>
      </p:sp>
      <p:sp>
        <p:nvSpPr>
          <p:cNvPr id="24" name="TextBox 23"/>
          <p:cNvSpPr txBox="1"/>
          <p:nvPr/>
        </p:nvSpPr>
        <p:spPr>
          <a:xfrm>
            <a:off x="179705" y="6052721"/>
            <a:ext cx="3270636" cy="523220"/>
          </a:xfrm>
          <a:prstGeom prst="rect">
            <a:avLst/>
          </a:prstGeom>
          <a:noFill/>
        </p:spPr>
        <p:txBody>
          <a:bodyPr wrap="square" rtlCol="0">
            <a:spAutoFit/>
          </a:bodyPr>
          <a:lstStyle/>
          <a:p>
            <a:pPr algn="r"/>
            <a:r>
              <a:rPr lang="en-US" sz="1400" b="1" dirty="0" smtClean="0"/>
              <a:t>Scanning electron micrograph of cross-section of </a:t>
            </a:r>
            <a:r>
              <a:rPr lang="en-US" sz="1400" b="1" i="1" dirty="0" smtClean="0"/>
              <a:t>Me</a:t>
            </a:r>
            <a:r>
              <a:rPr lang="en-US" sz="1400" b="1" dirty="0" smtClean="0"/>
              <a:t> shell, post data collection</a:t>
            </a:r>
            <a:endParaRPr lang="en-US" sz="1400" b="1" dirty="0"/>
          </a:p>
        </p:txBody>
      </p:sp>
      <p:grpSp>
        <p:nvGrpSpPr>
          <p:cNvPr id="7" name="Group 6"/>
          <p:cNvGrpSpPr/>
          <p:nvPr/>
        </p:nvGrpSpPr>
        <p:grpSpPr>
          <a:xfrm>
            <a:off x="7732785" y="5097551"/>
            <a:ext cx="1238424" cy="1104883"/>
            <a:chOff x="7732785" y="5097551"/>
            <a:chExt cx="1238424" cy="1104883"/>
          </a:xfrm>
        </p:grpSpPr>
        <p:cxnSp>
          <p:nvCxnSpPr>
            <p:cNvPr id="15" name="Straight Arrow Connector 14"/>
            <p:cNvCxnSpPr/>
            <p:nvPr/>
          </p:nvCxnSpPr>
          <p:spPr>
            <a:xfrm flipV="1">
              <a:off x="7948350" y="5419707"/>
              <a:ext cx="0" cy="63301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7948350" y="6052721"/>
              <a:ext cx="580078"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732785" y="5097551"/>
              <a:ext cx="501041" cy="369332"/>
            </a:xfrm>
            <a:prstGeom prst="rect">
              <a:avLst/>
            </a:prstGeom>
            <a:noFill/>
            <a:ln>
              <a:noFill/>
            </a:ln>
          </p:spPr>
          <p:txBody>
            <a:bodyPr wrap="square" rtlCol="0">
              <a:spAutoFit/>
            </a:bodyPr>
            <a:lstStyle/>
            <a:p>
              <a:r>
                <a:rPr lang="en-US" dirty="0" smtClean="0">
                  <a:solidFill>
                    <a:schemeClr val="tx2"/>
                  </a:solidFill>
                </a:rPr>
                <a:t>TD</a:t>
              </a:r>
              <a:endParaRPr lang="en-US" dirty="0">
                <a:solidFill>
                  <a:schemeClr val="tx2"/>
                </a:solidFill>
              </a:endParaRPr>
            </a:p>
          </p:txBody>
        </p:sp>
        <p:sp>
          <p:nvSpPr>
            <p:cNvPr id="27" name="TextBox 26"/>
            <p:cNvSpPr txBox="1"/>
            <p:nvPr/>
          </p:nvSpPr>
          <p:spPr>
            <a:xfrm>
              <a:off x="8470168" y="5833102"/>
              <a:ext cx="501041" cy="369332"/>
            </a:xfrm>
            <a:prstGeom prst="rect">
              <a:avLst/>
            </a:prstGeom>
            <a:noFill/>
            <a:ln>
              <a:noFill/>
            </a:ln>
          </p:spPr>
          <p:txBody>
            <a:bodyPr wrap="square" rtlCol="0">
              <a:spAutoFit/>
            </a:bodyPr>
            <a:lstStyle/>
            <a:p>
              <a:r>
                <a:rPr lang="en-US" dirty="0" smtClean="0">
                  <a:solidFill>
                    <a:schemeClr val="tx2"/>
                  </a:solidFill>
                </a:rPr>
                <a:t>RD</a:t>
              </a:r>
              <a:endParaRPr lang="en-US" dirty="0">
                <a:solidFill>
                  <a:schemeClr val="tx2"/>
                </a:solidFill>
              </a:endParaRPr>
            </a:p>
          </p:txBody>
        </p:sp>
      </p:grpSp>
    </p:spTree>
    <p:extLst>
      <p:ext uri="{BB962C8B-B14F-4D97-AF65-F5344CB8AC3E}">
        <p14:creationId xmlns:p14="http://schemas.microsoft.com/office/powerpoint/2010/main" val="22267580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366" y="190500"/>
            <a:ext cx="6261100" cy="6477000"/>
          </a:xfrm>
          <a:prstGeom prst="rect">
            <a:avLst/>
          </a:prstGeom>
        </p:spPr>
      </p:pic>
      <p:sp>
        <p:nvSpPr>
          <p:cNvPr id="2" name="TextBox 1"/>
          <p:cNvSpPr txBox="1"/>
          <p:nvPr/>
        </p:nvSpPr>
        <p:spPr>
          <a:xfrm>
            <a:off x="6421466" y="227651"/>
            <a:ext cx="2551814" cy="6463309"/>
          </a:xfrm>
          <a:prstGeom prst="rect">
            <a:avLst/>
          </a:prstGeom>
          <a:noFill/>
        </p:spPr>
        <p:txBody>
          <a:bodyPr wrap="square" rtlCol="0">
            <a:spAutoFit/>
          </a:bodyPr>
          <a:lstStyle/>
          <a:p>
            <a:r>
              <a:rPr lang="en-US" dirty="0" smtClean="0"/>
              <a:t>The quantity ‘angle spread footprint’ was obtained using 001 pole figures generated with the EBSD data. The footprint was measured in the plane of the TD and ND(RD X TD = </a:t>
            </a:r>
            <a:r>
              <a:rPr lang="en-US" dirty="0" smtClean="0"/>
              <a:t>ND, see slide 1)</a:t>
            </a:r>
            <a:r>
              <a:rPr lang="en-US" dirty="0" smtClean="0"/>
              <a:t>.</a:t>
            </a:r>
          </a:p>
          <a:p>
            <a:endParaRPr lang="en-US" dirty="0"/>
          </a:p>
          <a:p>
            <a:r>
              <a:rPr lang="en-US" dirty="0" smtClean="0"/>
              <a:t>A plot of the environmental temperature vs. the angle spread footprint revealed a downwards trend which began </a:t>
            </a:r>
            <a:r>
              <a:rPr lang="en-US" dirty="0" smtClean="0"/>
              <a:t>at temperatures above </a:t>
            </a:r>
            <a:r>
              <a:rPr lang="en-US" dirty="0" smtClean="0"/>
              <a:t>4°C. </a:t>
            </a:r>
            <a:r>
              <a:rPr lang="en-US" dirty="0" smtClean="0"/>
              <a:t>This is the opposite trend from what was seen in the 2012 JACS paper*, where angle spread and temperature were positively correlated.</a:t>
            </a:r>
            <a:endParaRPr lang="en-US" dirty="0" smtClean="0"/>
          </a:p>
        </p:txBody>
      </p:sp>
    </p:spTree>
    <p:extLst>
      <p:ext uri="{BB962C8B-B14F-4D97-AF65-F5344CB8AC3E}">
        <p14:creationId xmlns:p14="http://schemas.microsoft.com/office/powerpoint/2010/main" val="27303180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1466" y="227651"/>
            <a:ext cx="2551814" cy="4524316"/>
          </a:xfrm>
          <a:prstGeom prst="rect">
            <a:avLst/>
          </a:prstGeom>
          <a:noFill/>
        </p:spPr>
        <p:txBody>
          <a:bodyPr wrap="square" rtlCol="0">
            <a:spAutoFit/>
          </a:bodyPr>
          <a:lstStyle/>
          <a:p>
            <a:r>
              <a:rPr lang="en-US" dirty="0" smtClean="0"/>
              <a:t>The trend is only evident when low temperature data points (below 4°C) are discarded. It is possible that metabolic activity of the animal is substantially altered at this point, resulting in a different mechanism of nacre deposition. </a:t>
            </a:r>
          </a:p>
          <a:p>
            <a:endParaRPr lang="en-US" dirty="0" smtClean="0"/>
          </a:p>
          <a:p>
            <a:r>
              <a:rPr lang="en-US" dirty="0" smtClean="0"/>
              <a:t>There </a:t>
            </a:r>
            <a:r>
              <a:rPr lang="en-US" dirty="0" smtClean="0"/>
              <a:t>exists no clear relationship between the angle spread footprint and the distance from first formed nacre layer.</a:t>
            </a:r>
          </a:p>
        </p:txBody>
      </p:sp>
      <p:pic>
        <p:nvPicPr>
          <p:cNvPr id="7" name="Picture 6"/>
          <p:cNvPicPr>
            <a:picLocks noChangeAspect="1"/>
          </p:cNvPicPr>
          <p:nvPr/>
        </p:nvPicPr>
        <p:blipFill>
          <a:blip r:embed="rId2"/>
          <a:stretch>
            <a:fillRect/>
          </a:stretch>
        </p:blipFill>
        <p:spPr>
          <a:xfrm>
            <a:off x="160366" y="190500"/>
            <a:ext cx="6261100" cy="6477000"/>
          </a:xfrm>
          <a:prstGeom prst="rect">
            <a:avLst/>
          </a:prstGeom>
        </p:spPr>
      </p:pic>
    </p:spTree>
    <p:extLst>
      <p:ext uri="{BB962C8B-B14F-4D97-AF65-F5344CB8AC3E}">
        <p14:creationId xmlns:p14="http://schemas.microsoft.com/office/powerpoint/2010/main" val="29159764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740" y="190500"/>
            <a:ext cx="6261100" cy="6477000"/>
          </a:xfrm>
          <a:prstGeom prst="rect">
            <a:avLst/>
          </a:prstGeom>
        </p:spPr>
      </p:pic>
      <p:sp>
        <p:nvSpPr>
          <p:cNvPr id="3" name="TextBox 2"/>
          <p:cNvSpPr txBox="1"/>
          <p:nvPr/>
        </p:nvSpPr>
        <p:spPr>
          <a:xfrm>
            <a:off x="6421466" y="227651"/>
            <a:ext cx="2551814" cy="5909311"/>
          </a:xfrm>
          <a:prstGeom prst="rect">
            <a:avLst/>
          </a:prstGeom>
          <a:noFill/>
        </p:spPr>
        <p:txBody>
          <a:bodyPr wrap="square" rtlCol="0">
            <a:spAutoFit/>
          </a:bodyPr>
          <a:lstStyle/>
          <a:p>
            <a:r>
              <a:rPr lang="en-US" dirty="0" smtClean="0"/>
              <a:t>When average layer thickness for each time point is plotted against the environmental temperature associated with that time point, a positive and roughly linear trend seems to emerge, with one significant outlier (time point 8). </a:t>
            </a:r>
          </a:p>
          <a:p>
            <a:endParaRPr lang="en-US" dirty="0"/>
          </a:p>
          <a:p>
            <a:r>
              <a:rPr lang="en-US" dirty="0" smtClean="0"/>
              <a:t>Because layer thickness data was so variable, even within an overall larger periodic trend, it is possible that time point 8 is anomalous – a small region of thin layers surrounded on either side by thicker layers.</a:t>
            </a:r>
          </a:p>
        </p:txBody>
      </p:sp>
    </p:spTree>
    <p:extLst>
      <p:ext uri="{BB962C8B-B14F-4D97-AF65-F5344CB8AC3E}">
        <p14:creationId xmlns:p14="http://schemas.microsoft.com/office/powerpoint/2010/main" val="5908074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172" y="190500"/>
            <a:ext cx="6261100" cy="6477000"/>
          </a:xfrm>
          <a:prstGeom prst="rect">
            <a:avLst/>
          </a:prstGeom>
        </p:spPr>
      </p:pic>
      <p:sp>
        <p:nvSpPr>
          <p:cNvPr id="3" name="TextBox 2"/>
          <p:cNvSpPr txBox="1"/>
          <p:nvPr/>
        </p:nvSpPr>
        <p:spPr>
          <a:xfrm>
            <a:off x="6421466" y="227651"/>
            <a:ext cx="2551814" cy="5632312"/>
          </a:xfrm>
          <a:prstGeom prst="rect">
            <a:avLst/>
          </a:prstGeom>
          <a:noFill/>
        </p:spPr>
        <p:txBody>
          <a:bodyPr wrap="square" rtlCol="0">
            <a:spAutoFit/>
          </a:bodyPr>
          <a:lstStyle/>
          <a:p>
            <a:r>
              <a:rPr lang="en-US" dirty="0" smtClean="0"/>
              <a:t>Continuity of 001 pole figures is dispersed evenly over a range from 0 to 1. </a:t>
            </a:r>
          </a:p>
          <a:p>
            <a:endParaRPr lang="en-US" dirty="0"/>
          </a:p>
          <a:p>
            <a:r>
              <a:rPr lang="en-US" dirty="0" smtClean="0"/>
              <a:t>Two clusters emerge from the plotted data, where less continuous regions have a wider footprint. This result is counterintuitive – if the continuity was simply a result of a larger number of tablets being sampled, you would think that the more continuous figures would have a wider footprint, simply by virtue of sampling more tablets. </a:t>
            </a:r>
            <a:endParaRPr lang="en-US" dirty="0" smtClean="0"/>
          </a:p>
        </p:txBody>
      </p:sp>
    </p:spTree>
    <p:extLst>
      <p:ext uri="{BB962C8B-B14F-4D97-AF65-F5344CB8AC3E}">
        <p14:creationId xmlns:p14="http://schemas.microsoft.com/office/powerpoint/2010/main" val="401835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705" y="227651"/>
            <a:ext cx="8793575" cy="1477328"/>
          </a:xfrm>
          <a:prstGeom prst="rect">
            <a:avLst/>
          </a:prstGeom>
          <a:noFill/>
        </p:spPr>
        <p:txBody>
          <a:bodyPr wrap="square" rtlCol="0">
            <a:spAutoFit/>
          </a:bodyPr>
          <a:lstStyle/>
          <a:p>
            <a:r>
              <a:rPr lang="en-US" dirty="0" smtClean="0"/>
              <a:t>An unexpected and interesting finding was the observation of gradual axis tilting in a series of adjacent nacre tablets in different layers. While this has been observed in gastropod nacre, for which the tablets in different layers are stacked vertically, it has not yet been documented in bivalve nacre, for which tablets in different layers are typically offset laterally.</a:t>
            </a:r>
          </a:p>
        </p:txBody>
      </p:sp>
      <p:pic>
        <p:nvPicPr>
          <p:cNvPr id="6" name="Picture 5"/>
          <p:cNvPicPr>
            <a:picLocks noChangeAspect="1"/>
          </p:cNvPicPr>
          <p:nvPr/>
        </p:nvPicPr>
        <p:blipFill>
          <a:blip r:embed="rId2"/>
          <a:stretch>
            <a:fillRect/>
          </a:stretch>
        </p:blipFill>
        <p:spPr>
          <a:xfrm>
            <a:off x="7233422" y="5048251"/>
            <a:ext cx="1691935" cy="1593056"/>
          </a:xfrm>
          <a:prstGeom prst="rect">
            <a:avLst/>
          </a:prstGeom>
        </p:spPr>
      </p:pic>
      <p:grpSp>
        <p:nvGrpSpPr>
          <p:cNvPr id="9" name="Group 8"/>
          <p:cNvGrpSpPr/>
          <p:nvPr/>
        </p:nvGrpSpPr>
        <p:grpSpPr>
          <a:xfrm>
            <a:off x="227625" y="1785270"/>
            <a:ext cx="8697732" cy="4678585"/>
            <a:chOff x="179705" y="1258618"/>
            <a:chExt cx="8182577" cy="4216229"/>
          </a:xfrm>
        </p:grpSpPr>
        <p:pic>
          <p:nvPicPr>
            <p:cNvPr id="3" name="Picture 2"/>
            <p:cNvPicPr>
              <a:picLocks noChangeAspect="1"/>
            </p:cNvPicPr>
            <p:nvPr/>
          </p:nvPicPr>
          <p:blipFill>
            <a:blip r:embed="rId3"/>
            <a:stretch>
              <a:fillRect/>
            </a:stretch>
          </p:blipFill>
          <p:spPr>
            <a:xfrm>
              <a:off x="179705" y="1258618"/>
              <a:ext cx="6397505" cy="3683564"/>
            </a:xfrm>
            <a:prstGeom prst="rect">
              <a:avLst/>
            </a:prstGeom>
          </p:spPr>
        </p:pic>
        <p:sp>
          <p:nvSpPr>
            <p:cNvPr id="5" name="TextBox 4"/>
            <p:cNvSpPr txBox="1"/>
            <p:nvPr/>
          </p:nvSpPr>
          <p:spPr>
            <a:xfrm>
              <a:off x="179705" y="5003334"/>
              <a:ext cx="6397505" cy="471513"/>
            </a:xfrm>
            <a:prstGeom prst="rect">
              <a:avLst/>
            </a:prstGeom>
            <a:noFill/>
          </p:spPr>
          <p:txBody>
            <a:bodyPr wrap="square" rtlCol="0">
              <a:spAutoFit/>
            </a:bodyPr>
            <a:lstStyle/>
            <a:p>
              <a:r>
                <a:rPr lang="en-US" sz="1400" b="1" dirty="0" smtClean="0"/>
                <a:t>IPF Map from time point four </a:t>
              </a:r>
              <a:r>
                <a:rPr lang="en-US" sz="1400" dirty="0" smtClean="0"/>
                <a:t>– color indicates the orientation of each of the three crystal axes (a-, b-, and c-) with respect to the normal of the image plane</a:t>
              </a:r>
              <a:endParaRPr lang="en-US" sz="1400" b="1" dirty="0"/>
            </a:p>
          </p:txBody>
        </p:sp>
        <p:sp>
          <p:nvSpPr>
            <p:cNvPr id="7" name="Right Brace 6"/>
            <p:cNvSpPr/>
            <p:nvPr/>
          </p:nvSpPr>
          <p:spPr>
            <a:xfrm>
              <a:off x="4588473" y="2048863"/>
              <a:ext cx="898526" cy="2072826"/>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5582842" y="2348404"/>
              <a:ext cx="2779440" cy="1580958"/>
            </a:xfrm>
            <a:prstGeom prst="rect">
              <a:avLst/>
            </a:prstGeom>
            <a:solidFill>
              <a:schemeClr val="bg1"/>
            </a:solidFill>
            <a:ln>
              <a:solidFill>
                <a:schemeClr val="tx1"/>
              </a:solidFill>
            </a:ln>
          </p:spPr>
          <p:txBody>
            <a:bodyPr wrap="square" rtlCol="0">
              <a:spAutoFit/>
            </a:bodyPr>
            <a:lstStyle/>
            <a:p>
              <a:r>
                <a:rPr lang="en-US" dirty="0" smtClean="0"/>
                <a:t>You can see here a gradual change in orientation where the c-axis moves away from the normal of the image plane as more tablets are deposited.</a:t>
              </a:r>
              <a:endParaRPr lang="en-US" dirty="0"/>
            </a:p>
          </p:txBody>
        </p:sp>
      </p:grpSp>
    </p:spTree>
    <p:extLst>
      <p:ext uri="{BB962C8B-B14F-4D97-AF65-F5344CB8AC3E}">
        <p14:creationId xmlns:p14="http://schemas.microsoft.com/office/powerpoint/2010/main" val="20998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705" y="227651"/>
            <a:ext cx="8793575" cy="923330"/>
          </a:xfrm>
          <a:prstGeom prst="rect">
            <a:avLst/>
          </a:prstGeom>
          <a:noFill/>
        </p:spPr>
        <p:txBody>
          <a:bodyPr wrap="square" rtlCol="0">
            <a:spAutoFit/>
          </a:bodyPr>
          <a:lstStyle/>
          <a:p>
            <a:r>
              <a:rPr lang="en-US" dirty="0" smtClean="0"/>
              <a:t>*Olson, I., </a:t>
            </a:r>
            <a:r>
              <a:rPr lang="en-US" dirty="0" err="1" smtClean="0"/>
              <a:t>Kozdon</a:t>
            </a:r>
            <a:r>
              <a:rPr lang="en-US" dirty="0" smtClean="0"/>
              <a:t>, R., Valley, J. &amp; Gilbert, P. Mollusk shell nacre ultrastructure correlates with environmental temperature and pressure. Journal of the American Chemical Society 134, 7351–8 (2012).</a:t>
            </a:r>
            <a:endParaRPr lang="en-US" dirty="0"/>
          </a:p>
        </p:txBody>
      </p:sp>
    </p:spTree>
    <p:extLst>
      <p:ext uri="{BB962C8B-B14F-4D97-AF65-F5344CB8AC3E}">
        <p14:creationId xmlns:p14="http://schemas.microsoft.com/office/powerpoint/2010/main" val="321089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4560</TotalTime>
  <Words>650</Words>
  <Application>Microsoft Macintosh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Wisconsin - Madison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Salling</dc:creator>
  <cp:lastModifiedBy>Claire Salling</cp:lastModifiedBy>
  <cp:revision>17</cp:revision>
  <dcterms:created xsi:type="dcterms:W3CDTF">2014-02-07T16:19:40Z</dcterms:created>
  <dcterms:modified xsi:type="dcterms:W3CDTF">2014-02-10T22:23:38Z</dcterms:modified>
</cp:coreProperties>
</file>