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92" r:id="rId3"/>
    <p:sldId id="320" r:id="rId5"/>
    <p:sldId id="375" r:id="rId6"/>
    <p:sldId id="378" r:id="rId7"/>
    <p:sldId id="384" r:id="rId8"/>
    <p:sldId id="376" r:id="rId9"/>
    <p:sldId id="393" r:id="rId10"/>
    <p:sldId id="377" r:id="rId11"/>
    <p:sldId id="379" r:id="rId12"/>
    <p:sldId id="394" r:id="rId13"/>
    <p:sldId id="380" r:id="rId14"/>
    <p:sldId id="383" r:id="rId15"/>
    <p:sldId id="395" r:id="rId16"/>
    <p:sldId id="396" r:id="rId17"/>
    <p:sldId id="397" r:id="rId18"/>
    <p:sldId id="398" r:id="rId19"/>
    <p:sldId id="382" r:id="rId20"/>
    <p:sldId id="385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47" autoAdjust="0"/>
  </p:normalViewPr>
  <p:slideViewPr>
    <p:cSldViewPr snapToGrid="0">
      <p:cViewPr varScale="1">
        <p:scale>
          <a:sx n="97" d="100"/>
          <a:sy n="97" d="100"/>
        </p:scale>
        <p:origin x="4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0F8068-2B0A-4E89-BDBC-A53076134B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9500-7B95-4046-BB03-4F180CD4BD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38" y="1122363"/>
            <a:ext cx="9144224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38" y="3602038"/>
            <a:ext cx="9144224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0042" y="1524000"/>
            <a:ext cx="7740763" cy="431074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113" y="365125"/>
            <a:ext cx="2628964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21" y="365125"/>
            <a:ext cx="773449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98469" y="68626"/>
            <a:ext cx="7740763" cy="470410"/>
          </a:xfrm>
          <a:prstGeom prst="rect">
            <a:avLst/>
          </a:prstGeom>
        </p:spPr>
        <p:txBody>
          <a:bodyPr/>
          <a:lstStyle>
            <a:lvl1pPr>
              <a:defRPr sz="3050">
                <a:solidFill>
                  <a:schemeClr val="bg1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81" y="891575"/>
            <a:ext cx="11632335" cy="5349166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新宋体" panose="02010609030101010101" pitchFamily="49" charset="-122"/>
                <a:ea typeface="新宋体" panose="02010609030101010101" pitchFamily="49" charset="-122"/>
              </a:defRPr>
            </a:lvl3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72" y="1709738"/>
            <a:ext cx="10515857" cy="2852737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72" y="4589463"/>
            <a:ext cx="10515857" cy="1500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20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352" y="1825626"/>
            <a:ext cx="5181727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365127"/>
            <a:ext cx="10515857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56" y="1567346"/>
            <a:ext cx="4701955" cy="71009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56" y="2338388"/>
            <a:ext cx="4701955" cy="37859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771" y="1567346"/>
            <a:ext cx="4701956" cy="71009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771" y="2357462"/>
            <a:ext cx="4701956" cy="376689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0042" y="261862"/>
            <a:ext cx="7740763" cy="1088571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8" y="457200"/>
            <a:ext cx="393233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316" y="987425"/>
            <a:ext cx="617235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8" y="2057400"/>
            <a:ext cx="393233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09" y="457200"/>
            <a:ext cx="4260954" cy="16002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933" y="457203"/>
            <a:ext cx="5970733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1" smtClean="0"/>
              <a:t>单击图标添加图片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09" y="2057400"/>
            <a:ext cx="4260954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2" descr="02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02452" cy="68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1"/>
          <p:nvPr/>
        </p:nvSpPr>
        <p:spPr>
          <a:xfrm>
            <a:off x="2804206" y="68627"/>
            <a:ext cx="7740763" cy="492555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endParaRPr lang="zh-CN" altLang="en-US" sz="3050" noProof="1">
              <a:solidFill>
                <a:schemeClr val="bg1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30042" y="960154"/>
            <a:ext cx="11495177" cy="5143429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6390" indent="-326390">
              <a:buFont typeface="Wingdings" panose="05000000000000000000" pitchFamily="2" charset="2"/>
              <a:buChar char="u"/>
            </a:pPr>
            <a:endParaRPr lang="zh-CN" altLang="en-US" sz="3050" noProof="1" smtClean="0"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9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5pPr>
      <a:lvl6pPr marL="435610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6pPr>
      <a:lvl7pPr marL="87058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7pPr>
      <a:lvl8pPr marL="130619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8pPr>
      <a:lvl9pPr marL="1741805" algn="ctr" rtl="0" eaLnBrk="1" fontAlgn="base" hangingPunct="1">
        <a:spcBef>
          <a:spcPct val="0"/>
        </a:spcBef>
        <a:spcAft>
          <a:spcPct val="0"/>
        </a:spcAft>
        <a:defRPr sz="419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326390" indent="-326390" algn="l" rtl="0" eaLnBrk="1" fontAlgn="base" hangingPunct="1">
        <a:spcBef>
          <a:spcPct val="20000"/>
        </a:spcBef>
        <a:spcAft>
          <a:spcPct val="0"/>
        </a:spcAft>
        <a:buChar char="•"/>
        <a:defRPr sz="3050" kern="1200">
          <a:solidFill>
            <a:schemeClr val="tx1"/>
          </a:solidFill>
          <a:latin typeface="+mn-lt"/>
          <a:ea typeface="+mn-ea"/>
          <a:cs typeface="+mn-cs"/>
        </a:defRPr>
      </a:lvl1pPr>
      <a:lvl2pPr marL="707390" lvl="1" indent="-272415" algn="l" rtl="0" eaLnBrk="1" fontAlgn="base" hangingPunct="1">
        <a:spcBef>
          <a:spcPct val="20000"/>
        </a:spcBef>
        <a:spcAft>
          <a:spcPct val="0"/>
        </a:spcAft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lvl="2" indent="-217805" algn="l" rtl="0" eaLnBrk="1" fontAlgn="base" hangingPunct="1">
        <a:spcBef>
          <a:spcPct val="20000"/>
        </a:spcBef>
        <a:spcAft>
          <a:spcPct val="0"/>
        </a:spcAft>
        <a:buChar char="•"/>
        <a:defRPr sz="2285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lvl="3" indent="-217805" algn="l" rtl="0" eaLnBrk="1" fontAlgn="base" hangingPunct="1">
        <a:spcBef>
          <a:spcPct val="20000"/>
        </a:spcBef>
        <a:spcAft>
          <a:spcPct val="0"/>
        </a:spcAft>
        <a:buChar char="–"/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59610" lvl="4" indent="-217805" algn="l" rtl="0" eaLnBrk="1" fontAlgn="base" hangingPunct="1">
        <a:spcBef>
          <a:spcPct val="20000"/>
        </a:spcBef>
        <a:spcAft>
          <a:spcPct val="0"/>
        </a:spcAft>
        <a:buChar char="»"/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395220" lvl="5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830195" lvl="6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65805" lvl="7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701415" lvl="8" indent="-217805" algn="l" defTabSz="870585" eaLnBrk="1" fontAlgn="base" latinLnBrk="0" hangingPunct="1">
        <a:spcBef>
          <a:spcPct val="20000"/>
        </a:spcBef>
        <a:spcAft>
          <a:spcPct val="0"/>
        </a:spcAft>
        <a:buChar char="»"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71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35610" lvl="1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870585" lvl="2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06195" lvl="3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741805" lvl="4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177415" lvl="5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612390" lvl="6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048000" lvl="7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83610" lvl="8" indent="0" algn="l" defTabSz="870585" eaLnBrk="1" fontAlgn="base" latinLnBrk="0" hangingPunct="1">
        <a:spcBef>
          <a:spcPct val="0"/>
        </a:spcBef>
        <a:spcAft>
          <a:spcPct val="0"/>
        </a:spcAft>
        <a:buFont typeface="Arial" panose="020B0604020202090204" pitchFamily="34" charset="0"/>
        <a:buNone/>
        <a:defRPr sz="1905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80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Image Compression</a:t>
            </a:r>
            <a:endParaRPr lang="zh-CN" altLang="en-US" sz="8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35"/>
    </mc:Choice>
    <mc:Fallback>
      <p:transition spd="slow" advTm="3335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718945" y="1548130"/>
            <a:ext cx="8016875" cy="2555875"/>
            <a:chOff x="2707" y="2438"/>
            <a:chExt cx="6349" cy="2060"/>
          </a:xfrm>
        </p:grpSpPr>
        <p:grpSp>
          <p:nvGrpSpPr>
            <p:cNvPr id="4" name="组合 3"/>
            <p:cNvGrpSpPr/>
            <p:nvPr/>
          </p:nvGrpSpPr>
          <p:grpSpPr>
            <a:xfrm>
              <a:off x="4897" y="2438"/>
              <a:ext cx="2604" cy="405"/>
              <a:chOff x="9058275" y="4858682"/>
              <a:chExt cx="1653782" cy="25717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9058275" y="4858682"/>
                <a:ext cx="504825" cy="25717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9578582" y="4858682"/>
                <a:ext cx="1133475" cy="25717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文本框 6"/>
            <p:cNvSpPr txBox="1"/>
            <p:nvPr/>
          </p:nvSpPr>
          <p:spPr>
            <a:xfrm>
              <a:off x="4541" y="2901"/>
              <a:ext cx="1018" cy="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段头</a:t>
              </a:r>
              <a:endParaRPr lang="zh-CN" altLang="en-US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5512" y="2919"/>
              <a:ext cx="2540" cy="2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/>
                <a:t>具体像素信息</a:t>
              </a:r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707" y="3532"/>
              <a:ext cx="6349" cy="966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2400" b="1" dirty="0" smtClean="0"/>
                <a:t>段头：像素个数，约束不超过</a:t>
              </a:r>
              <a:r>
                <a:rPr lang="en-US" altLang="zh-CN" sz="2400" b="1" dirty="0" smtClean="0"/>
                <a:t>256</a:t>
              </a:r>
              <a:r>
                <a:rPr lang="zh-CN" altLang="en-US" sz="2400" b="1" dirty="0" smtClean="0"/>
                <a:t>个，采用最多</a:t>
              </a:r>
              <a:r>
                <a:rPr lang="en-US" altLang="zh-CN" sz="2400" b="1" dirty="0" smtClean="0"/>
                <a:t>8</a:t>
              </a:r>
              <a:r>
                <a:rPr lang="zh-CN" altLang="en-US" sz="2400" b="1" dirty="0" smtClean="0"/>
                <a:t>位就可存储；每个像素最多</a:t>
              </a:r>
              <a:r>
                <a:rPr lang="en-US" altLang="zh-CN" sz="2400" b="1" dirty="0" smtClean="0"/>
                <a:t>8</a:t>
              </a:r>
              <a:r>
                <a:rPr lang="zh-CN" altLang="en-US" sz="2400" b="1" dirty="0" smtClean="0"/>
                <a:t>位存储，段头用</a:t>
              </a:r>
              <a:r>
                <a:rPr lang="en-US" altLang="zh-CN" sz="2400" b="1" dirty="0" smtClean="0"/>
                <a:t>3</a:t>
              </a:r>
              <a:r>
                <a:rPr lang="zh-CN" altLang="en-US" sz="2400" b="1" dirty="0" smtClean="0"/>
                <a:t>位表示。</a:t>
              </a:r>
              <a:endParaRPr lang="zh-CN" altLang="en-US" sz="2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98420" y="4791710"/>
            <a:ext cx="4987925" cy="1398270"/>
            <a:chOff x="420" y="7626"/>
            <a:chExt cx="6412" cy="2202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3558" y="7790"/>
            <a:ext cx="2740" cy="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5" name="Equation" r:id="rId1" imgW="41757600" imgH="16764000" progId="Equation.DSMT4">
                    <p:embed/>
                  </p:oleObj>
                </mc:Choice>
                <mc:Fallback>
                  <p:oleObj name="Equation" r:id="rId1" imgW="41757600" imgH="16764000" progId="Equation.DSMT4">
                    <p:embed/>
                    <p:pic>
                      <p:nvPicPr>
                        <p:cNvPr id="0" name="Picture 626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58" y="7790"/>
                          <a:ext cx="2740" cy="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内容占位符 2"/>
            <p:cNvSpPr txBox="1"/>
            <p:nvPr/>
          </p:nvSpPr>
          <p:spPr>
            <a:xfrm>
              <a:off x="420" y="7626"/>
              <a:ext cx="3672" cy="1101"/>
            </a:xfrm>
            <a:prstGeom prst="rect">
              <a:avLst/>
            </a:prstGeom>
          </p:spPr>
          <p:txBody>
            <a:bodyPr/>
            <a:lstStyle>
              <a:lvl1pPr marL="326390" indent="-32639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050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1pPr>
              <a:lvl2pPr marL="707390" lvl="1" indent="-272415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665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1088390" lvl="2" indent="-217805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285" kern="1200">
                  <a:solidFill>
                    <a:schemeClr val="tx1"/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+mn-cs"/>
                </a:defRPr>
              </a:lvl3pPr>
              <a:lvl4pPr marL="1524000" lvl="3" indent="-217805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9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9610" lvl="4" indent="-217805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9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5220" lvl="5" indent="-217805" algn="l" defTabSz="870585" eaLnBrk="1" fontAlgn="base" latinLnBrk="0" hangingPunct="1">
                <a:spcBef>
                  <a:spcPct val="20000"/>
                </a:spcBef>
                <a:spcAft>
                  <a:spcPct val="0"/>
                </a:spcAft>
                <a:buChar char="»"/>
                <a:defRPr sz="190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30195" lvl="6" indent="-217805" algn="l" defTabSz="870585" eaLnBrk="1" fontAlgn="base" latinLnBrk="0" hangingPunct="1">
                <a:spcBef>
                  <a:spcPct val="20000"/>
                </a:spcBef>
                <a:spcAft>
                  <a:spcPct val="0"/>
                </a:spcAft>
                <a:buChar char="»"/>
                <a:defRPr sz="190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5805" lvl="7" indent="-217805" algn="l" defTabSz="870585" eaLnBrk="1" fontAlgn="base" latinLnBrk="0" hangingPunct="1">
                <a:spcBef>
                  <a:spcPct val="20000"/>
                </a:spcBef>
                <a:spcAft>
                  <a:spcPct val="0"/>
                </a:spcAft>
                <a:buChar char="»"/>
                <a:defRPr sz="190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01415" lvl="8" indent="-217805" algn="l" defTabSz="870585" eaLnBrk="1" fontAlgn="base" latinLnBrk="0" hangingPunct="1">
                <a:spcBef>
                  <a:spcPct val="20000"/>
                </a:spcBef>
                <a:spcAft>
                  <a:spcPct val="0"/>
                </a:spcAft>
                <a:buChar char="»"/>
                <a:defRPr sz="190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FF0000"/>
                  </a:solidFill>
                </a:rPr>
                <a:t>Total </a:t>
              </a:r>
              <a:r>
                <a:rPr lang="en-US" altLang="zh-CN" sz="2800" dirty="0">
                  <a:solidFill>
                    <a:srgbClr val="FF0000"/>
                  </a:solidFill>
                </a:rPr>
                <a:t>bits</a:t>
              </a:r>
              <a:endParaRPr lang="en-US" altLang="zh-CN" sz="2800" dirty="0">
                <a:solidFill>
                  <a:srgbClr val="FF0000"/>
                </a:solidFill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4472" y="9308"/>
            <a:ext cx="2360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6" name="Equation" r:id="rId3" imgW="35966400" imgH="7924800" progId="Equation.DSMT4">
                    <p:embed/>
                  </p:oleObj>
                </mc:Choice>
                <mc:Fallback>
                  <p:oleObj name="Equation" r:id="rId3" imgW="35966400" imgH="7924800" progId="Equation.DSMT4">
                    <p:embed/>
                    <p:pic>
                      <p:nvPicPr>
                        <p:cNvPr id="0" name="Picture 626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472" y="9308"/>
                          <a:ext cx="2360" cy="52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内容占位符 2"/>
            <p:cNvSpPr txBox="1"/>
            <p:nvPr/>
          </p:nvSpPr>
          <p:spPr>
            <a:xfrm>
              <a:off x="420" y="8727"/>
              <a:ext cx="4524" cy="1101"/>
            </a:xfrm>
            <a:prstGeom prst="rect">
              <a:avLst/>
            </a:prstGeom>
          </p:spPr>
          <p:txBody>
            <a:bodyPr/>
            <a:lstStyle>
              <a:lvl1pPr marL="326390" indent="-326390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3050" kern="120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defRPr>
              </a:lvl1pPr>
              <a:lvl2pPr marL="707390" lvl="1" indent="-272415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2665" kern="12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defRPr>
              </a:lvl2pPr>
              <a:lvl3pPr marL="1088390" lvl="2" indent="-217805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•"/>
                <a:defRPr sz="2285" kern="1200">
                  <a:solidFill>
                    <a:schemeClr val="tx1"/>
                  </a:solidFill>
                  <a:latin typeface="新宋体" panose="02010609030101010101" pitchFamily="49" charset="-122"/>
                  <a:ea typeface="新宋体" panose="02010609030101010101" pitchFamily="49" charset="-122"/>
                  <a:cs typeface="+mn-cs"/>
                </a:defRPr>
              </a:lvl3pPr>
              <a:lvl4pPr marL="1524000" lvl="3" indent="-217805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–"/>
                <a:defRPr sz="19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959610" lvl="4" indent="-217805" algn="l" rtl="0" eaLnBrk="1" fontAlgn="base" hangingPunct="1">
                <a:spcBef>
                  <a:spcPct val="20000"/>
                </a:spcBef>
                <a:spcAft>
                  <a:spcPct val="0"/>
                </a:spcAft>
                <a:buChar char="»"/>
                <a:defRPr sz="190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395220" lvl="5" indent="-217805" algn="l" defTabSz="870585" eaLnBrk="1" fontAlgn="base" latinLnBrk="0" hangingPunct="1">
                <a:spcBef>
                  <a:spcPct val="20000"/>
                </a:spcBef>
                <a:spcAft>
                  <a:spcPct val="0"/>
                </a:spcAft>
                <a:buChar char="»"/>
                <a:defRPr sz="190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30195" lvl="6" indent="-217805" algn="l" defTabSz="870585" eaLnBrk="1" fontAlgn="base" latinLnBrk="0" hangingPunct="1">
                <a:spcBef>
                  <a:spcPct val="20000"/>
                </a:spcBef>
                <a:spcAft>
                  <a:spcPct val="0"/>
                </a:spcAft>
                <a:buChar char="»"/>
                <a:defRPr sz="190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65805" lvl="7" indent="-217805" algn="l" defTabSz="870585" eaLnBrk="1" fontAlgn="base" latinLnBrk="0" hangingPunct="1">
                <a:spcBef>
                  <a:spcPct val="20000"/>
                </a:spcBef>
                <a:spcAft>
                  <a:spcPct val="0"/>
                </a:spcAft>
                <a:buChar char="»"/>
                <a:defRPr sz="190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701415" lvl="8" indent="-217805" algn="l" defTabSz="870585" eaLnBrk="1" fontAlgn="base" latinLnBrk="0" hangingPunct="1">
                <a:spcBef>
                  <a:spcPct val="20000"/>
                </a:spcBef>
                <a:spcAft>
                  <a:spcPct val="0"/>
                </a:spcAft>
                <a:buChar char="»"/>
                <a:defRPr sz="1905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50000"/>
                </a:lnSpc>
                <a:spcBef>
                  <a:spcPts val="0"/>
                </a:spcBef>
                <a:buFontTx/>
                <a:buNone/>
              </a:pPr>
              <a:r>
                <a:rPr lang="en-US" altLang="zh-CN" sz="2800" dirty="0" smtClean="0">
                  <a:solidFill>
                    <a:srgbClr val="FF0000"/>
                  </a:solidFill>
                </a:rPr>
                <a:t>Each </a:t>
              </a:r>
              <a:r>
                <a:rPr lang="en-US" altLang="zh-CN" sz="2800" dirty="0" smtClean="0">
                  <a:solidFill>
                    <a:srgbClr val="FF0000"/>
                  </a:solidFill>
                </a:rPr>
                <a:t>segment</a:t>
              </a:r>
              <a:endParaRPr lang="en-US" altLang="zh-CN" sz="2800" dirty="0" smtClean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Problem analysis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Dynamic programming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algn="l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lang="zh-CN" altLang="en-US" sz="3050" dirty="0">
                <a:sym typeface="Symbol" panose="05050102010706020507" pitchFamily="18" charset="2"/>
              </a:rPr>
              <a:t>Ⅰ. Optimal substructure properties</a:t>
            </a:r>
            <a:endParaRPr lang="zh-CN" altLang="en-US" sz="3050" dirty="0">
              <a:sym typeface="Symbol" panose="05050102010706020507" pitchFamily="18" charset="2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Let </a:t>
            </a:r>
            <a:r>
              <a:rPr lang="en-US" altLang="zh-CN" sz="32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l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[</a:t>
            </a:r>
            <a:r>
              <a:rPr lang="en-US" altLang="zh-CN" sz="32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],</a:t>
            </a:r>
            <a:r>
              <a:rPr lang="en-US" altLang="zh-CN" sz="32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b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[</a:t>
            </a:r>
            <a:r>
              <a:rPr lang="en-US" altLang="zh-CN" sz="32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],1&lt;=</a:t>
            </a:r>
            <a:r>
              <a:rPr lang="en-US" altLang="zh-CN" sz="32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&lt;=m are one optimal segment of {</a:t>
            </a:r>
            <a:r>
              <a:rPr lang="en-US" altLang="zh-CN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p</a:t>
            </a:r>
            <a:r>
              <a:rPr lang="en-US" altLang="zh-CN" sz="3200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,p</a:t>
            </a:r>
            <a:r>
              <a:rPr lang="en-US" altLang="zh-CN" sz="3200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2</a:t>
            </a:r>
            <a:r>
              <a:rPr lang="en-US" altLang="zh-CN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,……</a:t>
            </a:r>
            <a:r>
              <a:rPr lang="en-US" altLang="zh-CN" sz="32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p</a:t>
            </a:r>
            <a:r>
              <a:rPr lang="en-US" altLang="zh-CN" sz="3200" baseline="-25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  <a:r>
              <a:rPr lang="zh-CN" alt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then </a:t>
            </a:r>
            <a:r>
              <a:rPr lang="en-US" altLang="zh-CN" sz="32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l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[1],</a:t>
            </a:r>
            <a:r>
              <a:rPr lang="en-US" altLang="zh-CN" sz="32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b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[1] are one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 optimal segment of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 {p</a:t>
            </a:r>
            <a:r>
              <a:rPr lang="en-US" altLang="zh-CN" sz="3200" baseline="-250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1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,……,</a:t>
            </a:r>
            <a:r>
              <a:rPr lang="en-US" altLang="zh-CN" sz="32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p</a:t>
            </a:r>
            <a:r>
              <a:rPr lang="en-US" altLang="zh-CN" sz="3200" i="1" baseline="-25000" dirty="0" err="1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l</a:t>
            </a:r>
            <a:r>
              <a:rPr lang="en-US" altLang="zh-CN" sz="3200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[1]</a:t>
            </a:r>
            <a:r>
              <a:rPr lang="en-US" altLang="zh-CN" sz="3200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}</a:t>
            </a:r>
            <a:r>
              <a:rPr lang="zh-CN" altLang="en-US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and </a:t>
            </a:r>
            <a:r>
              <a:rPr lang="en-US" altLang="zh-CN" sz="32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l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[</a:t>
            </a:r>
            <a:r>
              <a:rPr lang="en-US" altLang="zh-CN" sz="32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],</a:t>
            </a:r>
            <a:r>
              <a:rPr lang="en-US" altLang="zh-CN" sz="3200" i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b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[</a:t>
            </a:r>
            <a:r>
              <a:rPr lang="en-US" altLang="zh-CN" sz="32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],2&lt;=</a:t>
            </a:r>
            <a:r>
              <a:rPr lang="en-US" altLang="zh-CN" sz="32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i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&lt;=m are 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one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 optimal segment of 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{</a:t>
            </a:r>
            <a:r>
              <a:rPr lang="en-US" altLang="zh-CN" sz="3200" dirty="0" err="1" smtClean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p</a:t>
            </a:r>
            <a:r>
              <a:rPr lang="en-US" altLang="zh-CN" sz="3200" i="1" baseline="-25000" dirty="0" err="1" smtClean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l</a:t>
            </a:r>
            <a:r>
              <a:rPr lang="en-US" altLang="zh-CN" sz="3200" baseline="-25000" dirty="0" smtClean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[1]+1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,……,</a:t>
            </a:r>
            <a:r>
              <a:rPr lang="en-US" altLang="zh-CN" sz="32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p</a:t>
            </a:r>
            <a:r>
              <a:rPr lang="en-US" altLang="zh-CN" sz="3200" baseline="-25000" dirty="0" err="1">
                <a:latin typeface="Times New Roman" panose="02020503050405090304" pitchFamily="18" charset="0"/>
                <a:cs typeface="Times New Roman" panose="02020503050405090304" pitchFamily="18" charset="0"/>
              </a:rPr>
              <a:t>n</a:t>
            </a:r>
            <a:r>
              <a:rPr lang="en-US" altLang="zh-CN" sz="3200" dirty="0">
                <a:latin typeface="Times New Roman" panose="02020503050405090304" pitchFamily="18" charset="0"/>
                <a:cs typeface="Times New Roman" panose="02020503050405090304" pitchFamily="18" charset="0"/>
              </a:rPr>
              <a:t>}.</a:t>
            </a:r>
            <a:endParaRPr lang="en-US" altLang="zh-CN" sz="3200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Ⅱ</a:t>
            </a:r>
            <a:r>
              <a:rPr lang="en-US" altLang="zh-CN" dirty="0"/>
              <a:t>. </a:t>
            </a:r>
            <a:r>
              <a:rPr lang="zh-CN" altLang="en-US" dirty="0" smtClean="0"/>
              <a:t>Compute the optimal value recursively</a:t>
            </a:r>
            <a:endParaRPr lang="zh-CN" altLang="en-US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/>
              <a:t>Let </a:t>
            </a:r>
            <a:r>
              <a:rPr lang="en-US" altLang="zh-CN" dirty="0">
                <a:sym typeface="+mn-ea"/>
              </a:rPr>
              <a:t>s[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],1&lt;=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&lt;=n </a:t>
            </a:r>
            <a:r>
              <a:rPr lang="zh-CN" altLang="en-US" dirty="0"/>
              <a:t>be the number of memory bits required for optimal segmentation of pixel sequence </a:t>
            </a:r>
            <a:r>
              <a:rPr lang="en-US" altLang="zh-CN" dirty="0">
                <a:sym typeface="+mn-ea"/>
              </a:rPr>
              <a:t>{p1,p1,……pi}</a:t>
            </a:r>
            <a:r>
              <a:rPr lang="zh-CN" altLang="en-US" dirty="0"/>
              <a:t>,</a:t>
            </a:r>
            <a:r>
              <a:rPr lang="en-US" altLang="zh-CN" dirty="0"/>
              <a:t> t</a:t>
            </a:r>
            <a:r>
              <a:rPr lang="zh-CN" altLang="en-US" dirty="0"/>
              <a:t>hen </a:t>
            </a:r>
            <a:r>
              <a:rPr lang="en-US" altLang="zh-CN" dirty="0">
                <a:sym typeface="+mn-ea"/>
              </a:rPr>
              <a:t>s[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]</a:t>
            </a:r>
            <a:r>
              <a:rPr lang="zh-CN" altLang="en-US" dirty="0"/>
              <a:t> is the first </a:t>
            </a:r>
            <a:r>
              <a:rPr lang="en-US" altLang="zh-CN" dirty="0" err="1">
                <a:sym typeface="+mn-ea"/>
              </a:rPr>
              <a:t>i</a:t>
            </a:r>
            <a:r>
              <a:rPr lang="en-US" altLang="zh-CN" dirty="0">
                <a:sym typeface="+mn-ea"/>
              </a:rPr>
              <a:t>-k</a:t>
            </a:r>
            <a:r>
              <a:rPr lang="zh-CN" altLang="en-US" dirty="0"/>
              <a:t> bits plus the last k bits of storage space.</a:t>
            </a:r>
            <a:endParaRPr lang="zh-CN" altLang="en-US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Ⅱ</a:t>
            </a:r>
            <a:r>
              <a:rPr lang="en-US" altLang="zh-CN" dirty="0"/>
              <a:t>. </a:t>
            </a:r>
            <a:r>
              <a:rPr lang="zh-CN" altLang="en-US" dirty="0" smtClean="0"/>
              <a:t>Compute the optimal value recursively</a:t>
            </a:r>
            <a:endParaRPr lang="zh-CN" altLang="en-US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From the optimal substructure properties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95855" y="2398395"/>
          <a:ext cx="7943215" cy="181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1" imgW="119786400" imgH="27432000" progId="Equation.DSMT4">
                  <p:embed/>
                </p:oleObj>
              </mc:Choice>
              <mc:Fallback>
                <p:oleObj name="Equation" r:id="rId1" imgW="119786400" imgH="27432000" progId="Equation.DSMT4">
                  <p:embed/>
                  <p:pic>
                    <p:nvPicPr>
                      <p:cNvPr id="0" name="Picture 92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95855" y="2398395"/>
                        <a:ext cx="7943215" cy="181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512745" y="4537665"/>
            <a:ext cx="7364682" cy="2025017"/>
            <a:chOff x="2512745" y="4537665"/>
            <a:chExt cx="7364682" cy="2025017"/>
          </a:xfrm>
        </p:grpSpPr>
        <p:sp>
          <p:nvSpPr>
            <p:cNvPr id="5" name="矩形 4"/>
            <p:cNvSpPr/>
            <p:nvPr/>
          </p:nvSpPr>
          <p:spPr>
            <a:xfrm>
              <a:off x="2512745" y="4974063"/>
              <a:ext cx="7364681" cy="381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 smtClean="0"/>
                <a:t>P1, P2,                ….                      P</a:t>
              </a:r>
              <a:r>
                <a:rPr lang="en-US" altLang="zh-CN" baseline="-25000" dirty="0" smtClean="0"/>
                <a:t>i-k</a:t>
              </a:r>
              <a:r>
                <a:rPr lang="en-US" altLang="zh-CN" dirty="0" smtClean="0"/>
                <a:t>    P</a:t>
              </a:r>
              <a:r>
                <a:rPr lang="en-US" altLang="zh-CN" baseline="-25000" dirty="0" smtClean="0"/>
                <a:t>i-k+1</a:t>
              </a:r>
              <a:r>
                <a:rPr lang="en-US" altLang="zh-CN" dirty="0" smtClean="0"/>
                <a:t>, P</a:t>
              </a:r>
              <a:r>
                <a:rPr lang="en-US" altLang="zh-CN" baseline="-25000" dirty="0" smtClean="0"/>
                <a:t>i-k+2</a:t>
              </a:r>
              <a:r>
                <a:rPr lang="en-US" altLang="zh-CN" dirty="0" smtClean="0"/>
                <a:t>,        …..              P</a:t>
              </a:r>
              <a:r>
                <a:rPr lang="en-US" altLang="zh-CN" baseline="-25000" dirty="0" smtClean="0"/>
                <a:t>i</a:t>
              </a:r>
              <a:r>
                <a:rPr lang="en-US" altLang="zh-CN" dirty="0" smtClean="0"/>
                <a:t> </a:t>
              </a:r>
              <a:endParaRPr lang="zh-CN" altLang="en-US" baseline="-25000" dirty="0"/>
            </a:p>
          </p:txBody>
        </p:sp>
        <p:sp>
          <p:nvSpPr>
            <p:cNvPr id="8" name="左大括号 7"/>
            <p:cNvSpPr/>
            <p:nvPr/>
          </p:nvSpPr>
          <p:spPr>
            <a:xfrm rot="16200000">
              <a:off x="4113873" y="3778586"/>
              <a:ext cx="809625" cy="4011881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左大括号 8"/>
            <p:cNvSpPr/>
            <p:nvPr/>
          </p:nvSpPr>
          <p:spPr>
            <a:xfrm rot="16200000">
              <a:off x="7796214" y="4108126"/>
              <a:ext cx="809625" cy="33528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6524626" y="4537665"/>
              <a:ext cx="0" cy="202501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/>
        </p:nvSpPr>
        <p:spPr>
          <a:xfrm>
            <a:off x="7525205" y="4483316"/>
            <a:ext cx="4373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b="1" dirty="0" smtClean="0"/>
              <a:t>K indicates the disconnection position</a:t>
            </a:r>
            <a:endParaRPr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 descr="Screen Shot 2022-09-25 at 1.12.04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70" y="701675"/>
            <a:ext cx="5829300" cy="5999480"/>
          </a:xfrm>
          <a:prstGeom prst="rect">
            <a:avLst/>
          </a:prstGeom>
        </p:spPr>
      </p:pic>
      <p:pic>
        <p:nvPicPr>
          <p:cNvPr id="6" name="Picture 5" descr="Screen Shot 2022-09-25 at 1.13.01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770" y="2839720"/>
            <a:ext cx="5829300" cy="3302000"/>
          </a:xfrm>
          <a:prstGeom prst="rect">
            <a:avLst/>
          </a:prstGeom>
        </p:spPr>
      </p:pic>
      <p:pic>
        <p:nvPicPr>
          <p:cNvPr id="7" name="Picture 6" descr="Screen Shot 2022-09-25 at 1.14.12 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330" y="1153160"/>
            <a:ext cx="4742180" cy="1072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Picture 2" descr="Screen Shot 2022-09-25 at 1.15.04 PM"/>
          <p:cNvPicPr>
            <a:picLocks noChangeAspect="1"/>
          </p:cNvPicPr>
          <p:nvPr/>
        </p:nvPicPr>
        <p:blipFill>
          <a:blip r:embed="rId1"/>
          <a:srcRect r="2588"/>
          <a:stretch>
            <a:fillRect/>
          </a:stretch>
        </p:blipFill>
        <p:spPr>
          <a:xfrm>
            <a:off x="88265" y="901700"/>
            <a:ext cx="5591810" cy="2032000"/>
          </a:xfrm>
          <a:prstGeom prst="rect">
            <a:avLst/>
          </a:prstGeom>
        </p:spPr>
      </p:pic>
      <p:pic>
        <p:nvPicPr>
          <p:cNvPr id="4" name="Picture 3" descr="Screen Shot 2022-09-25 at 1.15.21 PM"/>
          <p:cNvPicPr>
            <a:picLocks noChangeAspect="1"/>
          </p:cNvPicPr>
          <p:nvPr/>
        </p:nvPicPr>
        <p:blipFill>
          <a:blip r:embed="rId2"/>
          <a:srcRect r="5397"/>
          <a:stretch>
            <a:fillRect/>
          </a:stretch>
        </p:blipFill>
        <p:spPr>
          <a:xfrm>
            <a:off x="5680075" y="901700"/>
            <a:ext cx="6511925" cy="5054600"/>
          </a:xfrm>
          <a:prstGeom prst="rect">
            <a:avLst/>
          </a:prstGeom>
        </p:spPr>
      </p:pic>
      <p:graphicFrame>
        <p:nvGraphicFramePr>
          <p:cNvPr id="7" name="Table 6"/>
          <p:cNvGraphicFramePr/>
          <p:nvPr>
            <p:custDataLst>
              <p:tags r:id="rId3"/>
            </p:custDataLst>
          </p:nvPr>
        </p:nvGraphicFramePr>
        <p:xfrm>
          <a:off x="88265" y="3296285"/>
          <a:ext cx="3698240" cy="277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560"/>
                <a:gridCol w="924560"/>
                <a:gridCol w="924560"/>
                <a:gridCol w="924560"/>
              </a:tblGrid>
              <a:tr h="397510">
                <a:tc>
                  <a:txBody>
                    <a:bodyPr/>
                    <a:p>
                      <a:pPr algn="ctr">
                        <a:buNone/>
                      </a:pPr>
                      <a:endParaRPr lang="en-US" sz="1720" b="1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l[n]</a:t>
                      </a:r>
                      <a:endParaRPr lang="en-US" sz="172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b[n]</a:t>
                      </a:r>
                      <a:endParaRPr lang="en-US" sz="172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s[n]</a:t>
                      </a:r>
                      <a:endParaRPr lang="en-US" sz="1720" b="1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>
                          <a:solidFill>
                            <a:schemeClr val="bg1"/>
                          </a:solidFill>
                          <a:latin typeface="Weibei TC" panose="03000800000000000000" charset="-122"/>
                          <a:ea typeface="Weibei TC" panose="03000800000000000000" charset="-122"/>
                          <a:cs typeface="Arial Black" panose="020B0A04020102020204" charset="0"/>
                        </a:rPr>
                        <a:t>1</a:t>
                      </a:r>
                      <a:endParaRPr lang="en-US" sz="1720" b="1">
                        <a:solidFill>
                          <a:schemeClr val="bg1"/>
                        </a:solidFill>
                        <a:latin typeface="Weibei TC" panose="03000800000000000000" charset="-122"/>
                        <a:ea typeface="Weibei TC" panose="03000800000000000000" charset="-122"/>
                        <a:cs typeface="Arial Black" panose="020B0A040201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1</a:t>
                      </a:r>
                      <a:endParaRPr lang="en-US" sz="172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4</a:t>
                      </a:r>
                      <a:endParaRPr lang="en-US" sz="172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15</a:t>
                      </a:r>
                      <a:endParaRPr lang="en-US" sz="1720" b="1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>
                          <a:solidFill>
                            <a:schemeClr val="bg1"/>
                          </a:solidFill>
                          <a:latin typeface="Weibei TC" panose="03000800000000000000" charset="-122"/>
                          <a:ea typeface="Weibei TC" panose="03000800000000000000" charset="-122"/>
                          <a:cs typeface="Arial Black" panose="020B0A04020102020204" charset="0"/>
                        </a:rPr>
                        <a:t>2</a:t>
                      </a:r>
                      <a:endParaRPr lang="en-US" sz="1720" b="1">
                        <a:solidFill>
                          <a:schemeClr val="bg1"/>
                        </a:solidFill>
                        <a:latin typeface="Weibei TC" panose="03000800000000000000" charset="-122"/>
                        <a:ea typeface="Weibei TC" panose="03000800000000000000" charset="-122"/>
                        <a:cs typeface="Arial Black" panose="020B0A040201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2</a:t>
                      </a:r>
                      <a:endParaRPr lang="en-US" sz="172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4</a:t>
                      </a:r>
                      <a:endParaRPr lang="en-US" sz="172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19</a:t>
                      </a:r>
                      <a:endParaRPr lang="en-US" sz="1720" b="1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>
                          <a:solidFill>
                            <a:schemeClr val="bg1"/>
                          </a:solidFill>
                          <a:latin typeface="Weibei TC" panose="03000800000000000000" charset="-122"/>
                          <a:ea typeface="Weibei TC" panose="03000800000000000000" charset="-122"/>
                          <a:cs typeface="Arial Black" panose="020B0A04020102020204" charset="0"/>
                        </a:rPr>
                        <a:t>3</a:t>
                      </a:r>
                      <a:endParaRPr lang="en-US" sz="1720" b="1">
                        <a:solidFill>
                          <a:schemeClr val="bg1"/>
                        </a:solidFill>
                        <a:latin typeface="Weibei TC" panose="03000800000000000000" charset="-122"/>
                        <a:ea typeface="Weibei TC" panose="03000800000000000000" charset="-122"/>
                        <a:cs typeface="Arial Black" panose="020B0A040201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3</a:t>
                      </a:r>
                      <a:endParaRPr lang="en-US" sz="172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4</a:t>
                      </a:r>
                      <a:endParaRPr lang="en-US" sz="172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23</a:t>
                      </a:r>
                      <a:endParaRPr lang="en-US" sz="1720" b="1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>
                          <a:solidFill>
                            <a:schemeClr val="bg1"/>
                          </a:solidFill>
                          <a:latin typeface="Weibei TC" panose="03000800000000000000" charset="-122"/>
                          <a:ea typeface="Weibei TC" panose="03000800000000000000" charset="-122"/>
                          <a:cs typeface="Arial Black" panose="020B0A04020102020204" charset="0"/>
                        </a:rPr>
                        <a:t>4</a:t>
                      </a:r>
                      <a:endParaRPr lang="en-US" sz="1720" b="1">
                        <a:solidFill>
                          <a:schemeClr val="bg1"/>
                        </a:solidFill>
                        <a:latin typeface="Weibei TC" panose="03000800000000000000" charset="-122"/>
                        <a:ea typeface="Weibei TC" panose="03000800000000000000" charset="-122"/>
                        <a:cs typeface="Arial Black" panose="020B0A040201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1</a:t>
                      </a:r>
                      <a:endParaRPr lang="en-US" sz="172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8</a:t>
                      </a:r>
                      <a:endParaRPr lang="en-US" sz="172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42</a:t>
                      </a:r>
                      <a:endParaRPr lang="en-US" sz="1720" b="1"/>
                    </a:p>
                  </a:txBody>
                  <a:tcPr/>
                </a:tc>
              </a:tr>
              <a:tr h="3867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>
                          <a:solidFill>
                            <a:schemeClr val="bg1"/>
                          </a:solidFill>
                          <a:latin typeface="Weibei TC" panose="03000800000000000000" charset="-122"/>
                          <a:ea typeface="Weibei TC" panose="03000800000000000000" charset="-122"/>
                          <a:cs typeface="Arial Black" panose="020B0A04020102020204" charset="0"/>
                        </a:rPr>
                        <a:t>5</a:t>
                      </a:r>
                      <a:endParaRPr lang="en-US" sz="1720" b="1">
                        <a:solidFill>
                          <a:schemeClr val="bg1"/>
                        </a:solidFill>
                        <a:latin typeface="Weibei TC" panose="03000800000000000000" charset="-122"/>
                        <a:ea typeface="Weibei TC" panose="03000800000000000000" charset="-122"/>
                        <a:cs typeface="Arial Black" panose="020B0A040201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2</a:t>
                      </a:r>
                      <a:endParaRPr lang="en-US" sz="172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2</a:t>
                      </a:r>
                      <a:endParaRPr lang="en-US" sz="172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50</a:t>
                      </a:r>
                      <a:endParaRPr lang="en-US" sz="1720" b="1"/>
                    </a:p>
                  </a:txBody>
                  <a:tcPr/>
                </a:tc>
              </a:tr>
              <a:tr h="3975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>
                          <a:solidFill>
                            <a:schemeClr val="bg1"/>
                          </a:solidFill>
                          <a:latin typeface="Weibei TC" panose="03000800000000000000" charset="-122"/>
                          <a:ea typeface="Weibei TC" panose="03000800000000000000" charset="-122"/>
                          <a:cs typeface="Arial Black" panose="020B0A04020102020204" charset="0"/>
                        </a:rPr>
                        <a:t>6</a:t>
                      </a:r>
                      <a:endParaRPr lang="en-US" sz="1720" b="1">
                        <a:solidFill>
                          <a:schemeClr val="bg1"/>
                        </a:solidFill>
                        <a:latin typeface="Weibei TC" panose="03000800000000000000" charset="-122"/>
                        <a:ea typeface="Weibei TC" panose="03000800000000000000" charset="-122"/>
                        <a:cs typeface="Arial Black" panose="020B0A04020102020204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2</a:t>
                      </a:r>
                      <a:endParaRPr lang="en-US" sz="172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2</a:t>
                      </a:r>
                      <a:endParaRPr lang="en-US" sz="172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1720" b="1"/>
                        <a:t>57</a:t>
                      </a:r>
                      <a:endParaRPr lang="en-US" sz="1720" b="1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/>
          <p:nvPr/>
        </p:nvGraphicFramePr>
        <p:xfrm>
          <a:off x="6156960" y="5617845"/>
          <a:ext cx="6035040" cy="877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2011680"/>
                <a:gridCol w="2011680"/>
              </a:tblGrid>
              <a:tr h="438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l[1]=l[s[1]]=</a:t>
                      </a:r>
                      <a:r>
                        <a:rPr lang="en-US"/>
                        <a:t>l[3]=3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l[2]=l[s[2]]=</a:t>
                      </a:r>
                      <a:r>
                        <a:rPr lang="en-US"/>
                        <a:t>l[4]=1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l[3]=l[s[3]]=</a:t>
                      </a:r>
                      <a:r>
                        <a:rPr lang="en-US"/>
                        <a:t>l[6]=2</a:t>
                      </a:r>
                      <a:endParaRPr lang="en-US"/>
                    </a:p>
                  </a:txBody>
                  <a:tcPr/>
                </a:tc>
              </a:tr>
              <a:tr h="4387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715">
                          <a:sym typeface="+mn-ea"/>
                        </a:rPr>
                        <a:t>b[1]=b[s[1]]=</a:t>
                      </a:r>
                      <a:r>
                        <a:rPr lang="en-US" sz="1715">
                          <a:sym typeface="+mn-ea"/>
                        </a:rPr>
                        <a:t>b[3]=4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715">
                          <a:sym typeface="+mn-ea"/>
                        </a:rPr>
                        <a:t>b[2]=b[s[2]]=</a:t>
                      </a:r>
                      <a:r>
                        <a:rPr lang="en-US" sz="1715">
                          <a:sym typeface="+mn-ea"/>
                        </a:rPr>
                        <a:t>b[4]=8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715">
                          <a:sym typeface="+mn-ea"/>
                        </a:rPr>
                        <a:t>b[3]=b[s[3]]=</a:t>
                      </a:r>
                      <a:r>
                        <a:rPr lang="en-US" sz="1715">
                          <a:sym typeface="+mn-ea"/>
                        </a:rPr>
                        <a:t>b[6]=2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/>
          <p:nvPr/>
        </p:nvGraphicFramePr>
        <p:xfrm>
          <a:off x="4378325" y="3712845"/>
          <a:ext cx="123952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760"/>
                <a:gridCol w="619760"/>
              </a:tblGrid>
              <a:tr h="381000"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endParaRPr lang="en-US" sz="172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720" b="1">
                          <a:solidFill>
                            <a:schemeClr val="bg1"/>
                          </a:solidFill>
                        </a:rPr>
                        <a:t>s[n]</a:t>
                      </a:r>
                      <a:endParaRPr lang="en-US" sz="1720" b="1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720" b="1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sz="172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720" b="1"/>
                        <a:t>0</a:t>
                      </a:r>
                      <a:endParaRPr lang="en-US" sz="1720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72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sz="172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720" b="1"/>
                        <a:t>3</a:t>
                      </a:r>
                      <a:endParaRPr lang="en-US" sz="1720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72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sz="172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720" b="1"/>
                        <a:t>4</a:t>
                      </a:r>
                      <a:endParaRPr lang="en-US" sz="1720" b="1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720" b="1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sz="172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None/>
                      </a:pPr>
                      <a:r>
                        <a:rPr lang="en-US" sz="1720" b="1"/>
                        <a:t>6</a:t>
                      </a:r>
                      <a:endParaRPr lang="en-US" sz="1720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3909060" y="4563745"/>
            <a:ext cx="406400" cy="203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22-09-25 at 3.44.25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490" y="981710"/>
            <a:ext cx="7967345" cy="4895215"/>
          </a:xfrm>
          <a:prstGeom prst="rect">
            <a:avLst/>
          </a:prstGeom>
        </p:spPr>
      </p:pic>
      <p:pic>
        <p:nvPicPr>
          <p:cNvPr id="4" name="Picture 3" descr="Screen Shot 2022-09-25 at 3.44.45 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265" y="3260725"/>
            <a:ext cx="3695700" cy="2616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/>
          <a:srcRect r="12784"/>
          <a:stretch>
            <a:fillRect/>
          </a:stretch>
        </p:blipFill>
        <p:spPr>
          <a:xfrm>
            <a:off x="125670" y="818948"/>
            <a:ext cx="6343180" cy="541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1128712"/>
            <a:ext cx="5326087" cy="50911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Ⅲ</a:t>
            </a:r>
            <a:r>
              <a:rPr lang="en-US" altLang="zh-CN" dirty="0" smtClean="0"/>
              <a:t>. </a:t>
            </a:r>
            <a:r>
              <a:rPr lang="zh-CN" altLang="en-US" dirty="0" smtClean="0"/>
              <a:t>construct the optimal solution</a:t>
            </a:r>
            <a:endParaRPr lang="zh-CN" altLang="en-US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6810" y="1462405"/>
            <a:ext cx="5076190" cy="4914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200" b="1" dirty="0" smtClean="0"/>
              <a:t>Problem description: In the computer, the gray value sequence </a:t>
            </a:r>
            <a:r>
              <a:rPr lang="en-US" altLang="zh-CN" sz="3200" b="1" dirty="0">
                <a:sym typeface="+mn-ea"/>
              </a:rPr>
              <a:t>{</a:t>
            </a:r>
            <a:r>
              <a:rPr lang="en-US" altLang="zh-CN" sz="3200" b="1" dirty="0" smtClean="0">
                <a:sym typeface="+mn-ea"/>
              </a:rPr>
              <a:t>p</a:t>
            </a:r>
            <a:r>
              <a:rPr lang="en-US" altLang="zh-CN" sz="3200" b="1" baseline="-25000" dirty="0" smtClean="0">
                <a:sym typeface="+mn-ea"/>
              </a:rPr>
              <a:t>1</a:t>
            </a:r>
            <a:r>
              <a:rPr lang="en-US" altLang="zh-CN" sz="3200" b="1" dirty="0" smtClean="0">
                <a:sym typeface="+mn-ea"/>
              </a:rPr>
              <a:t>,p</a:t>
            </a:r>
            <a:r>
              <a:rPr lang="en-US" altLang="zh-CN" sz="3200" b="1" baseline="-25000" dirty="0" smtClean="0">
                <a:sym typeface="+mn-ea"/>
              </a:rPr>
              <a:t>2</a:t>
            </a:r>
            <a:r>
              <a:rPr lang="en-US" altLang="zh-CN" sz="3200" b="1" dirty="0" smtClean="0">
                <a:sym typeface="+mn-ea"/>
              </a:rPr>
              <a:t>,……</a:t>
            </a:r>
            <a:r>
              <a:rPr lang="en-US" altLang="zh-CN" sz="3200" b="1" dirty="0" err="1">
                <a:sym typeface="+mn-ea"/>
              </a:rPr>
              <a:t>p</a:t>
            </a:r>
            <a:r>
              <a:rPr lang="en-US" altLang="zh-CN" sz="3200" b="1" baseline="-25000" dirty="0" err="1">
                <a:sym typeface="+mn-ea"/>
              </a:rPr>
              <a:t>n</a:t>
            </a:r>
            <a:r>
              <a:rPr lang="en-US" altLang="zh-CN" sz="3200" b="1" dirty="0">
                <a:sym typeface="+mn-ea"/>
              </a:rPr>
              <a:t>}</a:t>
            </a:r>
            <a:r>
              <a:rPr lang="en-US" altLang="zh-CN" sz="3200" b="1" dirty="0" smtClean="0"/>
              <a:t> represents the image. The integer </a:t>
            </a:r>
            <a:r>
              <a:rPr lang="en-US" altLang="zh-CN" sz="3200" b="1" dirty="0">
                <a:sym typeface="+mn-ea"/>
              </a:rPr>
              <a:t>p</a:t>
            </a:r>
            <a:r>
              <a:rPr lang="en-US" altLang="zh-CN" sz="3200" b="1" baseline="-25000" dirty="0">
                <a:sym typeface="+mn-ea"/>
              </a:rPr>
              <a:t>i</a:t>
            </a:r>
            <a:r>
              <a:rPr lang="en-US" altLang="zh-CN" sz="3200" b="1" dirty="0" smtClean="0"/>
              <a:t>,</a:t>
            </a:r>
            <a:r>
              <a:rPr lang="en-US" altLang="zh-CN" sz="3200" b="1" dirty="0">
                <a:sym typeface="+mn-ea"/>
              </a:rPr>
              <a:t>1&lt;=</a:t>
            </a:r>
            <a:r>
              <a:rPr lang="en-US" altLang="zh-CN" sz="3200" b="1" dirty="0" err="1">
                <a:sym typeface="+mn-ea"/>
              </a:rPr>
              <a:t>i</a:t>
            </a:r>
            <a:r>
              <a:rPr lang="en-US" altLang="zh-CN" sz="3200" b="1" dirty="0">
                <a:sym typeface="+mn-ea"/>
              </a:rPr>
              <a:t>&lt;=n</a:t>
            </a:r>
            <a:r>
              <a:rPr lang="en-US" altLang="zh-CN" sz="3200" b="1" dirty="0" smtClean="0"/>
              <a:t>, represents the gray value of pixel i.</a:t>
            </a:r>
            <a:endParaRPr lang="en-US" altLang="zh-CN" sz="3200" b="1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endParaRPr lang="en-US" altLang="zh-CN" sz="3200" b="1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defRPr/>
            </a:pPr>
            <a:r>
              <a:rPr lang="en-US" altLang="zh-CN" sz="3200" b="1" dirty="0" smtClean="0"/>
              <a:t>Usually, the gray value ranges from 0 to 255. So at most 8 bits (</a:t>
            </a:r>
            <a:r>
              <a:rPr lang="en-US" altLang="zh-CN" sz="3200" b="1" dirty="0" smtClean="0">
                <a:sym typeface="+mn-ea"/>
              </a:rPr>
              <a:t>2</a:t>
            </a:r>
            <a:r>
              <a:rPr lang="en-US" altLang="zh-CN" sz="3200" b="1" baseline="30000" dirty="0" smtClean="0">
                <a:sym typeface="+mn-ea"/>
              </a:rPr>
              <a:t>8</a:t>
            </a:r>
            <a:r>
              <a:rPr lang="en-US" altLang="zh-CN" sz="3200" b="1" dirty="0" smtClean="0"/>
              <a:t>) are needed to represent a pixel. If there are n gray sequences, the occupied space is 8*n.</a:t>
            </a:r>
            <a:endParaRPr lang="en-US" altLang="zh-CN" sz="3200" b="1" dirty="0" smtClean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598469" y="68626"/>
            <a:ext cx="7740763" cy="470410"/>
          </a:xfrm>
        </p:spPr>
        <p:txBody>
          <a:bodyPr/>
          <a:lstStyle/>
          <a:p>
            <a:r>
              <a:rPr lang="en-US" altLang="zh-CN" b="1" dirty="0" smtClean="0">
                <a:sym typeface="+mn-ea"/>
              </a:rPr>
              <a:t>Problem description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400" y="539115"/>
            <a:ext cx="11632565" cy="6006465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Analysis: Not all pixels need to be stored with binary 8 bits, because some gray values are not as large as 255, so can the algorithm be improved?</a:t>
            </a:r>
            <a:endParaRPr lang="zh-CN" altLang="en-US" sz="2800" b="1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17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28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23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27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29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30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18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28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27</a:t>
            </a:r>
            <a:r>
              <a:rPr lang="zh-CN" altLang="en-US" sz="2800" b="1" dirty="0">
                <a:solidFill>
                  <a:srgbClr val="7030A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39</a:t>
            </a:r>
            <a:r>
              <a:rPr lang="zh-CN" altLang="en-US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48</a:t>
            </a:r>
            <a:r>
              <a:rPr lang="zh-CN" altLang="en-US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129 </a:t>
            </a:r>
            <a:r>
              <a:rPr lang="zh-CN" altLang="en-US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139</a:t>
            </a:r>
            <a:r>
              <a:rPr lang="zh-CN" altLang="en-US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178</a:t>
            </a:r>
            <a:r>
              <a:rPr lang="zh-CN" altLang="en-US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220</a:t>
            </a:r>
            <a:r>
              <a:rPr lang="zh-CN" altLang="en-US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23</a:t>
            </a:r>
            <a:r>
              <a:rPr lang="zh-CN" altLang="en-US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9</a:t>
            </a:r>
            <a:r>
              <a:rPr lang="zh-CN" altLang="en-US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183</a:t>
            </a:r>
            <a:r>
              <a:rPr lang="zh-CN" altLang="en-US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133</a:t>
            </a:r>
            <a:r>
              <a:rPr lang="zh-CN" altLang="en-US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19</a:t>
            </a:r>
            <a:r>
              <a:rPr lang="zh-CN" altLang="en-US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，</a:t>
            </a:r>
            <a:r>
              <a:rPr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255</a:t>
            </a:r>
            <a:r>
              <a:rPr lang="en-US" altLang="zh-CN" sz="2800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.... We</a:t>
            </a:r>
            <a:r>
              <a:rPr lang="zh-CN" altLang="en-US" sz="2800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 can think of 23,17,28,23,27,29,30,18,28,27 as a group (10 numbers), each of which can be stored with 5 bits (</a:t>
            </a:r>
            <a:r>
              <a:rPr lang="en-US" altLang="zh-CN" sz="2800" dirty="0" smtClean="0">
                <a:sym typeface="+mn-ea"/>
              </a:rPr>
              <a:t>2</a:t>
            </a:r>
            <a:r>
              <a:rPr lang="en-US" altLang="zh-CN" sz="2800" baseline="30000" dirty="0" smtClean="0">
                <a:sym typeface="+mn-ea"/>
              </a:rPr>
              <a:t>5 </a:t>
            </a:r>
            <a:r>
              <a:rPr lang="zh-CN" altLang="en-US" sz="2800" b="1" dirty="0" smtClean="0">
                <a:latin typeface="Times New Roman" panose="02020503050405090304" pitchFamily="18" charset="0"/>
                <a:cs typeface="Times New Roman" panose="02020503050405090304" pitchFamily="18" charset="0"/>
              </a:rPr>
              <a:t>);</a:t>
            </a:r>
            <a:endParaRPr lang="zh-CN" altLang="en-US" sz="2800" b="1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{6,5,7,5,245,180,28,28,19, 22, 25,20} </a:t>
            </a:r>
            <a:r>
              <a:rPr lang="zh-CN" altLang="en-US" sz="2800" b="1" dirty="0">
                <a:latin typeface="Times New Roman" panose="02020503050405090304" pitchFamily="18" charset="0"/>
                <a:cs typeface="Times New Roman" panose="02020503050405090304" pitchFamily="18" charset="0"/>
              </a:rPr>
              <a:t>This is a set of gray value sequence, a total of 12 numbers, the traditional storage method: 12*8=96 bits to represent.</a:t>
            </a:r>
            <a:endParaRPr lang="zh-CN" altLang="en-US" sz="2800" b="1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altLang="zh-CN" sz="2800" b="1" dirty="0" smtClean="0">
              <a:latin typeface="Times New Roman" panose="02020503050405090304" pitchFamily="18" charset="0"/>
              <a:cs typeface="Times New Roman" panose="0202050305040509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Problem analysis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Problem analysis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951" y="984800"/>
            <a:ext cx="7337907" cy="1548850"/>
          </a:xfrm>
          <a:prstGeom prst="rect">
            <a:avLst/>
          </a:prstGeom>
        </p:spPr>
      </p:pic>
      <p:sp>
        <p:nvSpPr>
          <p:cNvPr id="5" name="内容占位符 2"/>
          <p:cNvSpPr txBox="1"/>
          <p:nvPr/>
        </p:nvSpPr>
        <p:spPr>
          <a:xfrm>
            <a:off x="112395" y="2533650"/>
            <a:ext cx="12292965" cy="3328035"/>
          </a:xfrm>
          <a:prstGeom prst="rect">
            <a:avLst/>
          </a:prstGeom>
        </p:spPr>
        <p:txBody>
          <a:bodyPr/>
          <a:lstStyle>
            <a:lvl1pPr marL="326390" indent="-32639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05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07390" lvl="1" indent="-27241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65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88390" lvl="2" indent="-21780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85" kern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524000" lvl="3" indent="-21780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9610" lvl="4" indent="-21780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5220" lvl="5" indent="-217805" algn="l" defTabSz="87058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0195" lvl="6" indent="-217805" algn="l" defTabSz="87058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5805" lvl="7" indent="-217805" algn="l" defTabSz="87058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1415" lvl="8" indent="-217805" algn="l" defTabSz="87058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ym typeface="+mn-ea"/>
              </a:rPr>
              <a:t>If divided into three groups:</a:t>
            </a:r>
            <a:endParaRPr lang="zh-CN" altLang="en-US" sz="2400" b="1" dirty="0" smtClean="0">
              <a:sym typeface="+mn-ea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The first set </a:t>
            </a:r>
            <a:r>
              <a:rPr lang="en-US" altLang="zh-CN" sz="2400" b="1" dirty="0"/>
              <a:t>has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4</a:t>
            </a:r>
            <a:r>
              <a:rPr lang="zh-CN" altLang="en-US" sz="2400" b="1" dirty="0"/>
              <a:t> numbers, the </a:t>
            </a:r>
            <a:r>
              <a:rPr lang="zh-CN" altLang="en-US" sz="2400" b="1" dirty="0">
                <a:sym typeface="+mn-ea"/>
              </a:rPr>
              <a:t>maximum</a:t>
            </a:r>
            <a:r>
              <a:rPr lang="zh-CN" altLang="en-US" sz="2400" b="1" dirty="0"/>
              <a:t> is 7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so it's represented by </a:t>
            </a:r>
            <a:r>
              <a:rPr lang="zh-CN" altLang="en-US" sz="2400" b="1" dirty="0">
                <a:solidFill>
                  <a:srgbClr val="FF0000"/>
                </a:solidFill>
              </a:rPr>
              <a:t>3</a:t>
            </a:r>
            <a:r>
              <a:rPr lang="zh-CN" altLang="en-US" sz="2400" b="1" dirty="0"/>
              <a:t> bits;</a:t>
            </a:r>
            <a:endParaRPr lang="zh-CN" altLang="en-US" sz="2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The second set </a:t>
            </a:r>
            <a:r>
              <a:rPr lang="en-US" altLang="zh-CN" sz="2400" b="1" dirty="0"/>
              <a:t>has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/>
              <a:t> numbers, the maximum is 245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so it's represented by </a:t>
            </a:r>
            <a:r>
              <a:rPr lang="zh-CN" altLang="en-US" sz="2400" b="1" dirty="0">
                <a:solidFill>
                  <a:srgbClr val="FF0000"/>
                </a:solidFill>
              </a:rPr>
              <a:t>8</a:t>
            </a:r>
            <a:r>
              <a:rPr lang="zh-CN" altLang="en-US" sz="2400" b="1" dirty="0"/>
              <a:t> bits;</a:t>
            </a:r>
            <a:endParaRPr lang="zh-CN" altLang="en-US" sz="2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The third set </a:t>
            </a:r>
            <a:r>
              <a:rPr lang="en-US" altLang="zh-CN" sz="2400" b="1" dirty="0"/>
              <a:t>has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6</a:t>
            </a:r>
            <a:r>
              <a:rPr lang="zh-CN" altLang="en-US" sz="2400" b="1" dirty="0"/>
              <a:t> numbers, the </a:t>
            </a:r>
            <a:r>
              <a:rPr lang="zh-CN" altLang="en-US" sz="2400" b="1" dirty="0">
                <a:sym typeface="+mn-ea"/>
              </a:rPr>
              <a:t>maximum</a:t>
            </a:r>
            <a:r>
              <a:rPr lang="zh-CN" altLang="en-US" sz="2400" b="1" dirty="0"/>
              <a:t> is 28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 so it's represented by </a:t>
            </a:r>
            <a:r>
              <a:rPr lang="zh-CN" altLang="en-US" sz="2400" b="1" dirty="0">
                <a:solidFill>
                  <a:srgbClr val="FF0000"/>
                </a:solidFill>
              </a:rPr>
              <a:t>5</a:t>
            </a:r>
            <a:r>
              <a:rPr lang="zh-CN" altLang="en-US" sz="2400" b="1" dirty="0"/>
              <a:t> bits;</a:t>
            </a:r>
            <a:endParaRPr lang="zh-CN" altLang="en-US" sz="2400" b="1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The final number of bits is 4*3+2*8+6*5+</a:t>
            </a:r>
            <a:r>
              <a:rPr lang="zh-CN" altLang="en-US" sz="2400" b="1" dirty="0">
                <a:solidFill>
                  <a:srgbClr val="FF0000"/>
                </a:solidFill>
              </a:rPr>
              <a:t>11*3</a:t>
            </a:r>
            <a:r>
              <a:rPr lang="zh-CN" altLang="en-US" sz="2400" b="1" dirty="0"/>
              <a:t>=91.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381080" y="794373"/>
            <a:ext cx="11810919" cy="5852171"/>
          </a:xfrm>
          <a:prstGeom prst="rect">
            <a:avLst/>
          </a:prstGeom>
        </p:spPr>
        <p:txBody>
          <a:bodyPr/>
          <a:lstStyle>
            <a:lvl1pPr marL="326390" indent="-32639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050" kern="1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07390" lvl="1" indent="-27241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665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088390" lvl="2" indent="-21780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85" kern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3pPr>
            <a:lvl4pPr marL="1524000" lvl="3" indent="-21780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9610" lvl="4" indent="-217805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5220" lvl="5" indent="-217805" algn="l" defTabSz="87058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30195" lvl="6" indent="-217805" algn="l" defTabSz="87058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5805" lvl="7" indent="-217805" algn="l" defTabSz="87058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01415" lvl="8" indent="-217805" algn="l" defTabSz="870585" eaLnBrk="1" fontAlgn="base" latinLnBrk="0" hangingPunct="1">
              <a:spcBef>
                <a:spcPct val="20000"/>
              </a:spcBef>
              <a:spcAft>
                <a:spcPct val="0"/>
              </a:spcAft>
              <a:buChar char="»"/>
              <a:defRPr sz="1905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 smtClean="0"/>
              <a:t>Gray value sequence </a:t>
            </a:r>
            <a:r>
              <a:rPr lang="en-US" altLang="zh-CN" sz="2800" i="1" dirty="0" smtClean="0"/>
              <a:t>P</a:t>
            </a:r>
            <a:r>
              <a:rPr lang="en-US" altLang="zh-CN" sz="2800" dirty="0"/>
              <a:t>={10,12,15,255,1,2,1,1,2,2,1,1</a:t>
            </a:r>
            <a:r>
              <a:rPr lang="en-US" altLang="zh-CN" sz="2800" dirty="0" smtClean="0"/>
              <a:t>}. </a:t>
            </a:r>
            <a:r>
              <a:rPr lang="en-US" altLang="zh-CN" sz="1800" dirty="0" smtClean="0"/>
              <a:t>(12 numbers)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</a:rPr>
              <a:t>Method1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en-US" altLang="zh-CN" sz="2800" i="1" dirty="0">
                <a:solidFill>
                  <a:srgbClr val="FF0000"/>
                </a:solidFill>
              </a:rPr>
              <a:t>S</a:t>
            </a:r>
            <a:r>
              <a:rPr lang="en-US" altLang="zh-CN" sz="2800" dirty="0">
                <a:solidFill>
                  <a:srgbClr val="FF0000"/>
                </a:solidFill>
              </a:rPr>
              <a:t>1= {10, 12, </a:t>
            </a:r>
            <a:r>
              <a:rPr lang="en-US" altLang="zh-CN" sz="2800" dirty="0" smtClean="0">
                <a:solidFill>
                  <a:srgbClr val="FF0000"/>
                </a:solidFill>
              </a:rPr>
              <a:t>15}</a:t>
            </a:r>
            <a:r>
              <a:rPr lang="zh-CN" altLang="en-US" sz="2800" dirty="0" smtClean="0">
                <a:solidFill>
                  <a:srgbClr val="FF0000"/>
                </a:solidFill>
              </a:rPr>
              <a:t>，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={255</a:t>
            </a:r>
            <a:r>
              <a:rPr lang="en-US" altLang="zh-CN" sz="2800" dirty="0" smtClean="0">
                <a:solidFill>
                  <a:srgbClr val="FF0000"/>
                </a:solidFill>
              </a:rPr>
              <a:t>}, 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>
                <a:solidFill>
                  <a:srgbClr val="FF0000"/>
                </a:solidFill>
              </a:rPr>
              <a:t>3</a:t>
            </a:r>
            <a:r>
              <a:rPr lang="en-US" altLang="zh-CN" sz="2800" dirty="0">
                <a:solidFill>
                  <a:srgbClr val="FF0000"/>
                </a:solidFill>
              </a:rPr>
              <a:t>={1</a:t>
            </a:r>
            <a:r>
              <a:rPr lang="en-US" altLang="zh-CN" sz="2800" dirty="0" smtClean="0">
                <a:solidFill>
                  <a:srgbClr val="FF0000"/>
                </a:solidFill>
              </a:rPr>
              <a:t>, 2, 1, 1, 2, 2, 1, 1}</a:t>
            </a:r>
            <a:r>
              <a:rPr lang="zh-CN" altLang="en-US" sz="2800" dirty="0" smtClean="0">
                <a:solidFill>
                  <a:srgbClr val="FF0000"/>
                </a:solidFill>
              </a:rPr>
              <a:t>。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Method2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r>
              <a:rPr lang="en-US" altLang="zh-CN" sz="2800" i="1" dirty="0">
                <a:solidFill>
                  <a:schemeClr val="tx1"/>
                </a:solidFill>
              </a:rPr>
              <a:t>S</a:t>
            </a:r>
            <a:r>
              <a:rPr lang="en-US" altLang="zh-CN" sz="2800" dirty="0">
                <a:solidFill>
                  <a:schemeClr val="tx1"/>
                </a:solidFill>
              </a:rPr>
              <a:t>1={10,12,15,255,1,2,1,1,2,2,1,1</a:t>
            </a:r>
            <a:r>
              <a:rPr lang="en-US" altLang="zh-CN" sz="2800" dirty="0" smtClean="0">
                <a:solidFill>
                  <a:schemeClr val="tx1"/>
                </a:solidFill>
              </a:rPr>
              <a:t>}</a:t>
            </a:r>
            <a:r>
              <a:rPr lang="zh-CN" altLang="en-US" sz="2800" dirty="0" smtClean="0">
                <a:solidFill>
                  <a:schemeClr val="tx1"/>
                </a:solidFill>
              </a:rPr>
              <a:t>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tx1"/>
                </a:solidFill>
                <a:sym typeface="+mn-ea"/>
              </a:rPr>
              <a:t>Method3</a:t>
            </a:r>
            <a:r>
              <a:rPr lang="zh-CN" altLang="en-US" sz="2800" dirty="0">
                <a:solidFill>
                  <a:schemeClr val="tx1"/>
                </a:solidFill>
              </a:rPr>
              <a:t>：</a:t>
            </a:r>
            <a:r>
              <a:rPr lang="zh-CN" altLang="en-US" sz="2800" dirty="0" smtClean="0"/>
              <a:t>Divide into 12 groups, one number for each group.</a:t>
            </a:r>
            <a:endParaRPr lang="zh-CN" altLang="en-US" sz="2800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/>
              <a:t>S</a:t>
            </a:r>
            <a:r>
              <a:rPr lang="zh-CN" altLang="en-US" sz="2800" dirty="0"/>
              <a:t>torage space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Method1</a:t>
            </a:r>
            <a:r>
              <a:rPr lang="zh-CN" altLang="en-US" sz="2800" dirty="0">
                <a:solidFill>
                  <a:srgbClr val="FF0000"/>
                </a:solidFill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</a:rPr>
              <a:t>11×3+4×3+ 8×1+2×8 = 69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ym typeface="+mn-ea"/>
              </a:rPr>
              <a:t>Method2</a:t>
            </a:r>
            <a:r>
              <a:rPr lang="zh-CN" altLang="en-US" sz="2800" dirty="0"/>
              <a:t>：</a:t>
            </a:r>
            <a:r>
              <a:rPr lang="en-US" altLang="zh-CN" sz="2800" dirty="0"/>
              <a:t>11×1+8×12 =107</a:t>
            </a:r>
            <a:endParaRPr lang="en-US" altLang="zh-CN" sz="2800" dirty="0"/>
          </a:p>
          <a:p>
            <a:pPr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800" dirty="0">
                <a:sym typeface="+mn-ea"/>
              </a:rPr>
              <a:t>Method3</a:t>
            </a:r>
            <a:r>
              <a:rPr lang="zh-CN" altLang="en-US" sz="2800" dirty="0"/>
              <a:t>：</a:t>
            </a:r>
            <a:r>
              <a:rPr lang="en-US" altLang="zh-CN" sz="2800" dirty="0"/>
              <a:t>11×12+4×3+8×1+1×5+2×3=163</a:t>
            </a:r>
            <a:endParaRPr lang="zh-CN" altLang="en-US" sz="2800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Problem analysis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/>
              <a:t>The principle of compression is to set a break point for the sequence </a:t>
            </a:r>
            <a:r>
              <a:rPr lang="en-US" altLang="zh-CN" sz="2800" b="1" dirty="0" smtClean="0">
                <a:sym typeface="+mn-ea"/>
              </a:rPr>
              <a:t>{</a:t>
            </a:r>
            <a:r>
              <a:rPr lang="en-US" altLang="zh-CN" sz="2800" b="1" dirty="0">
                <a:sym typeface="+mn-ea"/>
              </a:rPr>
              <a:t>p</a:t>
            </a:r>
            <a:r>
              <a:rPr lang="en-US" altLang="zh-CN" sz="2800" b="1" baseline="-25000" dirty="0">
                <a:sym typeface="+mn-ea"/>
              </a:rPr>
              <a:t>1</a:t>
            </a:r>
            <a:r>
              <a:rPr lang="en-US" altLang="zh-CN" sz="2800" b="1" dirty="0">
                <a:sym typeface="+mn-ea"/>
              </a:rPr>
              <a:t>,p</a:t>
            </a:r>
            <a:r>
              <a:rPr lang="en-US" altLang="zh-CN" sz="2800" b="1" baseline="-25000" dirty="0">
                <a:sym typeface="+mn-ea"/>
              </a:rPr>
              <a:t>2</a:t>
            </a:r>
            <a:r>
              <a:rPr lang="en-US" altLang="zh-CN" sz="2800" b="1" dirty="0">
                <a:sym typeface="+mn-ea"/>
              </a:rPr>
              <a:t>,……</a:t>
            </a:r>
            <a:r>
              <a:rPr lang="en-US" altLang="zh-CN" sz="2800" b="1" dirty="0" err="1">
                <a:sym typeface="+mn-ea"/>
              </a:rPr>
              <a:t>p</a:t>
            </a:r>
            <a:r>
              <a:rPr lang="en-US" altLang="zh-CN" sz="2800" b="1" baseline="-25000" dirty="0" err="1">
                <a:sym typeface="+mn-ea"/>
              </a:rPr>
              <a:t>n</a:t>
            </a:r>
            <a:r>
              <a:rPr lang="en-US" altLang="zh-CN" sz="2800" b="1" dirty="0" smtClean="0">
                <a:sym typeface="+mn-ea"/>
              </a:rPr>
              <a:t>}</a:t>
            </a:r>
            <a:r>
              <a:rPr lang="zh-CN" altLang="en-US" sz="2800" b="1" dirty="0" smtClean="0"/>
              <a:t> and divide it into segments, and the pixels in the same segment occupy the same number of bits.</a:t>
            </a:r>
            <a:endParaRPr lang="zh-CN" altLang="en-US" sz="28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rgbClr val="0000FF"/>
                </a:solidFill>
              </a:rPr>
              <a:t>The process of segmentation is to find a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break point</a:t>
            </a:r>
            <a:r>
              <a:rPr lang="zh-CN" altLang="en-US" sz="2800" b="1" dirty="0" smtClean="0">
                <a:solidFill>
                  <a:srgbClr val="0000FF"/>
                </a:solidFill>
              </a:rPr>
              <a:t> so that the maximum gray value of the pixels in a segment is small, so that the segment of pixels (which would otherwise need 8 bits) can be represented by fewer bits (such as 5 bits), thus reducing storage space.</a:t>
            </a:r>
            <a:endParaRPr lang="zh-CN" altLang="en-US" sz="2800" b="1" dirty="0" smtClean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Problem analysis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/>
              <a:t>Each pixel stores the required information:</a:t>
            </a:r>
            <a:endParaRPr lang="zh-CN" altLang="en-US" sz="28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 smtClean="0"/>
              <a:t>1. The number of pixels contained in each segment of pixel; (To give a constraint, generally set no more than 256)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 smtClean="0"/>
              <a:t>2. The number of bits occupied by the largest pixel in this segment of pixels;</a:t>
            </a:r>
            <a:endParaRPr lang="en-US" altLang="zh-CN" sz="2800" b="1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Problem analysis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The problem of image compression is to determine the optimal segmentation of the pixel sequence 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{p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1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,p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2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,……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p</a:t>
            </a:r>
            <a:r>
              <a:rPr lang="en-US" altLang="zh-CN" baseline="-25000" dirty="0" err="1">
                <a:solidFill>
                  <a:srgbClr val="FF0000"/>
                </a:solidFill>
                <a:sym typeface="+mn-ea"/>
              </a:rPr>
              <a:t>n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}</a:t>
            </a:r>
            <a:r>
              <a:rPr lang="zh-CN" altLang="en-US" dirty="0" smtClean="0">
                <a:solidFill>
                  <a:srgbClr val="FF0000"/>
                </a:solidFill>
              </a:rPr>
              <a:t>, which minimizes the storage space required for the segmentation.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dirty="0" smtClean="0"/>
              <a:t>Modeling: A sequence of n pixels </a:t>
            </a:r>
            <a:r>
              <a:rPr lang="zh-CN" altLang="en-US" dirty="0" smtClean="0">
                <a:sym typeface="+mn-ea"/>
              </a:rPr>
              <a:t>{p1,p2,……,pn}</a:t>
            </a:r>
            <a:r>
              <a:rPr lang="zh-CN" altLang="en-US" dirty="0" smtClean="0"/>
              <a:t>, divided into m segments </a:t>
            </a:r>
            <a:r>
              <a:rPr lang="zh-CN" altLang="en-US" dirty="0" smtClean="0">
                <a:sym typeface="+mn-ea"/>
              </a:rPr>
              <a:t>s1,s2,……,sm</a:t>
            </a:r>
            <a:r>
              <a:rPr lang="zh-CN" altLang="en-US" dirty="0" smtClean="0"/>
              <a:t>, the number of pixels in the same segment occupy same bits.</a:t>
            </a:r>
            <a:endParaRPr lang="zh-CN" altLang="en-US" dirty="0" smtClean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2800" dirty="0"/>
          </a:p>
        </p:txBody>
      </p:sp>
      <p:sp>
        <p:nvSpPr>
          <p:cNvPr id="4" name="矩形 3"/>
          <p:cNvSpPr/>
          <p:nvPr/>
        </p:nvSpPr>
        <p:spPr>
          <a:xfrm>
            <a:off x="1381125" y="4267200"/>
            <a:ext cx="1133475" cy="257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S1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819400" y="4267199"/>
            <a:ext cx="1133475" cy="257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S2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57675" y="4267199"/>
            <a:ext cx="1133475" cy="257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S3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695950" y="4267199"/>
            <a:ext cx="1133475" cy="257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S4</a:t>
            </a:r>
            <a:endParaRPr lang="zh-CN" altLang="en-US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7216423" y="4391022"/>
            <a:ext cx="1918052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572625" y="4267199"/>
            <a:ext cx="1133475" cy="2571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Sm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Problem analysis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6700" y="891540"/>
            <a:ext cx="11191240" cy="5349240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Let the </a:t>
            </a:r>
            <a:r>
              <a:rPr lang="zh-CN" altLang="en-US" sz="2800" i="1" dirty="0">
                <a:solidFill>
                  <a:srgbClr val="FF0000"/>
                </a:solidFill>
                <a:latin typeface="Times New Roman Italic" panose="02020503050405090304" charset="0"/>
                <a:cs typeface="Times New Roman Italic" panose="02020503050405090304" charset="0"/>
              </a:rPr>
              <a:t>t</a:t>
            </a:r>
            <a:r>
              <a:rPr lang="en-US" altLang="zh-CN" sz="2800" i="1" dirty="0">
                <a:solidFill>
                  <a:srgbClr val="FF0000"/>
                </a:solidFill>
                <a:latin typeface="Times New Roman Italic" panose="02020503050405090304" charset="0"/>
                <a:cs typeface="Times New Roman Italic" panose="02020503050405090304" charset="0"/>
              </a:rPr>
              <a:t>-th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segment have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l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[t]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pixels, each occupying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b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[t]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 bits.</a:t>
            </a:r>
            <a:endParaRPr lang="zh-CN" altLang="en-US" sz="2800" dirty="0">
              <a:solidFill>
                <a:srgbClr val="FF0000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The head of segment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：It takes 11 to record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l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[t](8 bits) and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b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503050405090304" pitchFamily="18" charset="0"/>
                <a:cs typeface="Times New Roman" panose="02020503050405090304" pitchFamily="18" charset="0"/>
              </a:rPr>
              <a:t>[t](3 bits).</a:t>
            </a:r>
            <a:endParaRPr lang="zh-CN" altLang="en-US" sz="2800" dirty="0">
              <a:solidFill>
                <a:srgbClr val="0000FF"/>
              </a:solidFill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0000FF"/>
                </a:solidFill>
              </a:rPr>
              <a:t>I</a:t>
            </a:r>
            <a:r>
              <a:rPr lang="zh-CN" altLang="en-US" sz="2800" dirty="0">
                <a:solidFill>
                  <a:srgbClr val="0000FF"/>
                </a:solidFill>
              </a:rPr>
              <a:t>n effect, the storage space is opened up to record the number of pixels (</a:t>
            </a:r>
            <a:r>
              <a:rPr lang="en-US" altLang="zh-CN" sz="2800" dirty="0" smtClean="0">
                <a:sym typeface="+mn-ea"/>
              </a:rPr>
              <a:t>2</a:t>
            </a:r>
            <a:r>
              <a:rPr lang="en-US" altLang="zh-CN" sz="2800" baseline="30000" dirty="0" smtClean="0">
                <a:sym typeface="+mn-ea"/>
              </a:rPr>
              <a:t>8</a:t>
            </a:r>
            <a:r>
              <a:rPr lang="zh-CN" altLang="en-US" sz="2800" dirty="0">
                <a:solidFill>
                  <a:srgbClr val="0000FF"/>
                </a:solidFill>
              </a:rPr>
              <a:t>) and the number of bits of the maximum pixel in each segment (</a:t>
            </a:r>
            <a:r>
              <a:rPr lang="en-US" altLang="zh-CN" sz="2800" dirty="0" smtClean="0">
                <a:sym typeface="+mn-ea"/>
              </a:rPr>
              <a:t>2</a:t>
            </a:r>
            <a:r>
              <a:rPr lang="en-US" altLang="zh-CN" sz="2800" baseline="30000" dirty="0" smtClean="0">
                <a:sym typeface="+mn-ea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</a:rPr>
              <a:t>).</a:t>
            </a:r>
            <a:endParaRPr lang="zh-CN" altLang="en-US" sz="2800" dirty="0">
              <a:solidFill>
                <a:srgbClr val="0000FF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800" dirty="0" smtClean="0">
              <a:solidFill>
                <a:srgbClr val="0000FF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dirty="0" smtClean="0">
                <a:solidFill>
                  <a:schemeClr val="tx1"/>
                </a:solidFill>
              </a:rPr>
              <a:t>Specific pixel information: Number of pixels * number of pixels occupied by the largest pixel;</a:t>
            </a:r>
            <a:endParaRPr lang="zh-CN" alt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Problem analysis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97*168"/>
  <p:tag name="TABLE_ENDDRAG_RECT" val="356*285*97*168"/>
</p:tagLst>
</file>

<file path=ppt/theme/theme1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7C6E5"/>
      </a:accent1>
      <a:accent2>
        <a:srgbClr val="333399"/>
      </a:accent2>
      <a:accent3>
        <a:srgbClr val="FFFFFF"/>
      </a:accent3>
      <a:accent4>
        <a:srgbClr val="000000"/>
      </a:accent4>
      <a:accent5>
        <a:srgbClr val="D0DFEF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A7C6E5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0DFF0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算法1模板</Template>
  <TotalTime>0</TotalTime>
  <Words>3949</Words>
  <Application>WPS Writer</Application>
  <PresentationFormat>宽屏</PresentationFormat>
  <Paragraphs>189</Paragraphs>
  <Slides>18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45" baseType="lpstr">
      <vt:lpstr>Arial</vt:lpstr>
      <vt:lpstr>宋体</vt:lpstr>
      <vt:lpstr>Wingdings</vt:lpstr>
      <vt:lpstr>汉仪书宋二KW</vt:lpstr>
      <vt:lpstr>华文隶书</vt:lpstr>
      <vt:lpstr>新宋体</vt:lpstr>
      <vt:lpstr>宋体-简</vt:lpstr>
      <vt:lpstr>黑体</vt:lpstr>
      <vt:lpstr>汉仪中黑KW</vt:lpstr>
      <vt:lpstr>微软雅黑</vt:lpstr>
      <vt:lpstr>汉仪旗黑</vt:lpstr>
      <vt:lpstr>方正书宋_GBK</vt:lpstr>
      <vt:lpstr>Times New Roman</vt:lpstr>
      <vt:lpstr>Times New Roman Italic</vt:lpstr>
      <vt:lpstr>Symbol</vt:lpstr>
      <vt:lpstr>Kingsoft Sign</vt:lpstr>
      <vt:lpstr>Weibei TC</vt:lpstr>
      <vt:lpstr>苹方-简</vt:lpstr>
      <vt:lpstr>Arial Black</vt:lpstr>
      <vt:lpstr>宋体</vt:lpstr>
      <vt:lpstr>Arial Unicode MS</vt:lpstr>
      <vt:lpstr>等线</vt:lpstr>
      <vt:lpstr>汉仪中等线KW</vt:lpstr>
      <vt:lpstr>自定义设计方案</vt:lpstr>
      <vt:lpstr>Equation.DSMT4</vt:lpstr>
      <vt:lpstr>Equation.DSMT4</vt:lpstr>
      <vt:lpstr>Equation.DSMT4</vt:lpstr>
      <vt:lpstr>Image Compression</vt:lpstr>
      <vt:lpstr>Problem description</vt:lpstr>
      <vt:lpstr>Problem analysis</vt:lpstr>
      <vt:lpstr>Problem analysis</vt:lpstr>
      <vt:lpstr>Problem analysis</vt:lpstr>
      <vt:lpstr>Problem analysis</vt:lpstr>
      <vt:lpstr>Problem analysis</vt:lpstr>
      <vt:lpstr>Problem analysis</vt:lpstr>
      <vt:lpstr>Problem analysis</vt:lpstr>
      <vt:lpstr>Problem analysis</vt:lpstr>
      <vt:lpstr>Dynamic programming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算法设计与分析</dc:title>
  <dc:creator>huxufei</dc:creator>
  <cp:lastModifiedBy>Somnus</cp:lastModifiedBy>
  <cp:revision>841</cp:revision>
  <dcterms:created xsi:type="dcterms:W3CDTF">2024-03-08T12:06:00Z</dcterms:created>
  <dcterms:modified xsi:type="dcterms:W3CDTF">2024-03-08T12:06:00Z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E294DC6F62D67754AEB82E6382A71C78</vt:lpwstr>
  </property>
  <property fmtid="{D5CDD505-2E9C-101B-9397-08002B2CF9AE}" pid="3" name="KSOProductBuildVer">
    <vt:lpwstr>1033-6.5.2.8766</vt:lpwstr>
  </property>
</Properties>
</file>