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Override PartName="/ppt/notesSlides/notesSlide18.xml" ContentType="application/vnd.openxmlformats-officedocument.presentationml.notesSlide+xml"/>
  <Override PartName="/ppt/notesSlides/notesSlide27.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3"/>
  </p:notesMasterIdLst>
  <p:sldIdLst>
    <p:sldId id="256" r:id="rId2"/>
    <p:sldId id="263" r:id="rId3"/>
    <p:sldId id="284" r:id="rId4"/>
    <p:sldId id="257" r:id="rId5"/>
    <p:sldId id="258" r:id="rId6"/>
    <p:sldId id="259" r:id="rId7"/>
    <p:sldId id="260" r:id="rId8"/>
    <p:sldId id="282" r:id="rId9"/>
    <p:sldId id="261" r:id="rId10"/>
    <p:sldId id="283" r:id="rId11"/>
    <p:sldId id="287" r:id="rId12"/>
    <p:sldId id="262" r:id="rId13"/>
    <p:sldId id="293" r:id="rId14"/>
    <p:sldId id="288" r:id="rId15"/>
    <p:sldId id="265" r:id="rId16"/>
    <p:sldId id="266" r:id="rId17"/>
    <p:sldId id="267" r:id="rId18"/>
    <p:sldId id="286" r:id="rId19"/>
    <p:sldId id="285" r:id="rId20"/>
    <p:sldId id="268" r:id="rId21"/>
    <p:sldId id="269" r:id="rId22"/>
    <p:sldId id="281" r:id="rId23"/>
    <p:sldId id="270" r:id="rId24"/>
    <p:sldId id="271" r:id="rId25"/>
    <p:sldId id="272" r:id="rId26"/>
    <p:sldId id="273" r:id="rId27"/>
    <p:sldId id="274" r:id="rId28"/>
    <p:sldId id="275" r:id="rId29"/>
    <p:sldId id="276" r:id="rId30"/>
    <p:sldId id="277" r:id="rId31"/>
    <p:sldId id="290" r:id="rId32"/>
    <p:sldId id="278" r:id="rId33"/>
    <p:sldId id="294" r:id="rId34"/>
    <p:sldId id="279" r:id="rId35"/>
    <p:sldId id="295" r:id="rId36"/>
    <p:sldId id="296" r:id="rId37"/>
    <p:sldId id="297" r:id="rId38"/>
    <p:sldId id="298" r:id="rId39"/>
    <p:sldId id="299" r:id="rId40"/>
    <p:sldId id="280" r:id="rId41"/>
    <p:sldId id="292" r:id="rId4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340" autoAdjust="0"/>
    <p:restoredTop sz="69219" autoAdjust="0"/>
  </p:normalViewPr>
  <p:slideViewPr>
    <p:cSldViewPr>
      <p:cViewPr varScale="1">
        <p:scale>
          <a:sx n="58" d="100"/>
          <a:sy n="58" d="100"/>
        </p:scale>
        <p:origin x="-1044"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826D637-6924-4A4F-8550-0E64EF887888}" type="datetimeFigureOut">
              <a:rPr lang="en-US" smtClean="0"/>
              <a:pPr/>
              <a:t>4/12/2010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FD85767-B34F-4122-8642-982296400DCD}"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Making P2P more adoptable.</a:t>
            </a:r>
          </a:p>
          <a:p>
            <a:r>
              <a:rPr lang="en-US" dirty="0" smtClean="0"/>
              <a:t>More usable.</a:t>
            </a:r>
          </a:p>
          <a:p>
            <a:r>
              <a:rPr lang="en-US" dirty="0" smtClean="0"/>
              <a:t>Useful in more situations.</a:t>
            </a:r>
            <a:endParaRPr lang="en-US" dirty="0"/>
          </a:p>
        </p:txBody>
      </p:sp>
      <p:sp>
        <p:nvSpPr>
          <p:cNvPr id="4" name="Slide Number Placeholder 3"/>
          <p:cNvSpPr>
            <a:spLocks noGrp="1"/>
          </p:cNvSpPr>
          <p:nvPr>
            <p:ph type="sldNum" sz="quarter" idx="10"/>
          </p:nvPr>
        </p:nvSpPr>
        <p:spPr/>
        <p:txBody>
          <a:bodyPr/>
          <a:lstStyle/>
          <a:p>
            <a:fld id="{CFD85767-B34F-4122-8642-982296400DCD}"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It would be annoying for small files because it is so manual.</a:t>
            </a:r>
          </a:p>
          <a:p>
            <a:endParaRPr lang="en-US" dirty="0" smtClean="0"/>
          </a:p>
          <a:p>
            <a:r>
              <a:rPr lang="en-US" dirty="0" smtClean="0"/>
              <a:t>2) When a user runs into this, it typically takes extra time in order to download this way, because you have to go</a:t>
            </a:r>
            <a:r>
              <a:rPr lang="en-US" baseline="0" dirty="0" smtClean="0"/>
              <a:t> through some extra steps, like downloading the .torrent file, then waiting some time for your client to contact the tracker, get peer lists, find peers that are willing to share with you, etc.</a:t>
            </a:r>
            <a:endParaRPr lang="en-US" dirty="0" smtClean="0"/>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It would be painful to have to do this for many small files, like browsing a web page.  Up to 10 files for </a:t>
            </a:r>
            <a:r>
              <a:rPr lang="en-US" dirty="0" err="1" smtClean="0"/>
              <a:t>byu's</a:t>
            </a:r>
            <a:r>
              <a:rPr lang="en-US" dirty="0" smtClean="0"/>
              <a:t> web site.  Even if they *did* a </a:t>
            </a:r>
            <a:r>
              <a:rPr lang="en-US" dirty="0" err="1" smtClean="0"/>
              <a:t>BitTorrent</a:t>
            </a:r>
            <a:r>
              <a:rPr lang="en-US" dirty="0" smtClean="0"/>
              <a:t> file for each of these small files, today’s systems include a manual step in order to download each file.  Modern browsers don’t handle inline p2p.  So P2P basically</a:t>
            </a:r>
            <a:r>
              <a:rPr lang="en-US" baseline="0" dirty="0" smtClean="0"/>
              <a:t> can’t be used for a typical web page.</a:t>
            </a:r>
            <a:endParaRPr lang="en-US" dirty="0" smtClean="0"/>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How many sites actually offer you that stuff?</a:t>
            </a:r>
          </a:p>
          <a:p>
            <a:endParaRPr lang="en-US" dirty="0" smtClean="0"/>
          </a:p>
          <a:p>
            <a:r>
              <a:rPr lang="en-US" dirty="0" smtClean="0"/>
              <a:t>Normal people do not use </a:t>
            </a:r>
            <a:r>
              <a:rPr lang="en-US" dirty="0" err="1" smtClean="0"/>
              <a:t>BitTorrent</a:t>
            </a:r>
            <a:r>
              <a:rPr lang="en-US" dirty="0" smtClean="0"/>
              <a:t>.  Not useful</a:t>
            </a:r>
            <a:r>
              <a:rPr lang="en-US" baseline="0" dirty="0" smtClean="0"/>
              <a:t> to them.</a:t>
            </a:r>
            <a:endParaRPr lang="en-US" dirty="0"/>
          </a:p>
        </p:txBody>
      </p:sp>
      <p:sp>
        <p:nvSpPr>
          <p:cNvPr id="4" name="Slide Number Placeholder 3"/>
          <p:cNvSpPr>
            <a:spLocks noGrp="1"/>
          </p:cNvSpPr>
          <p:nvPr>
            <p:ph type="sldNum" sz="quarter" idx="10"/>
          </p:nvPr>
        </p:nvSpPr>
        <p:spPr/>
        <p:txBody>
          <a:bodyPr/>
          <a:lstStyle/>
          <a:p>
            <a:fld id="{CFD85767-B34F-4122-8642-982296400DCD}" type="slidenum">
              <a:rPr lang="en-US" smtClean="0"/>
              <a:pPr/>
              <a:t>11</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a:p>
            <a:r>
              <a:rPr lang="en-US" dirty="0" smtClean="0"/>
              <a:t>Hard to configure—hard to get to work right except for very popular files.</a:t>
            </a:r>
            <a:endParaRPr lang="en-US" dirty="0"/>
          </a:p>
        </p:txBody>
      </p:sp>
      <p:sp>
        <p:nvSpPr>
          <p:cNvPr id="4" name="Slide Number Placeholder 3"/>
          <p:cNvSpPr>
            <a:spLocks noGrp="1"/>
          </p:cNvSpPr>
          <p:nvPr>
            <p:ph type="sldNum" sz="quarter" idx="10"/>
          </p:nvPr>
        </p:nvSpPr>
        <p:spPr/>
        <p:txBody>
          <a:bodyPr/>
          <a:lstStyle/>
          <a:p>
            <a:fld id="{CFD85767-B34F-4122-8642-982296400DCD}" type="slidenum">
              <a:rPr lang="en-US" smtClean="0"/>
              <a:pPr/>
              <a:t>12</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Designed to keep the,</a:t>
            </a:r>
            <a:r>
              <a:rPr lang="en-US" baseline="0" dirty="0" smtClean="0"/>
              <a:t> scalability </a:t>
            </a:r>
            <a:r>
              <a:rPr lang="en-US" dirty="0" smtClean="0"/>
              <a:t>and cost effectiveness of </a:t>
            </a:r>
            <a:r>
              <a:rPr lang="en-US" dirty="0" err="1" smtClean="0"/>
              <a:t>BitTorrent</a:t>
            </a:r>
            <a:r>
              <a:rPr lang="en-US" dirty="0" smtClean="0"/>
              <a:t>, while making it useful</a:t>
            </a:r>
            <a:r>
              <a:rPr lang="en-US" baseline="0" dirty="0" smtClean="0"/>
              <a:t> in more situations than </a:t>
            </a:r>
            <a:r>
              <a:rPr lang="en-US" baseline="0" dirty="0" err="1" smtClean="0"/>
              <a:t>BitTorrent</a:t>
            </a:r>
            <a:r>
              <a:rPr lang="en-US" baseline="0" dirty="0" smtClean="0"/>
              <a:t> currently is.</a:t>
            </a:r>
          </a:p>
          <a:p>
            <a:endParaRPr lang="en-US" baseline="0" dirty="0" smtClean="0"/>
          </a:p>
          <a:p>
            <a:r>
              <a:rPr lang="en-US" baseline="0" dirty="0" smtClean="0"/>
              <a:t>Alleviate these problems.</a:t>
            </a:r>
            <a:endParaRPr lang="en-US" dirty="0" smtClean="0"/>
          </a:p>
        </p:txBody>
      </p:sp>
      <p:sp>
        <p:nvSpPr>
          <p:cNvPr id="4" name="Slide Number Placeholder 3"/>
          <p:cNvSpPr>
            <a:spLocks noGrp="1"/>
          </p:cNvSpPr>
          <p:nvPr>
            <p:ph type="sldNum" sz="quarter" idx="10"/>
          </p:nvPr>
        </p:nvSpPr>
        <p:spPr/>
        <p:txBody>
          <a:bodyPr/>
          <a:lstStyle/>
          <a:p>
            <a:fld id="{CFD85767-B34F-4122-8642-982296400DCD}" type="slidenum">
              <a:rPr lang="en-US" smtClean="0"/>
              <a:pPr/>
              <a:t>13</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All areas where BT falls short.</a:t>
            </a:r>
          </a:p>
          <a:p>
            <a:endParaRPr lang="en-US" dirty="0" smtClean="0"/>
          </a:p>
          <a:p>
            <a:r>
              <a:rPr lang="en-US" dirty="0" smtClean="0"/>
              <a:t>Also: only go to P2P when necessary</a:t>
            </a:r>
            <a:r>
              <a:rPr lang="en-US" baseline="0" dirty="0" smtClean="0"/>
              <a:t> (try to be as fast as normal download).</a:t>
            </a:r>
          </a:p>
          <a:p>
            <a:endParaRPr lang="en-US" baseline="0" dirty="0" smtClean="0"/>
          </a:p>
          <a:p>
            <a:r>
              <a:rPr lang="en-US" baseline="0" dirty="0" smtClean="0"/>
              <a:t>Non intrusive: has a timeout, only serves out files that you download so you never get tainted by questionable content.</a:t>
            </a:r>
            <a:endParaRPr lang="en-US" dirty="0"/>
          </a:p>
        </p:txBody>
      </p:sp>
      <p:sp>
        <p:nvSpPr>
          <p:cNvPr id="4" name="Slide Number Placeholder 3"/>
          <p:cNvSpPr>
            <a:spLocks noGrp="1"/>
          </p:cNvSpPr>
          <p:nvPr>
            <p:ph type="sldNum" sz="quarter" idx="10"/>
          </p:nvPr>
        </p:nvSpPr>
        <p:spPr/>
        <p:txBody>
          <a:bodyPr/>
          <a:lstStyle/>
          <a:p>
            <a:fld id="{CFD85767-B34F-4122-8642-982296400DCD}" type="slidenum">
              <a:rPr lang="en-US" smtClean="0"/>
              <a:pPr/>
              <a:t>14</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p:txBody>
      </p:sp>
      <p:sp>
        <p:nvSpPr>
          <p:cNvPr id="4" name="Slide Number Placeholder 3"/>
          <p:cNvSpPr>
            <a:spLocks noGrp="1"/>
          </p:cNvSpPr>
          <p:nvPr>
            <p:ph type="sldNum" sz="quarter" idx="10"/>
          </p:nvPr>
        </p:nvSpPr>
        <p:spPr/>
        <p:txBody>
          <a:bodyPr/>
          <a:lstStyle/>
          <a:p>
            <a:fld id="{CFD85767-B34F-4122-8642-982296400DCD}" type="slidenum">
              <a:rPr lang="en-US" smtClean="0"/>
              <a:pPr/>
              <a:t>15</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FD85767-B34F-4122-8642-982296400DCD}" type="slidenum">
              <a:rPr lang="en-US" smtClean="0"/>
              <a:pPr/>
              <a:t>16</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Note the </a:t>
            </a:r>
            <a:endParaRPr lang="en-US" dirty="0"/>
          </a:p>
        </p:txBody>
      </p:sp>
      <p:sp>
        <p:nvSpPr>
          <p:cNvPr id="4" name="Slide Number Placeholder 3"/>
          <p:cNvSpPr>
            <a:spLocks noGrp="1"/>
          </p:cNvSpPr>
          <p:nvPr>
            <p:ph type="sldNum" sz="quarter" idx="10"/>
          </p:nvPr>
        </p:nvSpPr>
        <p:spPr/>
        <p:txBody>
          <a:bodyPr/>
          <a:lstStyle/>
          <a:p>
            <a:fld id="{CFD85767-B34F-4122-8642-982296400DCD}" type="slidenum">
              <a:rPr lang="en-US" smtClean="0"/>
              <a:pPr/>
              <a:t>17</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Add </a:t>
            </a:r>
            <a:r>
              <a:rPr lang="en-US" dirty="0" err="1" smtClean="0"/>
              <a:t>descr</a:t>
            </a:r>
            <a:r>
              <a:rPr lang="en-US" dirty="0" smtClean="0"/>
              <a:t>. picture here?</a:t>
            </a:r>
            <a:endParaRPr lang="en-US" dirty="0"/>
          </a:p>
        </p:txBody>
      </p:sp>
      <p:sp>
        <p:nvSpPr>
          <p:cNvPr id="4" name="Slide Number Placeholder 3"/>
          <p:cNvSpPr>
            <a:spLocks noGrp="1"/>
          </p:cNvSpPr>
          <p:nvPr>
            <p:ph type="sldNum" sz="quarter" idx="10"/>
          </p:nvPr>
        </p:nvSpPr>
        <p:spPr/>
        <p:txBody>
          <a:bodyPr/>
          <a:lstStyle/>
          <a:p>
            <a:fld id="{CFD85767-B34F-4122-8642-982296400DCD}" type="slidenum">
              <a:rPr lang="en-US" smtClean="0"/>
              <a:pPr/>
              <a:t>18</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Note that a semi-popular website might serve half a</a:t>
            </a:r>
          </a:p>
          <a:p>
            <a:r>
              <a:rPr lang="en-US" sz="1200" kern="1200" baseline="0" dirty="0" smtClean="0">
                <a:solidFill>
                  <a:schemeClr val="tx1"/>
                </a:solidFill>
                <a:latin typeface="+mn-lt"/>
                <a:ea typeface="+mn-ea"/>
                <a:cs typeface="+mn-cs"/>
              </a:rPr>
              <a:t>million hits a day, which averages to 6 per second, so our limit of 20 per second is similar, if</a:t>
            </a:r>
          </a:p>
          <a:p>
            <a:r>
              <a:rPr lang="en-US" sz="1200" kern="1200" baseline="0" dirty="0" smtClean="0">
                <a:solidFill>
                  <a:schemeClr val="tx1"/>
                </a:solidFill>
                <a:latin typeface="+mn-lt"/>
                <a:ea typeface="+mn-ea"/>
                <a:cs typeface="+mn-cs"/>
              </a:rPr>
              <a:t>you take into consideration spikes in load.</a:t>
            </a:r>
          </a:p>
          <a:p>
            <a:endParaRPr lang="en-US" sz="1200"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CFD85767-B34F-4122-8642-982296400DCD}" type="slidenum">
              <a:rPr lang="en-US" smtClean="0"/>
              <a:pPr/>
              <a:t>20</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At a load of 20 peers/second, 99.5% of peers give up on</a:t>
            </a:r>
          </a:p>
          <a:p>
            <a:r>
              <a:rPr lang="en-US" sz="1200" kern="1200" baseline="0" dirty="0" smtClean="0">
                <a:solidFill>
                  <a:schemeClr val="tx1"/>
                </a:solidFill>
                <a:latin typeface="+mn-lt"/>
                <a:ea typeface="+mn-ea"/>
                <a:cs typeface="+mn-cs"/>
              </a:rPr>
              <a:t>the origin server because of a slow first byte after one second (T). They then query the DHT</a:t>
            </a:r>
          </a:p>
          <a:p>
            <a:r>
              <a:rPr lang="en-US" sz="1200" kern="1200" baseline="0" dirty="0" smtClean="0">
                <a:solidFill>
                  <a:schemeClr val="tx1"/>
                </a:solidFill>
                <a:latin typeface="+mn-lt"/>
                <a:ea typeface="+mn-ea"/>
                <a:cs typeface="+mn-cs"/>
              </a:rPr>
              <a:t>for a peer list, and receive a response with a median latency of 5.2 seconds.</a:t>
            </a:r>
            <a:endParaRPr lang="en-US" dirty="0"/>
          </a:p>
        </p:txBody>
      </p:sp>
      <p:sp>
        <p:nvSpPr>
          <p:cNvPr id="4" name="Slide Number Placeholder 3"/>
          <p:cNvSpPr>
            <a:spLocks noGrp="1"/>
          </p:cNvSpPr>
          <p:nvPr>
            <p:ph type="sldNum" sz="quarter" idx="10"/>
          </p:nvPr>
        </p:nvSpPr>
        <p:spPr/>
        <p:txBody>
          <a:bodyPr/>
          <a:lstStyle/>
          <a:p>
            <a:fld id="{CFD85767-B34F-4122-8642-982296400DCD}" type="slidenum">
              <a:rPr lang="en-US" smtClean="0"/>
              <a:pPr/>
              <a:t>21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This is </a:t>
            </a:r>
            <a:r>
              <a:rPr lang="en-US" dirty="0" smtClean="0"/>
              <a:t>your</a:t>
            </a:r>
            <a:r>
              <a:rPr lang="en-US" baseline="0" dirty="0" smtClean="0"/>
              <a:t> fault.</a:t>
            </a:r>
            <a:endParaRPr lang="en-US" dirty="0" smtClean="0"/>
          </a:p>
        </p:txBody>
      </p:sp>
      <p:sp>
        <p:nvSpPr>
          <p:cNvPr id="4" name="Slide Number Placeholder 3"/>
          <p:cNvSpPr>
            <a:spLocks noGrp="1"/>
          </p:cNvSpPr>
          <p:nvPr>
            <p:ph type="sldNum" sz="quarter" idx="10"/>
          </p:nvPr>
        </p:nvSpPr>
        <p:spPr/>
        <p:txBody>
          <a:bodyPr/>
          <a:lstStyle/>
          <a:p>
            <a:fld id="{CFD85767-B34F-4122-8642-982296400DCD}" type="slidenum">
              <a:rPr lang="en-US" smtClean="0"/>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TODO real graph here.</a:t>
            </a:r>
            <a:endParaRPr lang="en-US" dirty="0"/>
          </a:p>
        </p:txBody>
      </p:sp>
      <p:sp>
        <p:nvSpPr>
          <p:cNvPr id="4" name="Slide Number Placeholder 3"/>
          <p:cNvSpPr>
            <a:spLocks noGrp="1"/>
          </p:cNvSpPr>
          <p:nvPr>
            <p:ph type="sldNum" sz="quarter" idx="10"/>
          </p:nvPr>
        </p:nvSpPr>
        <p:spPr/>
        <p:txBody>
          <a:bodyPr/>
          <a:lstStyle/>
          <a:p>
            <a:fld id="{CFD85767-B34F-4122-8642-982296400DCD}" type="slidenum">
              <a:rPr lang="en-US" smtClean="0"/>
              <a:pPr/>
              <a:t>22</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FD85767-B34F-4122-8642-982296400DCD}" type="slidenum">
              <a:rPr lang="en-US" smtClean="0"/>
              <a:pPr/>
              <a:t>23</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FD85767-B34F-4122-8642-982296400DCD}" type="slidenum">
              <a:rPr lang="en-US" smtClean="0"/>
              <a:pPr/>
              <a:t>24</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Please </a:t>
            </a:r>
            <a:r>
              <a:rPr lang="en-US" dirty="0" smtClean="0"/>
              <a:t>redo one graph </a:t>
            </a:r>
            <a:r>
              <a:rPr lang="en-US" dirty="0" smtClean="0"/>
              <a:t>here. Please</a:t>
            </a:r>
            <a:r>
              <a:rPr lang="en-US" dirty="0" smtClean="0"/>
              <a:t>?</a:t>
            </a:r>
          </a:p>
          <a:p>
            <a:endParaRPr lang="en-US" dirty="0" smtClean="0"/>
          </a:p>
          <a:p>
            <a:r>
              <a:rPr lang="en-US" dirty="0" smtClean="0"/>
              <a:t>TODO that is not peers per second and it lops off the one graph.</a:t>
            </a:r>
          </a:p>
          <a:p>
            <a:endParaRPr lang="en-US" dirty="0" smtClean="0"/>
          </a:p>
          <a:p>
            <a:r>
              <a:rPr lang="en-US" dirty="0" smtClean="0"/>
              <a:t>This shows you that “once you have one that’s high enough, you’re good to go”</a:t>
            </a:r>
            <a:endParaRPr lang="en-US" dirty="0"/>
          </a:p>
        </p:txBody>
      </p:sp>
      <p:sp>
        <p:nvSpPr>
          <p:cNvPr id="4" name="Slide Number Placeholder 3"/>
          <p:cNvSpPr>
            <a:spLocks noGrp="1"/>
          </p:cNvSpPr>
          <p:nvPr>
            <p:ph type="sldNum" sz="quarter" idx="10"/>
          </p:nvPr>
        </p:nvSpPr>
        <p:spPr/>
        <p:txBody>
          <a:bodyPr/>
          <a:lstStyle/>
          <a:p>
            <a:fld id="{CFD85767-B34F-4122-8642-982296400DCD}" type="slidenum">
              <a:rPr lang="en-US" smtClean="0"/>
              <a:pPr/>
              <a:t>25</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Similar</a:t>
            </a:r>
            <a:r>
              <a:rPr lang="en-US" baseline="0" dirty="0" smtClean="0"/>
              <a:t> change to R</a:t>
            </a:r>
            <a:r>
              <a:rPr lang="en-US" dirty="0" smtClean="0"/>
              <a:t>.  </a:t>
            </a:r>
            <a:r>
              <a:rPr lang="en-US" dirty="0" smtClean="0"/>
              <a:t>Because it</a:t>
            </a:r>
            <a:r>
              <a:rPr lang="en-US" baseline="0" dirty="0" smtClean="0"/>
              <a:t> only affected at most the first few,  because after that the server became saturated and T would always fire first</a:t>
            </a:r>
            <a:r>
              <a:rPr lang="en-US" baseline="0" dirty="0" smtClean="0"/>
              <a:t>.</a:t>
            </a:r>
          </a:p>
          <a:p>
            <a:endParaRPr lang="en-US" baseline="0" dirty="0" smtClean="0"/>
          </a:p>
          <a:p>
            <a:r>
              <a:rPr lang="en-US" sz="1200" kern="1200" baseline="0" dirty="0" smtClean="0">
                <a:solidFill>
                  <a:schemeClr val="tx1"/>
                </a:solidFill>
                <a:latin typeface="+mn-lt"/>
                <a:ea typeface="+mn-ea"/>
                <a:cs typeface="+mn-cs"/>
              </a:rPr>
              <a:t>Median download times are 17 seconds with W set to 0.25 seconds. For W &gt; 0.25 seconds median download</a:t>
            </a:r>
          </a:p>
          <a:p>
            <a:r>
              <a:rPr lang="en-US" sz="1200" kern="1200" baseline="0" dirty="0" smtClean="0">
                <a:solidFill>
                  <a:schemeClr val="tx1"/>
                </a:solidFill>
                <a:latin typeface="+mn-lt"/>
                <a:ea typeface="+mn-ea"/>
                <a:cs typeface="+mn-cs"/>
              </a:rPr>
              <a:t>times stay at approximately 25 seconds.</a:t>
            </a:r>
            <a:endParaRPr lang="en-US" baseline="0" dirty="0" smtClean="0"/>
          </a:p>
          <a:p>
            <a:endParaRPr lang="en-US" baseline="0" dirty="0" smtClean="0"/>
          </a:p>
          <a:p>
            <a:r>
              <a:rPr lang="en-US" baseline="0" dirty="0" smtClean="0"/>
              <a:t>Probably want that “other” graph in here, too, then, to show “oh it’s all T”? TODO</a:t>
            </a:r>
            <a:endParaRPr lang="en-US" dirty="0"/>
          </a:p>
        </p:txBody>
      </p:sp>
      <p:sp>
        <p:nvSpPr>
          <p:cNvPr id="4" name="Slide Number Placeholder 3"/>
          <p:cNvSpPr>
            <a:spLocks noGrp="1"/>
          </p:cNvSpPr>
          <p:nvPr>
            <p:ph type="sldNum" sz="quarter" idx="10"/>
          </p:nvPr>
        </p:nvSpPr>
        <p:spPr/>
        <p:txBody>
          <a:bodyPr/>
          <a:lstStyle/>
          <a:p>
            <a:fld id="{CFD85767-B34F-4122-8642-982296400DCD}" type="slidenum">
              <a:rPr lang="en-US" smtClean="0"/>
              <a:pPr/>
              <a:t>26</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a:t>
            </a:r>
            <a:endParaRPr lang="en-US" dirty="0" smtClean="0"/>
          </a:p>
          <a:p>
            <a:r>
              <a:rPr lang="en-US" dirty="0" smtClean="0"/>
              <a:t>Note </a:t>
            </a:r>
            <a:r>
              <a:rPr lang="en-US" dirty="0" smtClean="0"/>
              <a:t>that our linger time was 20</a:t>
            </a:r>
            <a:r>
              <a:rPr lang="en-US" baseline="0" dirty="0" smtClean="0"/>
              <a:t> seconds, so the DHT was becoming less effective under higher load</a:t>
            </a:r>
            <a:r>
              <a:rPr lang="en-US" baseline="0" dirty="0" smtClean="0"/>
              <a:t>.</a:t>
            </a:r>
          </a:p>
          <a:p>
            <a:r>
              <a:rPr lang="en-US" baseline="0" dirty="0" smtClean="0"/>
              <a:t>This is essentially like 10 times as much load as we were putting on the system before.</a:t>
            </a:r>
            <a:endParaRPr lang="en-US" dirty="0"/>
          </a:p>
        </p:txBody>
      </p:sp>
      <p:sp>
        <p:nvSpPr>
          <p:cNvPr id="4" name="Slide Number Placeholder 3"/>
          <p:cNvSpPr>
            <a:spLocks noGrp="1"/>
          </p:cNvSpPr>
          <p:nvPr>
            <p:ph type="sldNum" sz="quarter" idx="10"/>
          </p:nvPr>
        </p:nvSpPr>
        <p:spPr/>
        <p:txBody>
          <a:bodyPr/>
          <a:lstStyle/>
          <a:p>
            <a:fld id="{CFD85767-B34F-4122-8642-982296400DCD}" type="slidenum">
              <a:rPr lang="en-US" smtClean="0"/>
              <a:pPr/>
              <a:t>27</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FD85767-B34F-4122-8642-982296400DCD}" type="slidenum">
              <a:rPr lang="en-US" smtClean="0"/>
              <a:pPr/>
              <a:t>28</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Fastest</a:t>
            </a:r>
            <a:r>
              <a:rPr lang="en-US" baseline="0" dirty="0" smtClean="0"/>
              <a:t> was 32 KB, presumably because I download from the last few peers in parallel, so this fits best.</a:t>
            </a:r>
            <a:endParaRPr lang="en-US" dirty="0"/>
          </a:p>
        </p:txBody>
      </p:sp>
      <p:sp>
        <p:nvSpPr>
          <p:cNvPr id="4" name="Slide Number Placeholder 3"/>
          <p:cNvSpPr>
            <a:spLocks noGrp="1"/>
          </p:cNvSpPr>
          <p:nvPr>
            <p:ph type="sldNum" sz="quarter" idx="10"/>
          </p:nvPr>
        </p:nvSpPr>
        <p:spPr/>
        <p:txBody>
          <a:bodyPr/>
          <a:lstStyle/>
          <a:p>
            <a:fld id="{CFD85767-B34F-4122-8642-982296400DCD}" type="slidenum">
              <a:rPr lang="en-US" smtClean="0"/>
              <a:pPr/>
              <a:t>29</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FD85767-B34F-4122-8642-982296400DCD}" type="slidenum">
              <a:rPr lang="en-US" smtClean="0"/>
              <a:pPr/>
              <a:t>30</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“Ours doesn’t perform</a:t>
            </a:r>
            <a:r>
              <a:rPr lang="en-US" baseline="0" dirty="0" smtClean="0"/>
              <a:t> as </a:t>
            </a:r>
            <a:r>
              <a:rPr lang="en-US" dirty="0" smtClean="0"/>
              <a:t>well as BT for</a:t>
            </a:r>
            <a:r>
              <a:rPr lang="en-US" baseline="0" dirty="0" smtClean="0"/>
              <a:t> large files.”</a:t>
            </a:r>
          </a:p>
          <a:p>
            <a:endParaRPr lang="en-US" baseline="0" dirty="0" smtClean="0"/>
          </a:p>
          <a:p>
            <a:r>
              <a:rPr lang="en-US" baseline="0" dirty="0" smtClean="0"/>
              <a:t>You can see that at about 730 to 882 seconds most of our peers finish the file, and most of the peers download it from peers, so once we get the file out there we work all right, but we could do some work still to increase our speed of propagating the blocks</a:t>
            </a:r>
            <a:r>
              <a:rPr lang="en-US" baseline="0" dirty="0" smtClean="0"/>
              <a:t>.”</a:t>
            </a:r>
          </a:p>
          <a:p>
            <a:endParaRPr lang="en-US" baseline="0" dirty="0" smtClean="0"/>
          </a:p>
          <a:p>
            <a:r>
              <a:rPr lang="en-US" sz="1200" kern="1200" baseline="0" dirty="0" smtClean="0">
                <a:solidFill>
                  <a:schemeClr val="tx1"/>
                </a:solidFill>
                <a:latin typeface="+mn-lt"/>
                <a:ea typeface="+mn-ea"/>
                <a:cs typeface="+mn-cs"/>
              </a:rPr>
              <a:t>We're not entirely sure why </a:t>
            </a:r>
            <a:r>
              <a:rPr lang="en-US" sz="1200" kern="1200" baseline="0" dirty="0" err="1" smtClean="0">
                <a:solidFill>
                  <a:schemeClr val="tx1"/>
                </a:solidFill>
                <a:latin typeface="+mn-lt"/>
                <a:ea typeface="+mn-ea"/>
                <a:cs typeface="+mn-cs"/>
              </a:rPr>
              <a:t>BitTorrent</a:t>
            </a:r>
            <a:r>
              <a:rPr lang="en-US" sz="1200" kern="1200" baseline="0" dirty="0" smtClean="0">
                <a:solidFill>
                  <a:schemeClr val="tx1"/>
                </a:solidFill>
                <a:latin typeface="+mn-lt"/>
                <a:ea typeface="+mn-ea"/>
                <a:cs typeface="+mn-cs"/>
              </a:rPr>
              <a:t> is faster.</a:t>
            </a:r>
          </a:p>
          <a:p>
            <a:r>
              <a:rPr lang="en-US" sz="1200" kern="1200" baseline="0" dirty="0" smtClean="0">
                <a:solidFill>
                  <a:schemeClr val="tx1"/>
                </a:solidFill>
                <a:latin typeface="+mn-lt"/>
                <a:ea typeface="+mn-ea"/>
                <a:cs typeface="+mn-cs"/>
              </a:rPr>
              <a:t>One factor </a:t>
            </a:r>
            <a:r>
              <a:rPr lang="en-US" sz="1200" kern="1200" baseline="0" dirty="0" err="1" smtClean="0">
                <a:solidFill>
                  <a:schemeClr val="tx1"/>
                </a:solidFill>
                <a:latin typeface="+mn-lt"/>
                <a:ea typeface="+mn-ea"/>
                <a:cs typeface="+mn-cs"/>
              </a:rPr>
              <a:t>aecting</a:t>
            </a:r>
            <a:r>
              <a:rPr lang="en-US" sz="1200" kern="1200" baseline="0" dirty="0" smtClean="0">
                <a:solidFill>
                  <a:schemeClr val="tx1"/>
                </a:solidFill>
                <a:latin typeface="+mn-lt"/>
                <a:ea typeface="+mn-ea"/>
                <a:cs typeface="+mn-cs"/>
              </a:rPr>
              <a:t> performance is that </a:t>
            </a:r>
            <a:r>
              <a:rPr lang="en-US" sz="1200" kern="1200" baseline="0" dirty="0" err="1" smtClean="0">
                <a:solidFill>
                  <a:schemeClr val="tx1"/>
                </a:solidFill>
                <a:latin typeface="+mn-lt"/>
                <a:ea typeface="+mn-ea"/>
                <a:cs typeface="+mn-cs"/>
              </a:rPr>
              <a:t>BitTorrent's</a:t>
            </a:r>
            <a:r>
              <a:rPr lang="en-US" sz="1200" kern="1200" baseline="0" dirty="0" smtClean="0">
                <a:solidFill>
                  <a:schemeClr val="tx1"/>
                </a:solidFill>
                <a:latin typeface="+mn-lt"/>
                <a:ea typeface="+mn-ea"/>
                <a:cs typeface="+mn-cs"/>
              </a:rPr>
              <a:t> seed limits outgoing connections to</a:t>
            </a:r>
          </a:p>
          <a:p>
            <a:r>
              <a:rPr lang="en-US" sz="1200" kern="1200" baseline="0" dirty="0" smtClean="0">
                <a:solidFill>
                  <a:schemeClr val="tx1"/>
                </a:solidFill>
                <a:latin typeface="+mn-lt"/>
                <a:ea typeface="+mn-ea"/>
                <a:cs typeface="+mn-cs"/>
              </a:rPr>
              <a:t>7, whereas Apache's connection limit is 256. This may allow </a:t>
            </a:r>
            <a:r>
              <a:rPr lang="en-US" sz="1200" kern="1200" baseline="0" dirty="0" err="1" smtClean="0">
                <a:solidFill>
                  <a:schemeClr val="tx1"/>
                </a:solidFill>
                <a:latin typeface="+mn-lt"/>
                <a:ea typeface="+mn-ea"/>
                <a:cs typeface="+mn-cs"/>
              </a:rPr>
              <a:t>BitTorrent</a:t>
            </a:r>
            <a:r>
              <a:rPr lang="en-US" sz="1200" kern="1200" baseline="0" dirty="0" smtClean="0">
                <a:solidFill>
                  <a:schemeClr val="tx1"/>
                </a:solidFill>
                <a:latin typeface="+mn-lt"/>
                <a:ea typeface="+mn-ea"/>
                <a:cs typeface="+mn-cs"/>
              </a:rPr>
              <a:t> to propagate full</a:t>
            </a:r>
          </a:p>
          <a:p>
            <a:r>
              <a:rPr lang="en-US" sz="1200" kern="1200" baseline="0" dirty="0" smtClean="0">
                <a:solidFill>
                  <a:schemeClr val="tx1"/>
                </a:solidFill>
                <a:latin typeface="+mn-lt"/>
                <a:ea typeface="+mn-ea"/>
                <a:cs typeface="+mn-cs"/>
              </a:rPr>
              <a:t>blocks more quickly to peers. </a:t>
            </a:r>
            <a:r>
              <a:rPr lang="en-US" sz="1200" kern="1200" baseline="0" dirty="0" err="1" smtClean="0">
                <a:solidFill>
                  <a:schemeClr val="tx1"/>
                </a:solidFill>
                <a:latin typeface="+mn-lt"/>
                <a:ea typeface="+mn-ea"/>
                <a:cs typeface="+mn-cs"/>
              </a:rPr>
              <a:t>BitTorrent's</a:t>
            </a:r>
            <a:r>
              <a:rPr lang="en-US" sz="1200" kern="1200" baseline="0" dirty="0" smtClean="0">
                <a:solidFill>
                  <a:schemeClr val="tx1"/>
                </a:solidFill>
                <a:latin typeface="+mn-lt"/>
                <a:ea typeface="+mn-ea"/>
                <a:cs typeface="+mn-cs"/>
              </a:rPr>
              <a:t> seed also favors peers with higher download</a:t>
            </a:r>
          </a:p>
          <a:p>
            <a:r>
              <a:rPr lang="en-US" sz="1200" kern="1200" baseline="0" dirty="0" smtClean="0">
                <a:solidFill>
                  <a:schemeClr val="tx1"/>
                </a:solidFill>
                <a:latin typeface="+mn-lt"/>
                <a:ea typeface="+mn-ea"/>
                <a:cs typeface="+mn-cs"/>
              </a:rPr>
              <a:t>speeds, which may help propagate blocks. In this test, it uses a dedicated tracker, which</a:t>
            </a:r>
          </a:p>
          <a:p>
            <a:r>
              <a:rPr lang="en-US" sz="1200" kern="1200" baseline="0" dirty="0" smtClean="0">
                <a:solidFill>
                  <a:schemeClr val="tx1"/>
                </a:solidFill>
                <a:latin typeface="+mn-lt"/>
                <a:ea typeface="+mn-ea"/>
                <a:cs typeface="+mn-cs"/>
              </a:rPr>
              <a:t>makes peer rendezvous quicker than using a DHT. </a:t>
            </a:r>
            <a:r>
              <a:rPr lang="en-US" sz="1200" kern="1200" baseline="0" dirty="0" err="1" smtClean="0">
                <a:solidFill>
                  <a:schemeClr val="tx1"/>
                </a:solidFill>
                <a:latin typeface="+mn-lt"/>
                <a:ea typeface="+mn-ea"/>
                <a:cs typeface="+mn-cs"/>
              </a:rPr>
              <a:t>BitTorrent</a:t>
            </a:r>
            <a:r>
              <a:rPr lang="en-US" sz="1200" kern="1200" baseline="0" dirty="0" smtClean="0">
                <a:solidFill>
                  <a:schemeClr val="tx1"/>
                </a:solidFill>
                <a:latin typeface="+mn-lt"/>
                <a:ea typeface="+mn-ea"/>
                <a:cs typeface="+mn-cs"/>
              </a:rPr>
              <a:t> uses a \rarest block </a:t>
            </a:r>
            <a:r>
              <a:rPr lang="en-US" sz="1200" kern="1200" baseline="0" dirty="0" err="1" smtClean="0">
                <a:solidFill>
                  <a:schemeClr val="tx1"/>
                </a:solidFill>
                <a:latin typeface="+mn-lt"/>
                <a:ea typeface="+mn-ea"/>
                <a:cs typeface="+mn-cs"/>
              </a:rPr>
              <a:t>rst</a:t>
            </a:r>
            <a:r>
              <a:rPr lang="en-US" sz="1200" kern="1200" baseline="0" dirty="0" smtClean="0">
                <a:solidFill>
                  <a:schemeClr val="tx1"/>
                </a:solidFill>
                <a:latin typeface="+mn-lt"/>
                <a:ea typeface="+mn-ea"/>
                <a:cs typeface="+mn-cs"/>
              </a:rPr>
              <a:t>"</a:t>
            </a:r>
          </a:p>
          <a:p>
            <a:r>
              <a:rPr lang="en-US" sz="1200" kern="1200" baseline="0" dirty="0" smtClean="0">
                <a:solidFill>
                  <a:schemeClr val="tx1"/>
                </a:solidFill>
                <a:latin typeface="+mn-lt"/>
                <a:ea typeface="+mn-ea"/>
                <a:cs typeface="+mn-cs"/>
              </a:rPr>
              <a:t>selection policy, enabling it to choose blocks more </a:t>
            </a:r>
            <a:r>
              <a:rPr lang="en-US" sz="1200" kern="1200" baseline="0" dirty="0" err="1" smtClean="0">
                <a:solidFill>
                  <a:schemeClr val="tx1"/>
                </a:solidFill>
                <a:latin typeface="+mn-lt"/>
                <a:ea typeface="+mn-ea"/>
                <a:cs typeface="+mn-cs"/>
              </a:rPr>
              <a:t>eciently</a:t>
            </a:r>
            <a:r>
              <a:rPr lang="en-US" sz="1200" kern="1200" baseline="0" dirty="0" smtClean="0">
                <a:solidFill>
                  <a:schemeClr val="tx1"/>
                </a:solidFill>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CFD85767-B34F-4122-8642-982296400DCD}" type="slidenum">
              <a:rPr lang="en-US" smtClean="0"/>
              <a:pPr/>
              <a:t>32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FD85767-B34F-4122-8642-982296400DCD}" type="slidenum">
              <a:rPr lang="en-US" smtClean="0"/>
              <a:pPr/>
              <a:t>4</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We're not entirely sure why </a:t>
            </a:r>
            <a:r>
              <a:rPr lang="en-US" sz="1200" kern="1200" baseline="0" dirty="0" err="1" smtClean="0">
                <a:solidFill>
                  <a:schemeClr val="tx1"/>
                </a:solidFill>
                <a:latin typeface="+mn-lt"/>
                <a:ea typeface="+mn-ea"/>
                <a:cs typeface="+mn-cs"/>
              </a:rPr>
              <a:t>BitTorrent</a:t>
            </a:r>
            <a:r>
              <a:rPr lang="en-US" sz="1200" kern="1200" baseline="0" dirty="0" smtClean="0">
                <a:solidFill>
                  <a:schemeClr val="tx1"/>
                </a:solidFill>
                <a:latin typeface="+mn-lt"/>
                <a:ea typeface="+mn-ea"/>
                <a:cs typeface="+mn-cs"/>
              </a:rPr>
              <a:t> is faster.</a:t>
            </a:r>
          </a:p>
          <a:p>
            <a:r>
              <a:rPr lang="en-US" sz="1200" kern="1200" baseline="0" dirty="0" smtClean="0">
                <a:solidFill>
                  <a:schemeClr val="tx1"/>
                </a:solidFill>
                <a:latin typeface="+mn-lt"/>
                <a:ea typeface="+mn-ea"/>
                <a:cs typeface="+mn-cs"/>
              </a:rPr>
              <a:t>One factor </a:t>
            </a:r>
            <a:r>
              <a:rPr lang="en-US" sz="1200" kern="1200" baseline="0" dirty="0" err="1" smtClean="0">
                <a:solidFill>
                  <a:schemeClr val="tx1"/>
                </a:solidFill>
                <a:latin typeface="+mn-lt"/>
                <a:ea typeface="+mn-ea"/>
                <a:cs typeface="+mn-cs"/>
              </a:rPr>
              <a:t>aecting</a:t>
            </a:r>
            <a:r>
              <a:rPr lang="en-US" sz="1200" kern="1200" baseline="0" dirty="0" smtClean="0">
                <a:solidFill>
                  <a:schemeClr val="tx1"/>
                </a:solidFill>
                <a:latin typeface="+mn-lt"/>
                <a:ea typeface="+mn-ea"/>
                <a:cs typeface="+mn-cs"/>
              </a:rPr>
              <a:t> performance is that </a:t>
            </a:r>
            <a:r>
              <a:rPr lang="en-US" sz="1200" kern="1200" baseline="0" dirty="0" err="1" smtClean="0">
                <a:solidFill>
                  <a:schemeClr val="tx1"/>
                </a:solidFill>
                <a:latin typeface="+mn-lt"/>
                <a:ea typeface="+mn-ea"/>
                <a:cs typeface="+mn-cs"/>
              </a:rPr>
              <a:t>BitTorrent's</a:t>
            </a:r>
            <a:r>
              <a:rPr lang="en-US" sz="1200" kern="1200" baseline="0" dirty="0" smtClean="0">
                <a:solidFill>
                  <a:schemeClr val="tx1"/>
                </a:solidFill>
                <a:latin typeface="+mn-lt"/>
                <a:ea typeface="+mn-ea"/>
                <a:cs typeface="+mn-cs"/>
              </a:rPr>
              <a:t> seed limits outgoing connections to</a:t>
            </a:r>
          </a:p>
          <a:p>
            <a:r>
              <a:rPr lang="en-US" sz="1200" kern="1200" baseline="0" dirty="0" smtClean="0">
                <a:solidFill>
                  <a:schemeClr val="tx1"/>
                </a:solidFill>
                <a:latin typeface="+mn-lt"/>
                <a:ea typeface="+mn-ea"/>
                <a:cs typeface="+mn-cs"/>
              </a:rPr>
              <a:t>7, whereas Apache's connection limit is 256. This may allow </a:t>
            </a:r>
            <a:r>
              <a:rPr lang="en-US" sz="1200" kern="1200" baseline="0" dirty="0" err="1" smtClean="0">
                <a:solidFill>
                  <a:schemeClr val="tx1"/>
                </a:solidFill>
                <a:latin typeface="+mn-lt"/>
                <a:ea typeface="+mn-ea"/>
                <a:cs typeface="+mn-cs"/>
              </a:rPr>
              <a:t>BitTorrent</a:t>
            </a:r>
            <a:r>
              <a:rPr lang="en-US" sz="1200" kern="1200" baseline="0" dirty="0" smtClean="0">
                <a:solidFill>
                  <a:schemeClr val="tx1"/>
                </a:solidFill>
                <a:latin typeface="+mn-lt"/>
                <a:ea typeface="+mn-ea"/>
                <a:cs typeface="+mn-cs"/>
              </a:rPr>
              <a:t> to propagate full</a:t>
            </a:r>
          </a:p>
          <a:p>
            <a:r>
              <a:rPr lang="en-US" sz="1200" kern="1200" baseline="0" dirty="0" smtClean="0">
                <a:solidFill>
                  <a:schemeClr val="tx1"/>
                </a:solidFill>
                <a:latin typeface="+mn-lt"/>
                <a:ea typeface="+mn-ea"/>
                <a:cs typeface="+mn-cs"/>
              </a:rPr>
              <a:t>blocks more quickly to peers. </a:t>
            </a:r>
            <a:r>
              <a:rPr lang="en-US" sz="1200" kern="1200" baseline="0" dirty="0" err="1" smtClean="0">
                <a:solidFill>
                  <a:schemeClr val="tx1"/>
                </a:solidFill>
                <a:latin typeface="+mn-lt"/>
                <a:ea typeface="+mn-ea"/>
                <a:cs typeface="+mn-cs"/>
              </a:rPr>
              <a:t>BitTorrent's</a:t>
            </a:r>
            <a:r>
              <a:rPr lang="en-US" sz="1200" kern="1200" baseline="0" dirty="0" smtClean="0">
                <a:solidFill>
                  <a:schemeClr val="tx1"/>
                </a:solidFill>
                <a:latin typeface="+mn-lt"/>
                <a:ea typeface="+mn-ea"/>
                <a:cs typeface="+mn-cs"/>
              </a:rPr>
              <a:t> seed also favors peers with higher download</a:t>
            </a:r>
          </a:p>
          <a:p>
            <a:r>
              <a:rPr lang="en-US" sz="1200" kern="1200" baseline="0" dirty="0" smtClean="0">
                <a:solidFill>
                  <a:schemeClr val="tx1"/>
                </a:solidFill>
                <a:latin typeface="+mn-lt"/>
                <a:ea typeface="+mn-ea"/>
                <a:cs typeface="+mn-cs"/>
              </a:rPr>
              <a:t>speeds, which may help propagate blocks. In this test, it uses a dedicated tracker, which</a:t>
            </a:r>
          </a:p>
          <a:p>
            <a:r>
              <a:rPr lang="en-US" sz="1200" kern="1200" baseline="0" dirty="0" smtClean="0">
                <a:solidFill>
                  <a:schemeClr val="tx1"/>
                </a:solidFill>
                <a:latin typeface="+mn-lt"/>
                <a:ea typeface="+mn-ea"/>
                <a:cs typeface="+mn-cs"/>
              </a:rPr>
              <a:t>makes peer rendezvous quicker than using a DHT. </a:t>
            </a:r>
            <a:r>
              <a:rPr lang="en-US" sz="1200" kern="1200" baseline="0" dirty="0" err="1" smtClean="0">
                <a:solidFill>
                  <a:schemeClr val="tx1"/>
                </a:solidFill>
                <a:latin typeface="+mn-lt"/>
                <a:ea typeface="+mn-ea"/>
                <a:cs typeface="+mn-cs"/>
              </a:rPr>
              <a:t>BitTorrent</a:t>
            </a:r>
            <a:r>
              <a:rPr lang="en-US" sz="1200" kern="1200" baseline="0" dirty="0" smtClean="0">
                <a:solidFill>
                  <a:schemeClr val="tx1"/>
                </a:solidFill>
                <a:latin typeface="+mn-lt"/>
                <a:ea typeface="+mn-ea"/>
                <a:cs typeface="+mn-cs"/>
              </a:rPr>
              <a:t> uses a \rarest block </a:t>
            </a:r>
            <a:r>
              <a:rPr lang="en-US" sz="1200" kern="1200" baseline="0" dirty="0" err="1" smtClean="0">
                <a:solidFill>
                  <a:schemeClr val="tx1"/>
                </a:solidFill>
                <a:latin typeface="+mn-lt"/>
                <a:ea typeface="+mn-ea"/>
                <a:cs typeface="+mn-cs"/>
              </a:rPr>
              <a:t>rst</a:t>
            </a:r>
            <a:r>
              <a:rPr lang="en-US" sz="1200" kern="1200" baseline="0" dirty="0" smtClean="0">
                <a:solidFill>
                  <a:schemeClr val="tx1"/>
                </a:solidFill>
                <a:latin typeface="+mn-lt"/>
                <a:ea typeface="+mn-ea"/>
                <a:cs typeface="+mn-cs"/>
              </a:rPr>
              <a:t>"</a:t>
            </a:r>
          </a:p>
          <a:p>
            <a:r>
              <a:rPr lang="en-US" sz="1200" kern="1200" baseline="0" dirty="0" smtClean="0">
                <a:solidFill>
                  <a:schemeClr val="tx1"/>
                </a:solidFill>
                <a:latin typeface="+mn-lt"/>
                <a:ea typeface="+mn-ea"/>
                <a:cs typeface="+mn-cs"/>
              </a:rPr>
              <a:t>selection policy, enabling it to choose blocks more </a:t>
            </a:r>
            <a:r>
              <a:rPr lang="en-US" sz="1200" kern="1200" baseline="0" dirty="0" err="1" smtClean="0">
                <a:solidFill>
                  <a:schemeClr val="tx1"/>
                </a:solidFill>
                <a:latin typeface="+mn-lt"/>
                <a:ea typeface="+mn-ea"/>
                <a:cs typeface="+mn-cs"/>
              </a:rPr>
              <a:t>eciently</a:t>
            </a:r>
            <a:r>
              <a:rPr lang="en-US" sz="1200" kern="1200" baseline="0" dirty="0" smtClean="0">
                <a:solidFill>
                  <a:schemeClr val="tx1"/>
                </a:solidFill>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CFD85767-B34F-4122-8642-982296400DCD}" type="slidenum">
              <a:rPr lang="en-US" smtClean="0"/>
              <a:pPr/>
              <a:t>33</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"real" use is probably currently [who knows for sure] "most useful in the wild" for larger static files, still. </a:t>
            </a:r>
            <a:endParaRPr lang="en-US" dirty="0" smtClean="0"/>
          </a:p>
          <a:p>
            <a:endParaRPr lang="en-US" dirty="0" smtClean="0"/>
          </a:p>
          <a:p>
            <a:r>
              <a:rPr lang="en-US" dirty="0" smtClean="0"/>
              <a:t>Or</a:t>
            </a:r>
            <a:r>
              <a:rPr lang="en-US" baseline="0" dirty="0" smtClean="0"/>
              <a:t> somebody serving from a limited connection.</a:t>
            </a:r>
            <a:endParaRPr lang="en-US" dirty="0" smtClean="0"/>
          </a:p>
          <a:p>
            <a:endParaRPr lang="en-US" dirty="0" smtClean="0"/>
          </a:p>
          <a:p>
            <a:r>
              <a:rPr lang="en-US" dirty="0" smtClean="0"/>
              <a:t>Kind of an auto-</a:t>
            </a:r>
            <a:r>
              <a:rPr lang="en-US" dirty="0" err="1" smtClean="0"/>
              <a:t>BitTorrent</a:t>
            </a:r>
            <a:r>
              <a:rPr lang="en-US" dirty="0" smtClean="0"/>
              <a:t> for all files on the Internet, though we have shown it can work well for small files, too,</a:t>
            </a:r>
            <a:r>
              <a:rPr lang="en-US" baseline="0" dirty="0" smtClean="0"/>
              <a:t> so something like this could </a:t>
            </a:r>
            <a:r>
              <a:rPr lang="en-US" baseline="0" dirty="0" smtClean="0"/>
              <a:t>become a </a:t>
            </a:r>
            <a:r>
              <a:rPr lang="en-US" baseline="0" dirty="0" smtClean="0"/>
              <a:t>real contribution to browsing the Internet.</a:t>
            </a:r>
            <a:endParaRPr lang="en-US" dirty="0" smtClean="0"/>
          </a:p>
          <a:p>
            <a:endParaRPr lang="en-US" dirty="0" smtClean="0"/>
          </a:p>
          <a:p>
            <a:r>
              <a:rPr lang="en-US" dirty="0" smtClean="0"/>
              <a:t>Which is good.  We have made P2P more useful, researched</a:t>
            </a:r>
            <a:r>
              <a:rPr lang="en-US" baseline="0" dirty="0" smtClean="0"/>
              <a:t> a bit into how to make it more adoptable, more useful in more spheres.</a:t>
            </a:r>
          </a:p>
          <a:p>
            <a:endParaRPr lang="en-US" dirty="0" smtClean="0"/>
          </a:p>
          <a:p>
            <a:endParaRPr lang="en-US" dirty="0" smtClean="0"/>
          </a:p>
          <a:p>
            <a:r>
              <a:rPr lang="en-US" dirty="0" smtClean="0"/>
              <a:t>Demo?</a:t>
            </a:r>
            <a:endParaRPr lang="en-US" dirty="0"/>
          </a:p>
        </p:txBody>
      </p:sp>
      <p:sp>
        <p:nvSpPr>
          <p:cNvPr id="4" name="Slide Number Placeholder 3"/>
          <p:cNvSpPr>
            <a:spLocks noGrp="1"/>
          </p:cNvSpPr>
          <p:nvPr>
            <p:ph type="sldNum" sz="quarter" idx="10"/>
          </p:nvPr>
        </p:nvSpPr>
        <p:spPr/>
        <p:txBody>
          <a:bodyPr/>
          <a:lstStyle/>
          <a:p>
            <a:fld id="{CFD85767-B34F-4122-8642-982296400DCD}" type="slidenum">
              <a:rPr lang="en-US" smtClean="0"/>
              <a:pPr/>
              <a:t>34</a:t>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CFD85767-B34F-4122-8642-982296400DCD}" type="slidenum">
              <a:rPr lang="en-US" smtClean="0"/>
              <a:pPr/>
              <a:t>35</a:t>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It would be annoying for small files because it is so manual.</a:t>
            </a:r>
          </a:p>
          <a:p>
            <a:endParaRPr lang="en-US" dirty="0" smtClean="0"/>
          </a:p>
          <a:p>
            <a:r>
              <a:rPr lang="en-US" dirty="0" smtClean="0"/>
              <a:t>2) When a user runs into this, it typically takes extra time in order to download this way, because you have to go</a:t>
            </a:r>
            <a:r>
              <a:rPr lang="en-US" baseline="0" dirty="0" smtClean="0"/>
              <a:t> through some extra steps, like downloading the .torrent file, then waiting some time for your client to contact the tracker, get peer lists, find peers that are willing to share with you, etc.</a:t>
            </a:r>
            <a:endParaRPr lang="en-US" dirty="0" smtClean="0"/>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It would be painful to have to do this for many small files, like browsing a web page.  Up to 10 files for </a:t>
            </a:r>
            <a:r>
              <a:rPr lang="en-US" dirty="0" err="1" smtClean="0"/>
              <a:t>byu's</a:t>
            </a:r>
            <a:r>
              <a:rPr lang="en-US" dirty="0" smtClean="0"/>
              <a:t> web site.  Even if they *did* a </a:t>
            </a:r>
            <a:r>
              <a:rPr lang="en-US" dirty="0" err="1" smtClean="0"/>
              <a:t>BitTorrent</a:t>
            </a:r>
            <a:r>
              <a:rPr lang="en-US" dirty="0" smtClean="0"/>
              <a:t> file for each of these small files, today’s systems include a manual step in order to download each file.  Modern browsers don’t handle inline p2p.  So P2P basically</a:t>
            </a:r>
            <a:r>
              <a:rPr lang="en-US" baseline="0" dirty="0" smtClean="0"/>
              <a:t> can’t be used for a typical web page.</a:t>
            </a:r>
            <a:endParaRPr lang="en-US" dirty="0" smtClean="0"/>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How many sites actually offer you that stuff?</a:t>
            </a:r>
          </a:p>
          <a:p>
            <a:endParaRPr lang="en-US" dirty="0" smtClean="0"/>
          </a:p>
          <a:p>
            <a:r>
              <a:rPr lang="en-US" dirty="0" smtClean="0"/>
              <a:t>Normal people do not use </a:t>
            </a:r>
            <a:r>
              <a:rPr lang="en-US" dirty="0" err="1" smtClean="0"/>
              <a:t>BitTorrent</a:t>
            </a:r>
            <a:r>
              <a:rPr lang="en-US" dirty="0" smtClean="0"/>
              <a:t>.  Not useful</a:t>
            </a:r>
            <a:r>
              <a:rPr lang="en-US" baseline="0" dirty="0" smtClean="0"/>
              <a:t> to them.</a:t>
            </a:r>
            <a:endParaRPr lang="en-US" dirty="0"/>
          </a:p>
        </p:txBody>
      </p:sp>
      <p:sp>
        <p:nvSpPr>
          <p:cNvPr id="4" name="Slide Number Placeholder 3"/>
          <p:cNvSpPr>
            <a:spLocks noGrp="1"/>
          </p:cNvSpPr>
          <p:nvPr>
            <p:ph type="sldNum" sz="quarter" idx="10"/>
          </p:nvPr>
        </p:nvSpPr>
        <p:spPr/>
        <p:txBody>
          <a:bodyPr/>
          <a:lstStyle/>
          <a:p>
            <a:fld id="{CFD85767-B34F-4122-8642-982296400DCD}" type="slidenum">
              <a:rPr lang="en-US" smtClean="0"/>
              <a:pPr/>
              <a:t>36</a:t>
            </a:fld>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a:p>
            <a:r>
              <a:rPr lang="en-US" dirty="0" smtClean="0"/>
              <a:t>Hard to configure—hard to get to work right except for very popular files.</a:t>
            </a:r>
            <a:endParaRPr lang="en-US" dirty="0"/>
          </a:p>
        </p:txBody>
      </p:sp>
      <p:sp>
        <p:nvSpPr>
          <p:cNvPr id="4" name="Slide Number Placeholder 3"/>
          <p:cNvSpPr>
            <a:spLocks noGrp="1"/>
          </p:cNvSpPr>
          <p:nvPr>
            <p:ph type="sldNum" sz="quarter" idx="10"/>
          </p:nvPr>
        </p:nvSpPr>
        <p:spPr/>
        <p:txBody>
          <a:bodyPr/>
          <a:lstStyle/>
          <a:p>
            <a:fld id="{CFD85767-B34F-4122-8642-982296400DCD}" type="slidenum">
              <a:rPr lang="en-US" smtClean="0"/>
              <a:pPr/>
              <a:t>37</a:t>
            </a:fld>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All areas where BT falls short.</a:t>
            </a:r>
          </a:p>
          <a:p>
            <a:endParaRPr lang="en-US" dirty="0" smtClean="0"/>
          </a:p>
          <a:p>
            <a:r>
              <a:rPr lang="en-US" dirty="0" smtClean="0"/>
              <a:t>Also: only go to P2P when necessary</a:t>
            </a:r>
            <a:r>
              <a:rPr lang="en-US" baseline="0" dirty="0" smtClean="0"/>
              <a:t> (try to be as fast as normal download).</a:t>
            </a:r>
            <a:endParaRPr lang="en-US" dirty="0"/>
          </a:p>
        </p:txBody>
      </p:sp>
      <p:sp>
        <p:nvSpPr>
          <p:cNvPr id="4" name="Slide Number Placeholder 3"/>
          <p:cNvSpPr>
            <a:spLocks noGrp="1"/>
          </p:cNvSpPr>
          <p:nvPr>
            <p:ph type="sldNum" sz="quarter" idx="10"/>
          </p:nvPr>
        </p:nvSpPr>
        <p:spPr/>
        <p:txBody>
          <a:bodyPr/>
          <a:lstStyle/>
          <a:p>
            <a:fld id="{CFD85767-B34F-4122-8642-982296400DCD}" type="slidenum">
              <a:rPr lang="en-US" smtClean="0"/>
              <a:pPr/>
              <a:t>38</a:t>
            </a:fld>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We’ve made a step in that direction.  It </a:t>
            </a:r>
            <a:r>
              <a:rPr lang="en-US" smtClean="0"/>
              <a:t>has potential</a:t>
            </a:r>
            <a:r>
              <a:rPr lang="en-US" baseline="0" smtClean="0"/>
              <a:t>.</a:t>
            </a:r>
            <a:endParaRPr lang="en-US" dirty="0" smtClean="0"/>
          </a:p>
        </p:txBody>
      </p:sp>
      <p:sp>
        <p:nvSpPr>
          <p:cNvPr id="4" name="Slide Number Placeholder 3"/>
          <p:cNvSpPr>
            <a:spLocks noGrp="1"/>
          </p:cNvSpPr>
          <p:nvPr>
            <p:ph type="sldNum" sz="quarter" idx="10"/>
          </p:nvPr>
        </p:nvSpPr>
        <p:spPr/>
        <p:txBody>
          <a:bodyPr/>
          <a:lstStyle/>
          <a:p>
            <a:fld id="{CFD85767-B34F-4122-8642-982296400DCD}" type="slidenum">
              <a:rPr lang="en-US" smtClean="0"/>
              <a:pPr/>
              <a:t>39</a:t>
            </a:fld>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FD85767-B34F-4122-8642-982296400DCD}" type="slidenum">
              <a:rPr lang="en-US" smtClean="0"/>
              <a:pPr/>
              <a:t>40</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Today's Internet </a:t>
            </a:r>
            <a:r>
              <a:rPr lang="en-US" dirty="0" smtClean="0"/>
              <a:t>can be slow at times.</a:t>
            </a:r>
          </a:p>
          <a:p>
            <a:endParaRPr lang="en-US" dirty="0" smtClean="0"/>
          </a:p>
          <a:p>
            <a:r>
              <a:rPr lang="en-US" dirty="0" err="1" smtClean="0"/>
              <a:t>Lodo</a:t>
            </a:r>
            <a:r>
              <a:rPr lang="en-US" dirty="0" smtClean="0"/>
              <a:t>:</a:t>
            </a:r>
          </a:p>
          <a:p>
            <a:r>
              <a:rPr lang="en-US" dirty="0" smtClean="0"/>
              <a:t>Add</a:t>
            </a:r>
            <a:r>
              <a:rPr lang="en-US" baseline="0" dirty="0" smtClean="0"/>
              <a:t> a graph of </a:t>
            </a:r>
            <a:r>
              <a:rPr lang="en-US" baseline="0" dirty="0" smtClean="0"/>
              <a:t>network </a:t>
            </a:r>
            <a:r>
              <a:rPr lang="en-US" baseline="0" dirty="0" smtClean="0"/>
              <a:t>speed increasing so slowly compared to processors </a:t>
            </a:r>
            <a:r>
              <a:rPr lang="en-US" baseline="0" dirty="0" smtClean="0"/>
              <a:t>and disks (?) (?)</a:t>
            </a:r>
            <a:endParaRPr lang="en-US" baseline="0" dirty="0" smtClean="0"/>
          </a:p>
        </p:txBody>
      </p:sp>
      <p:sp>
        <p:nvSpPr>
          <p:cNvPr id="4" name="Slide Number Placeholder 3"/>
          <p:cNvSpPr>
            <a:spLocks noGrp="1"/>
          </p:cNvSpPr>
          <p:nvPr>
            <p:ph type="sldNum" sz="quarter" idx="10"/>
          </p:nvPr>
        </p:nvSpPr>
        <p:spPr/>
        <p:txBody>
          <a:bodyPr/>
          <a:lstStyle/>
          <a:p>
            <a:fld id="{CFD85767-B34F-4122-8642-982296400DCD}" type="slidenum">
              <a:rPr lang="en-US" smtClean="0"/>
              <a:pPr/>
              <a:t>5</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“Go and do something else”</a:t>
            </a:r>
          </a:p>
          <a:p>
            <a:r>
              <a:rPr lang="en-US" baseline="0" dirty="0" smtClean="0"/>
              <a:t>“Go and watch something on </a:t>
            </a:r>
            <a:r>
              <a:rPr lang="en-US" baseline="0" dirty="0" err="1" smtClean="0"/>
              <a:t>youtube</a:t>
            </a:r>
            <a:r>
              <a:rPr lang="en-US" baseline="0" dirty="0" smtClean="0"/>
              <a:t>”</a:t>
            </a:r>
          </a:p>
          <a:p>
            <a:r>
              <a:rPr lang="en-US" baseline="0" dirty="0" smtClean="0"/>
              <a:t>“Feel frustrated”</a:t>
            </a:r>
            <a:endParaRPr lang="en-US" dirty="0"/>
          </a:p>
        </p:txBody>
      </p:sp>
      <p:sp>
        <p:nvSpPr>
          <p:cNvPr id="4" name="Slide Number Placeholder 3"/>
          <p:cNvSpPr>
            <a:spLocks noGrp="1"/>
          </p:cNvSpPr>
          <p:nvPr>
            <p:ph type="sldNum" sz="quarter" idx="10"/>
          </p:nvPr>
        </p:nvSpPr>
        <p:spPr/>
        <p:txBody>
          <a:bodyPr/>
          <a:lstStyle/>
          <a:p>
            <a:fld id="{CFD85767-B34F-4122-8642-982296400DCD}" type="slidenum">
              <a:rPr lang="en-US" smtClean="0"/>
              <a:pPr/>
              <a:t>6</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FD85767-B34F-4122-8642-982296400DCD}" type="slidenum">
              <a:rPr lang="en-US" smtClean="0"/>
              <a:pPr/>
              <a:t>7</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Can become overloaded.</a:t>
            </a:r>
          </a:p>
          <a:p>
            <a:r>
              <a:rPr lang="en-US" dirty="0" smtClean="0"/>
              <a:t>You need to employ an expensive CDN.</a:t>
            </a:r>
            <a:endParaRPr lang="en-US" dirty="0"/>
          </a:p>
        </p:txBody>
      </p:sp>
      <p:sp>
        <p:nvSpPr>
          <p:cNvPr id="4" name="Slide Number Placeholder 3"/>
          <p:cNvSpPr>
            <a:spLocks noGrp="1"/>
          </p:cNvSpPr>
          <p:nvPr>
            <p:ph type="sldNum" sz="quarter" idx="10"/>
          </p:nvPr>
        </p:nvSpPr>
        <p:spPr/>
        <p:txBody>
          <a:bodyPr/>
          <a:lstStyle/>
          <a:p>
            <a:fld id="{CFD85767-B34F-4122-8642-982296400DCD}" type="slidenum">
              <a:rPr lang="en-US" smtClean="0"/>
              <a:pPr/>
              <a:t>8</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“Melissa style” explanation (you download half, your friend downloads half, you share </a:t>
            </a:r>
            <a:r>
              <a:rPr lang="en-US" baseline="0" dirty="0" err="1" smtClean="0"/>
              <a:t>halfs</a:t>
            </a:r>
            <a:r>
              <a:rPr lang="en-US" baseline="0" dirty="0" smtClean="0"/>
              <a:t>).</a:t>
            </a:r>
          </a:p>
          <a:p>
            <a:endParaRPr lang="en-US" dirty="0" smtClean="0"/>
          </a:p>
          <a:p>
            <a:r>
              <a:rPr lang="en-US" dirty="0" smtClean="0"/>
              <a:t>You </a:t>
            </a:r>
            <a:r>
              <a:rPr lang="en-US" dirty="0" smtClean="0"/>
              <a:t>don’t need any extra servers, peers do most of the extra</a:t>
            </a:r>
            <a:r>
              <a:rPr lang="en-US" baseline="0" dirty="0" smtClean="0"/>
              <a:t> hosting.</a:t>
            </a:r>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CFD85767-B34F-4122-8642-982296400DCD}" type="slidenum">
              <a:rPr lang="en-US" smtClean="0"/>
              <a:pPr/>
              <a:t>9</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CFD85767-B34F-4122-8642-982296400DCD}" type="slidenum">
              <a:rPr lang="en-US" smtClean="0"/>
              <a:pPr/>
              <a:t>10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41A135E-287C-4591-8C88-153CD277EA84}" type="datetimeFigureOut">
              <a:rPr lang="en-US" smtClean="0"/>
              <a:pPr/>
              <a:t>4/12/2010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5DB321-3E07-42A7-B023-42BE62E90D4F}"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41A135E-287C-4591-8C88-153CD277EA84}" type="datetimeFigureOut">
              <a:rPr lang="en-US" smtClean="0"/>
              <a:pPr/>
              <a:t>4/12/2010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5DB321-3E07-42A7-B023-42BE62E90D4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41A135E-287C-4591-8C88-153CD277EA84}" type="datetimeFigureOut">
              <a:rPr lang="en-US" smtClean="0"/>
              <a:pPr/>
              <a:t>4/12/2010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5DB321-3E07-42A7-B023-42BE62E90D4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41A135E-287C-4591-8C88-153CD277EA84}" type="datetimeFigureOut">
              <a:rPr lang="en-US" smtClean="0"/>
              <a:pPr/>
              <a:t>4/12/2010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5DB321-3E07-42A7-B023-42BE62E90D4F}"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41A135E-287C-4591-8C88-153CD277EA84}" type="datetimeFigureOut">
              <a:rPr lang="en-US" smtClean="0"/>
              <a:pPr/>
              <a:t>4/12/2010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5DB321-3E07-42A7-B023-42BE62E90D4F}"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41A135E-287C-4591-8C88-153CD277EA84}" type="datetimeFigureOut">
              <a:rPr lang="en-US" smtClean="0"/>
              <a:pPr/>
              <a:t>4/12/2010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5DB321-3E07-42A7-B023-42BE62E90D4F}"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41A135E-287C-4591-8C88-153CD277EA84}" type="datetimeFigureOut">
              <a:rPr lang="en-US" smtClean="0"/>
              <a:pPr/>
              <a:t>4/12/2010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55DB321-3E07-42A7-B023-42BE62E90D4F}"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41A135E-287C-4591-8C88-153CD277EA84}" type="datetimeFigureOut">
              <a:rPr lang="en-US" smtClean="0"/>
              <a:pPr/>
              <a:t>4/12/2010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55DB321-3E07-42A7-B023-42BE62E90D4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41A135E-287C-4591-8C88-153CD277EA84}" type="datetimeFigureOut">
              <a:rPr lang="en-US" smtClean="0"/>
              <a:pPr/>
              <a:t>4/12/2010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55DB321-3E07-42A7-B023-42BE62E90D4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41A135E-287C-4591-8C88-153CD277EA84}" type="datetimeFigureOut">
              <a:rPr lang="en-US" smtClean="0"/>
              <a:pPr/>
              <a:t>4/12/2010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5DB321-3E07-42A7-B023-42BE62E90D4F}"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41A135E-287C-4591-8C88-153CD277EA84}" type="datetimeFigureOut">
              <a:rPr lang="en-US" smtClean="0"/>
              <a:pPr/>
              <a:t>4/12/2010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5DB321-3E07-42A7-B023-42BE62E90D4F}"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1A135E-287C-4591-8C88-153CD277EA84}" type="datetimeFigureOut">
              <a:rPr lang="en-US" smtClean="0"/>
              <a:pPr/>
              <a:t>4/12/2010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55DB321-3E07-42A7-B023-42BE62E90D4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wmf"/></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Making Today’s Internet Faster</a:t>
            </a:r>
            <a:endParaRPr lang="en-US" dirty="0"/>
          </a:p>
        </p:txBody>
      </p:sp>
      <p:sp>
        <p:nvSpPr>
          <p:cNvPr id="3" name="Subtitle 2"/>
          <p:cNvSpPr>
            <a:spLocks noGrp="1"/>
          </p:cNvSpPr>
          <p:nvPr>
            <p:ph type="subTitle" idx="1"/>
          </p:nvPr>
        </p:nvSpPr>
        <p:spPr>
          <a:xfrm>
            <a:off x="457200" y="3886200"/>
            <a:ext cx="8382000" cy="1752600"/>
          </a:xfrm>
        </p:spPr>
        <p:txBody>
          <a:bodyPr/>
          <a:lstStyle/>
          <a:p>
            <a:r>
              <a:rPr lang="en-US" dirty="0" smtClean="0"/>
              <a:t>(Automatic </a:t>
            </a:r>
            <a:r>
              <a:rPr lang="en-US" dirty="0"/>
              <a:t>Transition To Peer-to-Peer </a:t>
            </a:r>
            <a:r>
              <a:rPr lang="en-US" dirty="0" smtClean="0"/>
              <a:t>Download)</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BitTorrent</a:t>
            </a:r>
            <a:r>
              <a:rPr lang="en-US" dirty="0" smtClean="0"/>
              <a:t> fails</a:t>
            </a:r>
            <a:endParaRPr lang="en-US" dirty="0"/>
          </a:p>
        </p:txBody>
      </p:sp>
      <p:sp>
        <p:nvSpPr>
          <p:cNvPr id="3" name="Content Placeholder 2"/>
          <p:cNvSpPr>
            <a:spLocks noGrp="1"/>
          </p:cNvSpPr>
          <p:nvPr>
            <p:ph idx="1"/>
          </p:nvPr>
        </p:nvSpPr>
        <p:spPr/>
        <p:txBody>
          <a:bodyPr>
            <a:normAutofit/>
          </a:bodyPr>
          <a:lstStyle/>
          <a:p>
            <a:r>
              <a:rPr lang="en-US" dirty="0" smtClean="0"/>
              <a:t>Server side.</a:t>
            </a:r>
          </a:p>
          <a:p>
            <a:pPr lvl="1"/>
            <a:r>
              <a:rPr lang="en-US" dirty="0" smtClean="0"/>
              <a:t>Per File</a:t>
            </a:r>
          </a:p>
          <a:p>
            <a:pPr lvl="1"/>
            <a:r>
              <a:rPr lang="en-US" dirty="0" smtClean="0"/>
              <a:t>Have to provide traditional anyway.</a:t>
            </a:r>
          </a:p>
          <a:p>
            <a:pPr lvl="2"/>
            <a:r>
              <a:rPr lang="en-US" dirty="0" smtClean="0"/>
              <a:t>Lack of clients.</a:t>
            </a:r>
          </a:p>
          <a:p>
            <a:pPr lvl="1"/>
            <a:r>
              <a:rPr lang="en-US" dirty="0" smtClean="0"/>
              <a:t>Stigma.</a:t>
            </a:r>
          </a:p>
          <a:p>
            <a:pPr lvl="1"/>
            <a:r>
              <a:rPr lang="en-US" dirty="0" smtClean="0"/>
              <a:t>Extra maintenance.</a:t>
            </a:r>
          </a:p>
          <a:p>
            <a:pPr lvl="1"/>
            <a:r>
              <a:rPr lang="en-US" dirty="0" smtClean="0"/>
              <a:t>Large Files.</a:t>
            </a:r>
          </a:p>
          <a:p>
            <a:pPr lvl="1"/>
            <a:r>
              <a:rPr lang="en-US" dirty="0" smtClean="0"/>
              <a:t>Unknown demand.</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BitTorrent</a:t>
            </a:r>
            <a:r>
              <a:rPr lang="en-US" dirty="0" smtClean="0"/>
              <a:t> fails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Clients</a:t>
            </a:r>
          </a:p>
          <a:p>
            <a:pPr lvl="1"/>
            <a:r>
              <a:rPr lang="en-US" dirty="0" smtClean="0"/>
              <a:t>Extra </a:t>
            </a:r>
            <a:r>
              <a:rPr lang="en-US" dirty="0" smtClean="0"/>
              <a:t>setup/time per file.</a:t>
            </a:r>
          </a:p>
          <a:p>
            <a:pPr lvl="2"/>
            <a:r>
              <a:rPr lang="en-US" dirty="0" smtClean="0"/>
              <a:t>Small files</a:t>
            </a:r>
            <a:endParaRPr lang="en-US" dirty="0" smtClean="0"/>
          </a:p>
          <a:p>
            <a:pPr lvl="1"/>
            <a:r>
              <a:rPr lang="en-US" dirty="0" smtClean="0"/>
              <a:t>Techno </a:t>
            </a:r>
            <a:r>
              <a:rPr lang="en-US" dirty="0" err="1" smtClean="0"/>
              <a:t>intelligencia</a:t>
            </a:r>
            <a:endParaRPr lang="en-US" dirty="0" smtClean="0"/>
          </a:p>
          <a:p>
            <a:pPr lvl="1"/>
            <a:r>
              <a:rPr lang="en-US" dirty="0" smtClean="0"/>
              <a:t>Non integrated.</a:t>
            </a:r>
          </a:p>
          <a:p>
            <a:pPr lvl="2"/>
            <a:r>
              <a:rPr lang="en-US" dirty="0" smtClean="0"/>
              <a:t>Manual.</a:t>
            </a:r>
          </a:p>
          <a:p>
            <a:pPr lvl="2"/>
            <a:r>
              <a:rPr lang="en-US" dirty="0" smtClean="0"/>
              <a:t>Not HTTP optimized.</a:t>
            </a:r>
          </a:p>
          <a:p>
            <a:pPr lvl="1"/>
            <a:r>
              <a:rPr lang="en-US" dirty="0" smtClean="0"/>
              <a:t>It should be ignored speed-wise</a:t>
            </a:r>
          </a:p>
          <a:p>
            <a:pPr lvl="2"/>
            <a:r>
              <a:rPr lang="en-US" dirty="0" smtClean="0"/>
              <a:t>Duplicate</a:t>
            </a:r>
            <a:endParaRPr lang="en-US" dirty="0" smtClean="0"/>
          </a:p>
          <a:p>
            <a:pPr lvl="2"/>
            <a:r>
              <a:rPr lang="en-US" dirty="0" smtClean="0"/>
              <a:t>Costs </a:t>
            </a:r>
            <a:r>
              <a:rPr lang="en-US" dirty="0" smtClean="0"/>
              <a:t>time</a:t>
            </a:r>
          </a:p>
          <a:p>
            <a:pPr lvl="1"/>
            <a:r>
              <a:rPr lang="en-US" dirty="0" smtClean="0"/>
              <a:t>Not </a:t>
            </a:r>
            <a:r>
              <a:rPr lang="en-US" dirty="0" smtClean="0"/>
              <a:t>available</a:t>
            </a:r>
            <a:r>
              <a:rPr lang="en-US" dirty="0" smtClean="0"/>
              <a:t>.</a:t>
            </a:r>
            <a:endParaRPr lang="en-US" dirty="0" smtClean="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304800"/>
            <a:ext cx="8229600" cy="1143000"/>
          </a:xfrm>
        </p:spPr>
        <p:txBody>
          <a:bodyPr>
            <a:normAutofit/>
          </a:bodyPr>
          <a:lstStyle/>
          <a:p>
            <a:r>
              <a:rPr lang="en-US" dirty="0" err="1" smtClean="0"/>
              <a:t>BitTorrent</a:t>
            </a:r>
            <a:r>
              <a:rPr lang="en-US" dirty="0" smtClean="0"/>
              <a:t> </a:t>
            </a:r>
            <a:r>
              <a:rPr lang="en-US" dirty="0" smtClean="0"/>
              <a:t>can Fail</a:t>
            </a:r>
            <a:endParaRPr lang="en-US" dirty="0"/>
          </a:p>
        </p:txBody>
      </p:sp>
      <p:sp>
        <p:nvSpPr>
          <p:cNvPr id="3" name="Content Placeholder 2"/>
          <p:cNvSpPr>
            <a:spLocks noGrp="1"/>
          </p:cNvSpPr>
          <p:nvPr>
            <p:ph idx="1"/>
          </p:nvPr>
        </p:nvSpPr>
        <p:spPr/>
        <p:txBody>
          <a:bodyPr/>
          <a:lstStyle/>
          <a:p>
            <a:r>
              <a:rPr lang="en-US" dirty="0" smtClean="0"/>
              <a:t>Not enough seeds.</a:t>
            </a:r>
          </a:p>
          <a:p>
            <a:r>
              <a:rPr lang="en-US" dirty="0" smtClean="0"/>
              <a:t>Closed ports.</a:t>
            </a:r>
          </a:p>
          <a:p>
            <a:r>
              <a:rPr lang="en-US" dirty="0" smtClean="0"/>
              <a:t>Tracker</a:t>
            </a:r>
          </a:p>
          <a:p>
            <a:r>
              <a:rPr lang="en-US" dirty="0" smtClean="0"/>
              <a:t>Extra files.</a:t>
            </a:r>
          </a:p>
          <a:p>
            <a:r>
              <a:rPr lang="en-US" dirty="0" smtClean="0"/>
              <a:t>Users don’t have client installed (chicken/egg).</a:t>
            </a:r>
          </a:p>
          <a:p>
            <a:r>
              <a:rPr lang="en-US" dirty="0" smtClean="0"/>
              <a:t>Clients aren’t configured to use HTTP well.</a:t>
            </a:r>
            <a:endParaRPr lang="en-US" dirty="0" smtClean="0"/>
          </a:p>
        </p:txBody>
      </p:sp>
      <p:pic>
        <p:nvPicPr>
          <p:cNvPr id="5122" name="Picture 2"/>
          <p:cNvPicPr>
            <a:picLocks noChangeAspect="1" noChangeArrowheads="1"/>
          </p:cNvPicPr>
          <p:nvPr/>
        </p:nvPicPr>
        <p:blipFill>
          <a:blip r:embed="rId3" cstate="print"/>
          <a:srcRect/>
          <a:stretch>
            <a:fillRect/>
          </a:stretch>
        </p:blipFill>
        <p:spPr bwMode="auto">
          <a:xfrm>
            <a:off x="6019800" y="304800"/>
            <a:ext cx="3124200" cy="32385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Automatic Swarming</a:t>
            </a:r>
            <a:endParaRPr lang="en-US" dirty="0"/>
          </a:p>
        </p:txBody>
      </p:sp>
      <p:sp>
        <p:nvSpPr>
          <p:cNvPr id="5" name="Content Placeholder 4"/>
          <p:cNvSpPr>
            <a:spLocks noGrp="1"/>
          </p:cNvSpPr>
          <p:nvPr>
            <p:ph idx="1"/>
          </p:nvPr>
        </p:nvSpPr>
        <p:spPr/>
        <p:txBody>
          <a:bodyPr/>
          <a:lstStyle/>
          <a:p>
            <a:r>
              <a:rPr lang="en-US" dirty="0" smtClean="0"/>
              <a:t>Make </a:t>
            </a:r>
            <a:r>
              <a:rPr lang="en-US" dirty="0" smtClean="0"/>
              <a:t>s</a:t>
            </a:r>
            <a:r>
              <a:rPr lang="en-US" dirty="0" smtClean="0"/>
              <a:t>warming </a:t>
            </a:r>
            <a:r>
              <a:rPr lang="en-US" dirty="0" smtClean="0"/>
              <a:t>more usable/adoptable.</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Automatic Swarming -- Goals</a:t>
            </a:r>
            <a:endParaRPr lang="en-US" dirty="0"/>
          </a:p>
        </p:txBody>
      </p:sp>
      <p:sp>
        <p:nvSpPr>
          <p:cNvPr id="3" name="Content Placeholder 2"/>
          <p:cNvSpPr>
            <a:spLocks noGrp="1"/>
          </p:cNvSpPr>
          <p:nvPr>
            <p:ph idx="1"/>
          </p:nvPr>
        </p:nvSpPr>
        <p:spPr/>
        <p:txBody>
          <a:bodyPr/>
          <a:lstStyle/>
          <a:p>
            <a:r>
              <a:rPr lang="en-US" dirty="0" smtClean="0"/>
              <a:t>Work for any file on any server.</a:t>
            </a:r>
          </a:p>
          <a:p>
            <a:r>
              <a:rPr lang="en-US" dirty="0" smtClean="0"/>
              <a:t>Easy for clients.</a:t>
            </a:r>
          </a:p>
          <a:p>
            <a:r>
              <a:rPr lang="en-US" dirty="0" smtClean="0"/>
              <a:t>No extra dedicated hardware.</a:t>
            </a:r>
          </a:p>
          <a:p>
            <a:r>
              <a:rPr lang="en-US" dirty="0" smtClean="0"/>
              <a:t>Work for small files.</a:t>
            </a:r>
          </a:p>
          <a:p>
            <a:r>
              <a:rPr lang="en-US" dirty="0" smtClean="0"/>
              <a:t>Non intrusive.</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Automatic Swarming</a:t>
            </a:r>
            <a:endParaRPr lang="en-US" dirty="0"/>
          </a:p>
        </p:txBody>
      </p:sp>
      <p:sp>
        <p:nvSpPr>
          <p:cNvPr id="5" name="Content Placeholder 4"/>
          <p:cNvSpPr>
            <a:spLocks noGrp="1"/>
          </p:cNvSpPr>
          <p:nvPr>
            <p:ph idx="1"/>
          </p:nvPr>
        </p:nvSpPr>
        <p:spPr/>
        <p:txBody>
          <a:bodyPr/>
          <a:lstStyle/>
          <a:p>
            <a:r>
              <a:rPr lang="en-US" dirty="0" smtClean="0"/>
              <a:t>Basic Algorithm:</a:t>
            </a:r>
          </a:p>
          <a:p>
            <a:pPr lvl="1"/>
            <a:r>
              <a:rPr lang="en-US" dirty="0" smtClean="0"/>
              <a:t>Monitor download</a:t>
            </a:r>
          </a:p>
          <a:p>
            <a:pPr lvl="1"/>
            <a:r>
              <a:rPr lang="en-US" dirty="0" smtClean="0"/>
              <a:t>Automatically switch to a Peer-</a:t>
            </a:r>
            <a:r>
              <a:rPr lang="en-US" dirty="0" smtClean="0"/>
              <a:t>to-Peer download if it becomes slow.</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Monitor Download</a:t>
            </a:r>
            <a:endParaRPr lang="en-US" dirty="0"/>
          </a:p>
        </p:txBody>
      </p:sp>
      <p:pic>
        <p:nvPicPr>
          <p:cNvPr id="7172" name="Picture 4" descr="C:\rdp\dev\p2pwebclient\thesis_presentation\algorithm explanation.png"/>
          <p:cNvPicPr>
            <a:picLocks noChangeAspect="1" noChangeArrowheads="1"/>
          </p:cNvPicPr>
          <p:nvPr/>
        </p:nvPicPr>
        <p:blipFill>
          <a:blip r:embed="rId3" cstate="print"/>
          <a:srcRect/>
          <a:stretch>
            <a:fillRect/>
          </a:stretch>
        </p:blipFill>
        <p:spPr bwMode="auto">
          <a:xfrm>
            <a:off x="609600" y="1600200"/>
            <a:ext cx="7543800" cy="4820488"/>
          </a:xfrm>
          <a:prstGeom prst="rect">
            <a:avLst/>
          </a:prstGeom>
          <a:noFill/>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P2P: Transition</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noChangeArrowheads="1"/>
          </p:cNvPicPr>
          <p:nvPr/>
        </p:nvPicPr>
        <p:blipFill>
          <a:blip r:embed="rId3" cstate="print"/>
          <a:srcRect/>
          <a:stretch>
            <a:fillRect/>
          </a:stretch>
        </p:blipFill>
        <p:spPr bwMode="auto">
          <a:xfrm>
            <a:off x="0" y="2209800"/>
            <a:ext cx="9601200" cy="2209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Details</a:t>
            </a:r>
            <a:endParaRPr lang="en-US" dirty="0"/>
          </a:p>
        </p:txBody>
      </p:sp>
      <p:sp>
        <p:nvSpPr>
          <p:cNvPr id="3" name="Content Placeholder 2"/>
          <p:cNvSpPr>
            <a:spLocks noGrp="1"/>
          </p:cNvSpPr>
          <p:nvPr>
            <p:ph idx="1"/>
          </p:nvPr>
        </p:nvSpPr>
        <p:spPr/>
        <p:txBody>
          <a:bodyPr>
            <a:normAutofit lnSpcReduction="10000"/>
          </a:bodyPr>
          <a:lstStyle/>
          <a:p>
            <a:r>
              <a:rPr lang="en-US" dirty="0" smtClean="0"/>
              <a:t>T starts immediately.</a:t>
            </a:r>
          </a:p>
          <a:p>
            <a:r>
              <a:rPr lang="en-US" dirty="0" smtClean="0"/>
              <a:t>R is calculated W seconds after T</a:t>
            </a:r>
          </a:p>
          <a:p>
            <a:r>
              <a:rPr lang="en-US" dirty="0" smtClean="0"/>
              <a:t>Private </a:t>
            </a:r>
            <a:r>
              <a:rPr lang="en-US" dirty="0" err="1" smtClean="0"/>
              <a:t>OpenDHT</a:t>
            </a:r>
            <a:r>
              <a:rPr lang="en-US" dirty="0" smtClean="0"/>
              <a:t> instance.</a:t>
            </a:r>
          </a:p>
          <a:p>
            <a:r>
              <a:rPr lang="en-US" dirty="0" smtClean="0"/>
              <a:t>Redundant DHT keys/gateways.</a:t>
            </a:r>
          </a:p>
          <a:p>
            <a:r>
              <a:rPr lang="en-US" dirty="0" smtClean="0"/>
              <a:t>Polls on lack of peers (1s)</a:t>
            </a:r>
          </a:p>
          <a:p>
            <a:pPr lvl="1"/>
            <a:r>
              <a:rPr lang="en-US" dirty="0" smtClean="0"/>
              <a:t>Downloads block from origin</a:t>
            </a:r>
          </a:p>
          <a:p>
            <a:r>
              <a:rPr lang="en-US" dirty="0" smtClean="0"/>
              <a:t>Per block lists</a:t>
            </a:r>
            <a:r>
              <a:rPr lang="en-US" dirty="0" smtClean="0"/>
              <a:t>.</a:t>
            </a:r>
          </a:p>
          <a:p>
            <a:r>
              <a:rPr lang="en-US" dirty="0" smtClean="0"/>
              <a:t>Last </a:t>
            </a:r>
            <a:r>
              <a:rPr lang="en-US" dirty="0" smtClean="0"/>
              <a:t>block </a:t>
            </a:r>
            <a:r>
              <a:rPr lang="en-US" dirty="0" smtClean="0"/>
              <a:t>problem</a:t>
            </a:r>
          </a:p>
          <a:p>
            <a:endParaRPr lang="en-US" dirty="0" smtClean="0"/>
          </a:p>
        </p:txBody>
      </p:sp>
      <p:pic>
        <p:nvPicPr>
          <p:cNvPr id="4" name="Picture 3" descr="C:\dev\ruby\p2pwebclient\thesis_presentation\algorithm explanation.png"/>
          <p:cNvPicPr>
            <a:picLocks noChangeAspect="1" noChangeArrowheads="1"/>
          </p:cNvPicPr>
          <p:nvPr/>
        </p:nvPicPr>
        <p:blipFill>
          <a:blip r:embed="rId3" cstate="print"/>
          <a:srcRect/>
          <a:stretch>
            <a:fillRect/>
          </a:stretch>
        </p:blipFill>
        <p:spPr bwMode="auto">
          <a:xfrm>
            <a:off x="4953000" y="4191000"/>
            <a:ext cx="3982134" cy="2478135"/>
          </a:xfrm>
          <a:prstGeom prst="rect">
            <a:avLst/>
          </a:prstGeom>
          <a:noFill/>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Methodology.</a:t>
            </a:r>
            <a:endParaRPr lang="en-US" dirty="0"/>
          </a:p>
        </p:txBody>
      </p:sp>
      <p:sp>
        <p:nvSpPr>
          <p:cNvPr id="3" name="Content Placeholder 2"/>
          <p:cNvSpPr>
            <a:spLocks noGrp="1"/>
          </p:cNvSpPr>
          <p:nvPr>
            <p:ph idx="1"/>
          </p:nvPr>
        </p:nvSpPr>
        <p:spPr/>
        <p:txBody>
          <a:bodyPr>
            <a:normAutofit fontScale="92500"/>
          </a:bodyPr>
          <a:lstStyle/>
          <a:p>
            <a:r>
              <a:rPr lang="en-US" dirty="0" err="1" smtClean="0"/>
              <a:t>PlanetLab</a:t>
            </a:r>
            <a:endParaRPr lang="en-US" dirty="0" smtClean="0"/>
          </a:p>
          <a:p>
            <a:r>
              <a:rPr lang="en-US" dirty="0" smtClean="0"/>
              <a:t>Private </a:t>
            </a:r>
            <a:r>
              <a:rPr lang="en-US" dirty="0" err="1" smtClean="0"/>
              <a:t>OpenDHT</a:t>
            </a:r>
            <a:endParaRPr lang="en-US" dirty="0" smtClean="0"/>
          </a:p>
          <a:p>
            <a:r>
              <a:rPr lang="en-US" dirty="0" smtClean="0"/>
              <a:t>Run until finish</a:t>
            </a:r>
            <a:r>
              <a:rPr lang="en-US" dirty="0" smtClean="0"/>
              <a:t>.</a:t>
            </a:r>
          </a:p>
          <a:p>
            <a:r>
              <a:rPr lang="en-US" dirty="0" smtClean="0"/>
              <a:t>Repeat 3x.</a:t>
            </a:r>
          </a:p>
          <a:p>
            <a:r>
              <a:rPr lang="en-US" dirty="0" smtClean="0"/>
              <a:t>Graph percentiles: download times, DHT response times, causes for transitioning to P2P.</a:t>
            </a:r>
          </a:p>
          <a:p>
            <a:r>
              <a:rPr lang="en-US" dirty="0" smtClean="0"/>
              <a:t>BYU server </a:t>
            </a:r>
          </a:p>
          <a:p>
            <a:pPr lvl="1"/>
            <a:r>
              <a:rPr lang="en-US" dirty="0" smtClean="0"/>
              <a:t>256 KB/s</a:t>
            </a:r>
          </a:p>
          <a:p>
            <a:pPr lvl="1"/>
            <a:endParaRPr lang="en-US" dirty="0" smtClean="0"/>
          </a:p>
          <a:p>
            <a:pPr lvl="1"/>
            <a:endParaRPr lang="en-US" dirty="0" smtClean="0"/>
          </a:p>
        </p:txBody>
      </p:sp>
      <p:pic>
        <p:nvPicPr>
          <p:cNvPr id="4098" name="Picture 2" descr="C:\Documents and Settings\rdp\Desktop\World50.png"/>
          <p:cNvPicPr>
            <a:picLocks noChangeAspect="1" noChangeArrowheads="1"/>
          </p:cNvPicPr>
          <p:nvPr/>
        </p:nvPicPr>
        <p:blipFill>
          <a:blip r:embed="rId2" cstate="print"/>
          <a:srcRect/>
          <a:stretch>
            <a:fillRect/>
          </a:stretch>
        </p:blipFill>
        <p:spPr bwMode="auto">
          <a:xfrm>
            <a:off x="4114800" y="1447800"/>
            <a:ext cx="4762500" cy="2381250"/>
          </a:xfrm>
          <a:prstGeom prst="rect">
            <a:avLst/>
          </a:prstGeom>
          <a:noFill/>
        </p:spPr>
      </p:pic>
      <p:pic>
        <p:nvPicPr>
          <p:cNvPr id="4099" name="Picture 3"/>
          <p:cNvPicPr>
            <a:picLocks noChangeAspect="1" noChangeArrowheads="1"/>
          </p:cNvPicPr>
          <p:nvPr/>
        </p:nvPicPr>
        <p:blipFill>
          <a:blip r:embed="rId3" cstate="print"/>
          <a:srcRect/>
          <a:stretch>
            <a:fillRect/>
          </a:stretch>
        </p:blipFill>
        <p:spPr bwMode="auto">
          <a:xfrm>
            <a:off x="8077200" y="4178030"/>
            <a:ext cx="828675" cy="267997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Thanks!</a:t>
            </a:r>
            <a:endParaRPr lang="en-US" dirty="0"/>
          </a:p>
        </p:txBody>
      </p:sp>
      <p:sp>
        <p:nvSpPr>
          <p:cNvPr id="3" name="Content Placeholder 2"/>
          <p:cNvSpPr>
            <a:spLocks noGrp="1"/>
          </p:cNvSpPr>
          <p:nvPr>
            <p:ph idx="1"/>
          </p:nvPr>
        </p:nvSpPr>
        <p:spPr/>
        <p:txBody>
          <a:bodyPr>
            <a:normAutofit/>
          </a:bodyPr>
          <a:lstStyle/>
          <a:p>
            <a:r>
              <a:rPr lang="en-US" sz="1800" dirty="0" smtClean="0"/>
              <a:t>Family</a:t>
            </a:r>
          </a:p>
          <a:p>
            <a:r>
              <a:rPr lang="en-US" sz="1800" dirty="0" smtClean="0"/>
              <a:t>Teachers</a:t>
            </a:r>
          </a:p>
          <a:p>
            <a:r>
              <a:rPr lang="en-US" sz="1800" dirty="0" err="1" smtClean="0"/>
              <a:t>wE</a:t>
            </a:r>
            <a:r>
              <a:rPr lang="en-US" sz="1800" dirty="0" smtClean="0"/>
              <a:t>\=f P'P= \ROVIDE A U966554F545DS6TFDV87654536:01 PM 4/5/20102 098YH6Ya	1W N.I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Performance Client-Server</a:t>
            </a:r>
            <a:endParaRPr lang="en-US" dirty="0"/>
          </a:p>
        </p:txBody>
      </p:sp>
      <p:pic>
        <p:nvPicPr>
          <p:cNvPr id="5122" name="Picture 2"/>
          <p:cNvPicPr>
            <a:picLocks noChangeAspect="1" noChangeArrowheads="1"/>
          </p:cNvPicPr>
          <p:nvPr/>
        </p:nvPicPr>
        <p:blipFill>
          <a:blip r:embed="rId3" cstate="print"/>
          <a:srcRect/>
          <a:stretch>
            <a:fillRect/>
          </a:stretch>
        </p:blipFill>
        <p:spPr bwMode="auto">
          <a:xfrm>
            <a:off x="-209550" y="2667000"/>
            <a:ext cx="9353550" cy="3781425"/>
          </a:xfrm>
          <a:prstGeom prst="rect">
            <a:avLst/>
          </a:prstGeom>
          <a:noFill/>
          <a:ln w="9525">
            <a:noFill/>
            <a:miter lim="800000"/>
            <a:headEnd/>
            <a:tailEnd/>
          </a:ln>
        </p:spPr>
      </p:pic>
      <p:sp>
        <p:nvSpPr>
          <p:cNvPr id="4" name="Content Placeholder 2"/>
          <p:cNvSpPr>
            <a:spLocks noGrp="1"/>
          </p:cNvSpPr>
          <p:nvPr>
            <p:ph idx="1"/>
          </p:nvPr>
        </p:nvSpPr>
        <p:spPr>
          <a:xfrm>
            <a:off x="457200" y="1600200"/>
            <a:ext cx="8229600" cy="4525963"/>
          </a:xfrm>
        </p:spPr>
        <p:txBody>
          <a:bodyPr/>
          <a:lstStyle/>
          <a:p>
            <a:r>
              <a:rPr lang="en-US" dirty="0" smtClean="0"/>
              <a:t>File size: 100 KB, R 128 KB/s, W 2s, T 1s, Linger 60s.  Increasing number of startup peers.</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Performance – Automatic Swarming</a:t>
            </a:r>
            <a:endParaRPr lang="en-US" dirty="0"/>
          </a:p>
        </p:txBody>
      </p:sp>
      <p:pic>
        <p:nvPicPr>
          <p:cNvPr id="6147" name="Picture 3"/>
          <p:cNvPicPr>
            <a:picLocks noChangeAspect="1" noChangeArrowheads="1"/>
          </p:cNvPicPr>
          <p:nvPr/>
        </p:nvPicPr>
        <p:blipFill>
          <a:blip r:embed="rId3" cstate="print"/>
          <a:srcRect/>
          <a:stretch>
            <a:fillRect/>
          </a:stretch>
        </p:blipFill>
        <p:spPr bwMode="auto">
          <a:xfrm>
            <a:off x="0" y="1905000"/>
            <a:ext cx="4467225" cy="3124200"/>
          </a:xfrm>
          <a:prstGeom prst="rect">
            <a:avLst/>
          </a:prstGeom>
          <a:noFill/>
          <a:ln w="9525">
            <a:noFill/>
            <a:miter lim="800000"/>
            <a:headEnd/>
            <a:tailEnd/>
          </a:ln>
        </p:spPr>
      </p:pic>
      <p:pic>
        <p:nvPicPr>
          <p:cNvPr id="6148" name="Picture 4"/>
          <p:cNvPicPr>
            <a:picLocks noChangeAspect="1" noChangeArrowheads="1"/>
          </p:cNvPicPr>
          <p:nvPr/>
        </p:nvPicPr>
        <p:blipFill>
          <a:blip r:embed="rId4" cstate="print"/>
          <a:srcRect/>
          <a:stretch>
            <a:fillRect/>
          </a:stretch>
        </p:blipFill>
        <p:spPr bwMode="auto">
          <a:xfrm>
            <a:off x="4191000" y="2209800"/>
            <a:ext cx="5191125" cy="27622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Comparison</a:t>
            </a:r>
            <a:endParaRPr lang="en-US" dirty="0"/>
          </a:p>
        </p:txBody>
      </p:sp>
      <p:pic>
        <p:nvPicPr>
          <p:cNvPr id="4" name="Picture 3"/>
          <p:cNvPicPr>
            <a:picLocks noChangeAspect="1" noChangeArrowheads="1"/>
          </p:cNvPicPr>
          <p:nvPr/>
        </p:nvPicPr>
        <p:blipFill>
          <a:blip r:embed="rId3" cstate="print"/>
          <a:srcRect/>
          <a:stretch>
            <a:fillRect/>
          </a:stretch>
        </p:blipFill>
        <p:spPr bwMode="auto">
          <a:xfrm>
            <a:off x="-228600" y="2362200"/>
            <a:ext cx="4467225" cy="3124200"/>
          </a:xfrm>
          <a:prstGeom prst="rect">
            <a:avLst/>
          </a:prstGeom>
          <a:noFill/>
          <a:ln w="9525">
            <a:noFill/>
            <a:miter lim="800000"/>
            <a:headEnd/>
            <a:tailEnd/>
          </a:ln>
        </p:spPr>
      </p:pic>
      <p:pic>
        <p:nvPicPr>
          <p:cNvPr id="15362" name="Picture 2"/>
          <p:cNvPicPr>
            <a:picLocks noChangeAspect="1" noChangeArrowheads="1"/>
          </p:cNvPicPr>
          <p:nvPr/>
        </p:nvPicPr>
        <p:blipFill>
          <a:blip r:embed="rId4" cstate="print"/>
          <a:srcRect/>
          <a:stretch>
            <a:fillRect/>
          </a:stretch>
        </p:blipFill>
        <p:spPr bwMode="auto">
          <a:xfrm>
            <a:off x="4343400" y="2286000"/>
            <a:ext cx="4600575" cy="3343275"/>
          </a:xfrm>
          <a:prstGeom prst="rect">
            <a:avLst/>
          </a:prstGeom>
          <a:noFill/>
          <a:ln w="9525">
            <a:noFill/>
            <a:miter lim="800000"/>
            <a:headEnd/>
            <a:tailEnd/>
          </a:ln>
        </p:spPr>
      </p:pic>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Effect of Varying Parameters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T, R, W</a:t>
            </a:r>
          </a:p>
          <a:p>
            <a:r>
              <a:rPr lang="en-US" dirty="0" smtClean="0"/>
              <a:t>Multiple Files</a:t>
            </a:r>
          </a:p>
          <a:p>
            <a:r>
              <a:rPr lang="en-US" dirty="0" smtClean="0"/>
              <a:t>Large Files</a:t>
            </a:r>
          </a:p>
          <a:p>
            <a:r>
              <a:rPr lang="en-US" dirty="0" smtClean="0"/>
              <a:t>Block Size</a:t>
            </a:r>
          </a:p>
          <a:p>
            <a:r>
              <a:rPr lang="en-US" dirty="0" smtClean="0"/>
              <a:t>Linger Time</a:t>
            </a:r>
          </a:p>
          <a:p>
            <a:r>
              <a:rPr lang="en-US" dirty="0" smtClean="0"/>
              <a:t>Peer </a:t>
            </a:r>
            <a:r>
              <a:rPr lang="en-US" dirty="0" smtClean="0"/>
              <a:t>count</a:t>
            </a:r>
          </a:p>
          <a:p>
            <a:r>
              <a:rPr lang="en-US" dirty="0" smtClean="0"/>
              <a:t>1000 peers at 15/second (66 seconds).</a:t>
            </a:r>
          </a:p>
          <a:p>
            <a:r>
              <a:rPr lang="en-US" dirty="0" smtClean="0"/>
              <a:t>100 KB file, 100 KB block size, </a:t>
            </a:r>
            <a:r>
              <a:rPr lang="en-US" dirty="0" err="1" smtClean="0"/>
              <a:t>conn</a:t>
            </a:r>
            <a:r>
              <a:rPr lang="en-US" dirty="0" smtClean="0"/>
              <a:t>. Limit 5, R 128 KB/s, T 1s, W 2s, Linger 20 s.</a:t>
            </a:r>
            <a:endParaRPr lang="en-US" dirty="0" smtClean="0"/>
          </a:p>
          <a:p>
            <a:endParaRPr lang="en-US" dirty="0"/>
          </a:p>
        </p:txBody>
      </p:sp>
      <p:pic>
        <p:nvPicPr>
          <p:cNvPr id="4" name="Picture 3" descr="C:\dev\ruby\p2pwebclient\thesis_presentation\algorithm explanation.png"/>
          <p:cNvPicPr>
            <a:picLocks noChangeAspect="1" noChangeArrowheads="1"/>
          </p:cNvPicPr>
          <p:nvPr/>
        </p:nvPicPr>
        <p:blipFill>
          <a:blip r:embed="rId3" cstate="print"/>
          <a:srcRect/>
          <a:stretch>
            <a:fillRect/>
          </a:stretch>
        </p:blipFill>
        <p:spPr bwMode="auto">
          <a:xfrm>
            <a:off x="3733800" y="1600200"/>
            <a:ext cx="4740191" cy="2949884"/>
          </a:xfrm>
          <a:prstGeom prst="rect">
            <a:avLst/>
          </a:prstGeom>
          <a:noFill/>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Varying T</a:t>
            </a:r>
            <a:endParaRPr lang="en-US" dirty="0"/>
          </a:p>
        </p:txBody>
      </p:sp>
      <p:pic>
        <p:nvPicPr>
          <p:cNvPr id="7170" name="Picture 2"/>
          <p:cNvPicPr>
            <a:picLocks noChangeAspect="1" noChangeArrowheads="1"/>
          </p:cNvPicPr>
          <p:nvPr/>
        </p:nvPicPr>
        <p:blipFill>
          <a:blip r:embed="rId3" cstate="print"/>
          <a:srcRect/>
          <a:stretch>
            <a:fillRect/>
          </a:stretch>
        </p:blipFill>
        <p:spPr bwMode="auto">
          <a:xfrm>
            <a:off x="57150" y="2057400"/>
            <a:ext cx="9086850" cy="3019425"/>
          </a:xfrm>
          <a:prstGeom prst="rect">
            <a:avLst/>
          </a:prstGeom>
          <a:noFill/>
          <a:ln w="9525">
            <a:noFill/>
            <a:miter lim="800000"/>
            <a:headEnd/>
            <a:tailEnd/>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Varying R</a:t>
            </a:r>
            <a:endParaRPr lang="en-US" dirty="0"/>
          </a:p>
        </p:txBody>
      </p:sp>
      <p:pic>
        <p:nvPicPr>
          <p:cNvPr id="4" name="Picture 3"/>
          <p:cNvPicPr>
            <a:picLocks noChangeAspect="1" noChangeArrowheads="1"/>
          </p:cNvPicPr>
          <p:nvPr/>
        </p:nvPicPr>
        <p:blipFill>
          <a:blip r:embed="rId3" cstate="print"/>
          <a:srcRect/>
          <a:stretch>
            <a:fillRect/>
          </a:stretch>
        </p:blipFill>
        <p:spPr bwMode="auto">
          <a:xfrm>
            <a:off x="-9525" y="1852613"/>
            <a:ext cx="9163050" cy="3152775"/>
          </a:xfrm>
          <a:prstGeom prst="rect">
            <a:avLst/>
          </a:prstGeom>
          <a:noFill/>
          <a:ln w="9525">
            <a:noFill/>
            <a:miter lim="800000"/>
            <a:headEnd/>
            <a:tailEnd/>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Varying W</a:t>
            </a:r>
            <a:endParaRPr lang="en-US" dirty="0"/>
          </a:p>
        </p:txBody>
      </p:sp>
      <p:pic>
        <p:nvPicPr>
          <p:cNvPr id="9218" name="Picture 2"/>
          <p:cNvPicPr>
            <a:picLocks noChangeAspect="1" noChangeArrowheads="1"/>
          </p:cNvPicPr>
          <p:nvPr/>
        </p:nvPicPr>
        <p:blipFill>
          <a:blip r:embed="rId3" cstate="print"/>
          <a:srcRect/>
          <a:stretch>
            <a:fillRect/>
          </a:stretch>
        </p:blipFill>
        <p:spPr bwMode="auto">
          <a:xfrm>
            <a:off x="1142999" y="2133600"/>
            <a:ext cx="7030687" cy="401009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Full web Page</a:t>
            </a:r>
            <a:endParaRPr lang="en-US" dirty="0"/>
          </a:p>
        </p:txBody>
      </p:sp>
      <p:pic>
        <p:nvPicPr>
          <p:cNvPr id="10242" name="Picture 2"/>
          <p:cNvPicPr>
            <a:picLocks noChangeAspect="1" noChangeArrowheads="1"/>
          </p:cNvPicPr>
          <p:nvPr/>
        </p:nvPicPr>
        <p:blipFill>
          <a:blip r:embed="rId3" cstate="print"/>
          <a:srcRect/>
          <a:stretch>
            <a:fillRect/>
          </a:stretch>
        </p:blipFill>
        <p:spPr bwMode="auto">
          <a:xfrm>
            <a:off x="0" y="2590800"/>
            <a:ext cx="9229725" cy="3200400"/>
          </a:xfrm>
          <a:prstGeom prst="rect">
            <a:avLst/>
          </a:prstGeom>
          <a:noFill/>
          <a:ln w="9525">
            <a:noFill/>
            <a:miter lim="800000"/>
            <a:headEnd/>
            <a:tailEnd/>
          </a:ln>
        </p:spPr>
      </p:pic>
      <p:sp>
        <p:nvSpPr>
          <p:cNvPr id="5" name="Content Placeholder 2"/>
          <p:cNvSpPr>
            <a:spLocks noGrp="1"/>
          </p:cNvSpPr>
          <p:nvPr>
            <p:ph idx="1"/>
          </p:nvPr>
        </p:nvSpPr>
        <p:spPr>
          <a:xfrm>
            <a:off x="457200" y="1600200"/>
            <a:ext cx="8229600" cy="4525963"/>
          </a:xfrm>
        </p:spPr>
        <p:txBody>
          <a:bodyPr>
            <a:normAutofit/>
          </a:bodyPr>
          <a:lstStyle/>
          <a:p>
            <a:r>
              <a:rPr lang="en-US" dirty="0" smtClean="0"/>
              <a:t>100 KB file, 10 15K files.</a:t>
            </a:r>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Versus Client-Server</a:t>
            </a:r>
            <a:endParaRPr lang="en-US" dirty="0"/>
          </a:p>
        </p:txBody>
      </p:sp>
      <p:pic>
        <p:nvPicPr>
          <p:cNvPr id="11266" name="Picture 2"/>
          <p:cNvPicPr>
            <a:picLocks noGrp="1" noChangeAspect="1" noChangeArrowheads="1"/>
          </p:cNvPicPr>
          <p:nvPr>
            <p:ph idx="1"/>
          </p:nvPr>
        </p:nvPicPr>
        <p:blipFill>
          <a:blip r:embed="rId3" cstate="print"/>
          <a:srcRect/>
          <a:stretch>
            <a:fillRect/>
          </a:stretch>
        </p:blipFill>
        <p:spPr bwMode="auto">
          <a:xfrm>
            <a:off x="2109787" y="2463006"/>
            <a:ext cx="4924425" cy="28003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Block Size</a:t>
            </a:r>
            <a:endParaRPr lang="en-US" dirty="0"/>
          </a:p>
        </p:txBody>
      </p:sp>
      <p:pic>
        <p:nvPicPr>
          <p:cNvPr id="12290" name="Picture 2"/>
          <p:cNvPicPr>
            <a:picLocks noChangeAspect="1" noChangeArrowheads="1"/>
          </p:cNvPicPr>
          <p:nvPr/>
        </p:nvPicPr>
        <p:blipFill>
          <a:blip r:embed="rId3" cstate="print"/>
          <a:srcRect/>
          <a:stretch>
            <a:fillRect/>
          </a:stretch>
        </p:blipFill>
        <p:spPr bwMode="auto">
          <a:xfrm>
            <a:off x="1981200" y="2438400"/>
            <a:ext cx="5267325" cy="28003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Thesis</a:t>
            </a:r>
            <a:endParaRPr lang="en-US" dirty="0"/>
          </a:p>
        </p:txBody>
      </p:sp>
      <p:sp>
        <p:nvSpPr>
          <p:cNvPr id="3" name="Content Placeholder 2"/>
          <p:cNvSpPr>
            <a:spLocks noGrp="1"/>
          </p:cNvSpPr>
          <p:nvPr>
            <p:ph idx="1"/>
          </p:nvPr>
        </p:nvSpPr>
        <p:spPr/>
        <p:txBody>
          <a:bodyPr/>
          <a:lstStyle/>
          <a:p>
            <a:endParaRPr lang="en-US" dirty="0"/>
          </a:p>
        </p:txBody>
      </p:sp>
      <p:pic>
        <p:nvPicPr>
          <p:cNvPr id="3074" name="Picture 2"/>
          <p:cNvPicPr>
            <a:picLocks noChangeAspect="1" noChangeArrowheads="1"/>
          </p:cNvPicPr>
          <p:nvPr/>
        </p:nvPicPr>
        <p:blipFill>
          <a:blip r:embed="rId2" cstate="print"/>
          <a:srcRect/>
          <a:stretch>
            <a:fillRect/>
          </a:stretch>
        </p:blipFill>
        <p:spPr bwMode="auto">
          <a:xfrm>
            <a:off x="1371600" y="1143000"/>
            <a:ext cx="6419850" cy="5715000"/>
          </a:xfrm>
          <a:prstGeom prst="rect">
            <a:avLst/>
          </a:prstGeom>
          <a:noFill/>
          <a:ln w="9525">
            <a:noFill/>
            <a:miter lim="800000"/>
            <a:headEnd/>
            <a:tailEnd/>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Linger Time</a:t>
            </a:r>
            <a:endParaRPr lang="en-US" dirty="0"/>
          </a:p>
        </p:txBody>
      </p:sp>
      <p:pic>
        <p:nvPicPr>
          <p:cNvPr id="13314" name="Picture 2"/>
          <p:cNvPicPr>
            <a:picLocks noChangeAspect="1" noChangeArrowheads="1"/>
          </p:cNvPicPr>
          <p:nvPr/>
        </p:nvPicPr>
        <p:blipFill>
          <a:blip r:embed="rId3" cstate="print"/>
          <a:srcRect/>
          <a:stretch>
            <a:fillRect/>
          </a:stretch>
        </p:blipFill>
        <p:spPr bwMode="auto">
          <a:xfrm>
            <a:off x="2157413" y="2057400"/>
            <a:ext cx="4829175" cy="2743200"/>
          </a:xfrm>
          <a:prstGeom prst="rect">
            <a:avLst/>
          </a:prstGeom>
          <a:noFill/>
          <a:ln w="9525">
            <a:noFill/>
            <a:miter lim="800000"/>
            <a:headEnd/>
            <a:tailEnd/>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Peer connection</a:t>
            </a:r>
            <a:endParaRPr lang="en-US" dirty="0"/>
          </a:p>
        </p:txBody>
      </p:sp>
      <p:sp>
        <p:nvSpPr>
          <p:cNvPr id="3" name="Content Placeholder 2"/>
          <p:cNvSpPr>
            <a:spLocks noGrp="1"/>
          </p:cNvSpPr>
          <p:nvPr>
            <p:ph idx="1"/>
          </p:nvPr>
        </p:nvSpPr>
        <p:spPr/>
        <p:txBody>
          <a:bodyPr/>
          <a:lstStyle/>
          <a:p>
            <a:endParaRPr lang="en-US" dirty="0"/>
          </a:p>
        </p:txBody>
      </p:sp>
      <p:pic>
        <p:nvPicPr>
          <p:cNvPr id="8194" name="Picture 2"/>
          <p:cNvPicPr>
            <a:picLocks noChangeAspect="1" noChangeArrowheads="1"/>
          </p:cNvPicPr>
          <p:nvPr/>
        </p:nvPicPr>
        <p:blipFill>
          <a:blip r:embed="rId2" cstate="print"/>
          <a:srcRect/>
          <a:stretch>
            <a:fillRect/>
          </a:stretch>
        </p:blipFill>
        <p:spPr bwMode="auto">
          <a:xfrm>
            <a:off x="2209800" y="2590800"/>
            <a:ext cx="4467225" cy="2952750"/>
          </a:xfrm>
          <a:prstGeom prst="rect">
            <a:avLst/>
          </a:prstGeom>
          <a:noFill/>
          <a:ln w="9525">
            <a:noFill/>
            <a:miter lim="800000"/>
            <a:headEnd/>
            <a:tailEnd/>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With Large Files</a:t>
            </a:r>
            <a:endParaRPr lang="en-US" dirty="0"/>
          </a:p>
        </p:txBody>
      </p:sp>
      <p:pic>
        <p:nvPicPr>
          <p:cNvPr id="14338" name="Picture 2"/>
          <p:cNvPicPr>
            <a:picLocks noGrp="1" noChangeAspect="1" noChangeArrowheads="1"/>
          </p:cNvPicPr>
          <p:nvPr>
            <p:ph idx="1"/>
          </p:nvPr>
        </p:nvPicPr>
        <p:blipFill>
          <a:blip r:embed="rId3" cstate="print"/>
          <a:srcRect/>
          <a:stretch>
            <a:fillRect/>
          </a:stretch>
        </p:blipFill>
        <p:spPr bwMode="auto">
          <a:xfrm>
            <a:off x="1676400" y="1295400"/>
            <a:ext cx="5734050" cy="2495550"/>
          </a:xfrm>
          <a:prstGeom prst="rect">
            <a:avLst/>
          </a:prstGeom>
          <a:noFill/>
          <a:ln w="9525">
            <a:noFill/>
            <a:miter lim="800000"/>
            <a:headEnd/>
            <a:tailEnd/>
          </a:ln>
        </p:spPr>
      </p:pic>
      <p:pic>
        <p:nvPicPr>
          <p:cNvPr id="14339" name="Picture 3"/>
          <p:cNvPicPr>
            <a:picLocks noChangeAspect="1" noChangeArrowheads="1"/>
          </p:cNvPicPr>
          <p:nvPr/>
        </p:nvPicPr>
        <p:blipFill>
          <a:blip r:embed="rId4" cstate="print"/>
          <a:srcRect/>
          <a:stretch>
            <a:fillRect/>
          </a:stretch>
        </p:blipFill>
        <p:spPr bwMode="auto">
          <a:xfrm>
            <a:off x="2057400" y="3810000"/>
            <a:ext cx="4876800" cy="2543175"/>
          </a:xfrm>
          <a:prstGeom prst="rect">
            <a:avLst/>
          </a:prstGeom>
          <a:noFill/>
          <a:ln w="9525">
            <a:noFill/>
            <a:miter lim="800000"/>
            <a:headEnd/>
            <a:tailEnd/>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BitTorrent</a:t>
            </a:r>
            <a:r>
              <a:rPr lang="en-US" dirty="0" smtClean="0"/>
              <a:t> Large File optimizations</a:t>
            </a:r>
            <a:endParaRPr lang="en-US" dirty="0"/>
          </a:p>
        </p:txBody>
      </p:sp>
      <p:sp>
        <p:nvSpPr>
          <p:cNvPr id="3" name="Content Placeholder 2"/>
          <p:cNvSpPr>
            <a:spLocks noGrp="1"/>
          </p:cNvSpPr>
          <p:nvPr>
            <p:ph idx="1"/>
          </p:nvPr>
        </p:nvSpPr>
        <p:spPr/>
        <p:txBody>
          <a:bodyPr/>
          <a:lstStyle/>
          <a:p>
            <a:r>
              <a:rPr lang="en-US" dirty="0" smtClean="0"/>
              <a:t>Seeds limit outgoing connections.</a:t>
            </a:r>
          </a:p>
          <a:p>
            <a:r>
              <a:rPr lang="en-US" dirty="0" smtClean="0"/>
              <a:t>Favor stronger connections.</a:t>
            </a:r>
          </a:p>
          <a:p>
            <a:r>
              <a:rPr lang="en-US" dirty="0" smtClean="0"/>
              <a:t>Dedicated tracker.</a:t>
            </a:r>
          </a:p>
          <a:p>
            <a:r>
              <a:rPr lang="en-US" dirty="0" smtClean="0"/>
              <a:t>Rarest Block First.</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normAutofit lnSpcReduction="10000"/>
          </a:bodyPr>
          <a:lstStyle/>
          <a:p>
            <a:r>
              <a:rPr lang="en-US" dirty="0" smtClean="0"/>
              <a:t>Best </a:t>
            </a:r>
            <a:r>
              <a:rPr lang="en-US" dirty="0" smtClean="0"/>
              <a:t>settings</a:t>
            </a:r>
            <a:r>
              <a:rPr lang="en-US" dirty="0" smtClean="0"/>
              <a:t>.</a:t>
            </a:r>
          </a:p>
          <a:p>
            <a:pPr lvl="1"/>
            <a:r>
              <a:rPr lang="en-US" dirty="0" smtClean="0"/>
              <a:t>T: 0.75 s</a:t>
            </a:r>
          </a:p>
          <a:p>
            <a:pPr lvl="1"/>
            <a:r>
              <a:rPr lang="en-US" dirty="0" smtClean="0"/>
              <a:t>R: 160 KB/s</a:t>
            </a:r>
          </a:p>
          <a:p>
            <a:pPr lvl="1"/>
            <a:r>
              <a:rPr lang="en-US" dirty="0" smtClean="0"/>
              <a:t>32 KB blocks</a:t>
            </a:r>
          </a:p>
          <a:p>
            <a:pPr lvl="1"/>
            <a:r>
              <a:rPr lang="en-US" dirty="0" smtClean="0"/>
              <a:t>Peer limit: 16</a:t>
            </a:r>
          </a:p>
          <a:p>
            <a:pPr lvl="1"/>
            <a:r>
              <a:rPr lang="en-US" dirty="0" smtClean="0"/>
              <a:t>Linger: 16 s</a:t>
            </a:r>
            <a:endParaRPr lang="en-US" dirty="0" smtClean="0"/>
          </a:p>
          <a:p>
            <a:r>
              <a:rPr lang="en-US" dirty="0" smtClean="0"/>
              <a:t>Viable.</a:t>
            </a:r>
          </a:p>
          <a:p>
            <a:pPr lvl="1"/>
            <a:r>
              <a:rPr lang="en-US" dirty="0" smtClean="0"/>
              <a:t>30 x as fast for small files</a:t>
            </a:r>
          </a:p>
          <a:p>
            <a:pPr lvl="1"/>
            <a:r>
              <a:rPr lang="en-US" dirty="0" smtClean="0"/>
              <a:t>Backs off server.</a:t>
            </a:r>
          </a:p>
          <a:p>
            <a:pPr lvl="1">
              <a:buNone/>
            </a:pPr>
            <a:endParaRPr lang="en-US" dirty="0" smtClean="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BitTorrent</a:t>
            </a:r>
            <a:r>
              <a:rPr lang="en-US" dirty="0" smtClean="0"/>
              <a:t> fails</a:t>
            </a:r>
            <a:endParaRPr lang="en-US" dirty="0"/>
          </a:p>
        </p:txBody>
      </p:sp>
      <p:sp>
        <p:nvSpPr>
          <p:cNvPr id="3" name="Content Placeholder 2"/>
          <p:cNvSpPr>
            <a:spLocks noGrp="1"/>
          </p:cNvSpPr>
          <p:nvPr>
            <p:ph idx="1"/>
          </p:nvPr>
        </p:nvSpPr>
        <p:spPr/>
        <p:txBody>
          <a:bodyPr>
            <a:normAutofit/>
          </a:bodyPr>
          <a:lstStyle/>
          <a:p>
            <a:r>
              <a:rPr lang="en-US" dirty="0" smtClean="0"/>
              <a:t>Server side.</a:t>
            </a:r>
          </a:p>
          <a:p>
            <a:pPr lvl="1"/>
            <a:r>
              <a:rPr lang="en-US" strike="sngStrike" dirty="0" smtClean="0"/>
              <a:t>Per File</a:t>
            </a:r>
          </a:p>
          <a:p>
            <a:pPr lvl="1"/>
            <a:r>
              <a:rPr lang="en-US" strike="sngStrike" dirty="0" smtClean="0"/>
              <a:t>Have to provide traditional anyway.</a:t>
            </a:r>
          </a:p>
          <a:p>
            <a:pPr lvl="2"/>
            <a:r>
              <a:rPr lang="en-US" strike="sngStrike" dirty="0" smtClean="0"/>
              <a:t>Lack of clients.</a:t>
            </a:r>
          </a:p>
          <a:p>
            <a:pPr lvl="1"/>
            <a:r>
              <a:rPr lang="en-US" strike="sngStrike" dirty="0" smtClean="0"/>
              <a:t>Stigma.</a:t>
            </a:r>
          </a:p>
          <a:p>
            <a:pPr lvl="1"/>
            <a:r>
              <a:rPr lang="en-US" strike="sngStrike" dirty="0" smtClean="0"/>
              <a:t>Extra maintenance.</a:t>
            </a:r>
          </a:p>
          <a:p>
            <a:pPr lvl="1"/>
            <a:r>
              <a:rPr lang="en-US" strike="sngStrike" dirty="0" smtClean="0"/>
              <a:t>Large Files.</a:t>
            </a:r>
          </a:p>
          <a:p>
            <a:pPr lvl="1"/>
            <a:r>
              <a:rPr lang="en-US" strike="sngStrike" dirty="0" smtClean="0"/>
              <a:t>Unknown demand.</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BitTorrent</a:t>
            </a:r>
            <a:r>
              <a:rPr lang="en-US" dirty="0" smtClean="0"/>
              <a:t> fails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Clients</a:t>
            </a:r>
          </a:p>
          <a:p>
            <a:pPr lvl="1"/>
            <a:r>
              <a:rPr lang="en-US" strike="sngStrike" dirty="0" smtClean="0"/>
              <a:t>Extra </a:t>
            </a:r>
            <a:r>
              <a:rPr lang="en-US" strike="sngStrike" dirty="0" smtClean="0"/>
              <a:t>setup/time per file.</a:t>
            </a:r>
          </a:p>
          <a:p>
            <a:pPr lvl="2"/>
            <a:r>
              <a:rPr lang="en-US" strike="sngStrike" dirty="0" smtClean="0"/>
              <a:t>Small files</a:t>
            </a:r>
            <a:endParaRPr lang="en-US" strike="sngStrike" dirty="0" smtClean="0"/>
          </a:p>
          <a:p>
            <a:pPr lvl="1"/>
            <a:r>
              <a:rPr lang="en-US" dirty="0" smtClean="0"/>
              <a:t>Techno </a:t>
            </a:r>
            <a:r>
              <a:rPr lang="en-US" dirty="0" err="1" smtClean="0"/>
              <a:t>intelligencia</a:t>
            </a:r>
            <a:endParaRPr lang="en-US" dirty="0" smtClean="0"/>
          </a:p>
          <a:p>
            <a:pPr lvl="1"/>
            <a:r>
              <a:rPr lang="en-US" strike="sngStrike" dirty="0" smtClean="0"/>
              <a:t>Non integrated.</a:t>
            </a:r>
          </a:p>
          <a:p>
            <a:pPr lvl="2"/>
            <a:r>
              <a:rPr lang="en-US" strike="sngStrike" dirty="0" smtClean="0"/>
              <a:t>Manual.</a:t>
            </a:r>
          </a:p>
          <a:p>
            <a:pPr lvl="2"/>
            <a:r>
              <a:rPr lang="en-US" strike="sngStrike" dirty="0" smtClean="0"/>
              <a:t>Not HTTP optimized.</a:t>
            </a:r>
          </a:p>
          <a:p>
            <a:pPr lvl="1"/>
            <a:r>
              <a:rPr lang="en-US" strike="sngStrike" dirty="0" smtClean="0"/>
              <a:t>It should be ignored speed-wise</a:t>
            </a:r>
          </a:p>
          <a:p>
            <a:pPr lvl="2"/>
            <a:r>
              <a:rPr lang="en-US" strike="sngStrike" dirty="0" smtClean="0"/>
              <a:t>Duplicate</a:t>
            </a:r>
            <a:endParaRPr lang="en-US" strike="sngStrike" dirty="0" smtClean="0"/>
          </a:p>
          <a:p>
            <a:pPr lvl="2"/>
            <a:r>
              <a:rPr lang="en-US" strike="sngStrike" dirty="0" smtClean="0"/>
              <a:t>Costs </a:t>
            </a:r>
            <a:r>
              <a:rPr lang="en-US" strike="sngStrike" dirty="0" smtClean="0"/>
              <a:t>time</a:t>
            </a:r>
          </a:p>
          <a:p>
            <a:pPr lvl="1"/>
            <a:r>
              <a:rPr lang="en-US" strike="sngStrike" dirty="0" smtClean="0"/>
              <a:t>Not </a:t>
            </a:r>
            <a:r>
              <a:rPr lang="en-US" strike="sngStrike" dirty="0" smtClean="0"/>
              <a:t>available</a:t>
            </a:r>
            <a:r>
              <a:rPr lang="en-US" strike="sngStrike" dirty="0" smtClean="0"/>
              <a:t>.</a:t>
            </a:r>
            <a:endParaRPr lang="en-US" strike="sngStrike" dirty="0" smtClean="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304800"/>
            <a:ext cx="8229600" cy="1143000"/>
          </a:xfrm>
        </p:spPr>
        <p:txBody>
          <a:bodyPr>
            <a:normAutofit/>
          </a:bodyPr>
          <a:lstStyle/>
          <a:p>
            <a:r>
              <a:rPr lang="en-US" dirty="0" err="1" smtClean="0"/>
              <a:t>BitTorrent</a:t>
            </a:r>
            <a:r>
              <a:rPr lang="en-US" dirty="0" smtClean="0"/>
              <a:t> </a:t>
            </a:r>
            <a:r>
              <a:rPr lang="en-US" dirty="0" smtClean="0"/>
              <a:t>can Fail</a:t>
            </a:r>
            <a:endParaRPr lang="en-US" dirty="0"/>
          </a:p>
        </p:txBody>
      </p:sp>
      <p:sp>
        <p:nvSpPr>
          <p:cNvPr id="3" name="Content Placeholder 2"/>
          <p:cNvSpPr>
            <a:spLocks noGrp="1"/>
          </p:cNvSpPr>
          <p:nvPr>
            <p:ph idx="1"/>
          </p:nvPr>
        </p:nvSpPr>
        <p:spPr/>
        <p:txBody>
          <a:bodyPr/>
          <a:lstStyle/>
          <a:p>
            <a:r>
              <a:rPr lang="en-US" strike="sngStrike" dirty="0" smtClean="0"/>
              <a:t>Not enough seeds.</a:t>
            </a:r>
          </a:p>
          <a:p>
            <a:r>
              <a:rPr lang="en-US" dirty="0" smtClean="0"/>
              <a:t>Closed ports.</a:t>
            </a:r>
          </a:p>
          <a:p>
            <a:r>
              <a:rPr lang="en-US" strike="sngStrike" dirty="0" smtClean="0"/>
              <a:t>Tracker</a:t>
            </a:r>
          </a:p>
          <a:p>
            <a:r>
              <a:rPr lang="en-US" strike="sngStrike" dirty="0" smtClean="0"/>
              <a:t>Extra files.</a:t>
            </a:r>
          </a:p>
          <a:p>
            <a:r>
              <a:rPr lang="en-US" strike="sngStrike" dirty="0" smtClean="0"/>
              <a:t>Users don’t have client installed (chicken/egg).</a:t>
            </a:r>
          </a:p>
          <a:p>
            <a:r>
              <a:rPr lang="en-US" strike="sngStrike" dirty="0" smtClean="0"/>
              <a:t>Clients aren’t configured to use HTTP.</a:t>
            </a:r>
            <a:endParaRPr lang="en-US" strike="sngStrike" dirty="0" smtClean="0"/>
          </a:p>
        </p:txBody>
      </p:sp>
      <p:pic>
        <p:nvPicPr>
          <p:cNvPr id="5122" name="Picture 2"/>
          <p:cNvPicPr>
            <a:picLocks noChangeAspect="1" noChangeArrowheads="1"/>
          </p:cNvPicPr>
          <p:nvPr/>
        </p:nvPicPr>
        <p:blipFill>
          <a:blip r:embed="rId3" cstate="print"/>
          <a:srcRect/>
          <a:stretch>
            <a:fillRect/>
          </a:stretch>
        </p:blipFill>
        <p:spPr bwMode="auto">
          <a:xfrm>
            <a:off x="6019800" y="304800"/>
            <a:ext cx="3124200" cy="32385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Automatic Swarming -- Goals</a:t>
            </a:r>
            <a:endParaRPr lang="en-US" dirty="0"/>
          </a:p>
        </p:txBody>
      </p:sp>
      <p:sp>
        <p:nvSpPr>
          <p:cNvPr id="3" name="Content Placeholder 2"/>
          <p:cNvSpPr>
            <a:spLocks noGrp="1"/>
          </p:cNvSpPr>
          <p:nvPr>
            <p:ph idx="1"/>
          </p:nvPr>
        </p:nvSpPr>
        <p:spPr/>
        <p:txBody>
          <a:bodyPr/>
          <a:lstStyle/>
          <a:p>
            <a:r>
              <a:rPr lang="en-US" dirty="0" smtClean="0"/>
              <a:t>Work for any file on any server.</a:t>
            </a:r>
          </a:p>
          <a:p>
            <a:r>
              <a:rPr lang="en-US" dirty="0" smtClean="0"/>
              <a:t>Easy for clients.</a:t>
            </a:r>
          </a:p>
          <a:p>
            <a:r>
              <a:rPr lang="en-US" dirty="0" smtClean="0"/>
              <a:t>No extra dedicated hardware.</a:t>
            </a:r>
          </a:p>
          <a:p>
            <a:r>
              <a:rPr lang="en-US" dirty="0" smtClean="0"/>
              <a:t>Work for small files.</a:t>
            </a:r>
          </a:p>
          <a:p>
            <a:r>
              <a:rPr lang="en-US" dirty="0" smtClean="0"/>
              <a:t>Non intrusive.</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Automatic Swarming</a:t>
            </a:r>
            <a:endParaRPr lang="en-US" dirty="0"/>
          </a:p>
        </p:txBody>
      </p:sp>
      <p:sp>
        <p:nvSpPr>
          <p:cNvPr id="5" name="Content Placeholder 4"/>
          <p:cNvSpPr>
            <a:spLocks noGrp="1"/>
          </p:cNvSpPr>
          <p:nvPr>
            <p:ph idx="1"/>
          </p:nvPr>
        </p:nvSpPr>
        <p:spPr/>
        <p:txBody>
          <a:bodyPr/>
          <a:lstStyle/>
          <a:p>
            <a:r>
              <a:rPr lang="en-US" dirty="0" smtClean="0"/>
              <a:t>Make </a:t>
            </a:r>
            <a:r>
              <a:rPr lang="en-US" dirty="0" smtClean="0"/>
              <a:t>s</a:t>
            </a:r>
            <a:r>
              <a:rPr lang="en-US" dirty="0" smtClean="0"/>
              <a:t>warming </a:t>
            </a:r>
            <a:r>
              <a:rPr lang="en-US" dirty="0" smtClean="0"/>
              <a:t>more usable/adoptable.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Fast download</a:t>
            </a:r>
            <a:endParaRPr lang="en-US" dirty="0"/>
          </a:p>
        </p:txBody>
      </p:sp>
      <p:sp>
        <p:nvSpPr>
          <p:cNvPr id="3" name="Content Placeholder 2"/>
          <p:cNvSpPr>
            <a:spLocks noGrp="1"/>
          </p:cNvSpPr>
          <p:nvPr>
            <p:ph idx="1"/>
          </p:nvPr>
        </p:nvSpPr>
        <p:spPr/>
        <p:txBody>
          <a:bodyPr/>
          <a:lstStyle/>
          <a:p>
            <a:endParaRPr lang="en-US"/>
          </a:p>
        </p:txBody>
      </p:sp>
      <p:pic>
        <p:nvPicPr>
          <p:cNvPr id="1028" name="Picture 4" descr="C:\Users\packrd\AppData\Local\Microsoft\Windows\Temporary Internet Files\Content.IE5\I9QEYR76\MCj04406450000[1].wmf"/>
          <p:cNvPicPr>
            <a:picLocks noChangeAspect="1" noChangeArrowheads="1"/>
          </p:cNvPicPr>
          <p:nvPr/>
        </p:nvPicPr>
        <p:blipFill>
          <a:blip r:embed="rId3" cstate="print"/>
          <a:srcRect/>
          <a:stretch>
            <a:fillRect/>
          </a:stretch>
        </p:blipFill>
        <p:spPr bwMode="auto">
          <a:xfrm>
            <a:off x="6934200" y="228600"/>
            <a:ext cx="1295400" cy="1295400"/>
          </a:xfrm>
          <a:prstGeom prst="rect">
            <a:avLst/>
          </a:prstGeom>
          <a:noFill/>
        </p:spPr>
      </p:pic>
      <p:pic>
        <p:nvPicPr>
          <p:cNvPr id="4" name="Picture 3"/>
          <p:cNvPicPr>
            <a:picLocks noChangeAspect="1" noChangeArrowheads="1"/>
          </p:cNvPicPr>
          <p:nvPr/>
        </p:nvPicPr>
        <p:blipFill>
          <a:blip r:embed="rId4" cstate="print"/>
          <a:srcRect/>
          <a:stretch>
            <a:fillRect/>
          </a:stretch>
        </p:blipFill>
        <p:spPr bwMode="auto">
          <a:xfrm>
            <a:off x="381000" y="1524000"/>
            <a:ext cx="8572500" cy="5715000"/>
          </a:xfrm>
          <a:prstGeom prst="rect">
            <a:avLst/>
          </a:prstGeom>
          <a:noFill/>
          <a:ln w="9525">
            <a:noFill/>
            <a:miter lim="800000"/>
            <a:headEnd/>
            <a:tailEnd/>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Work</a:t>
            </a:r>
            <a:endParaRPr lang="en-US" dirty="0"/>
          </a:p>
        </p:txBody>
      </p:sp>
      <p:sp>
        <p:nvSpPr>
          <p:cNvPr id="3" name="Content Placeholder 2"/>
          <p:cNvSpPr>
            <a:spLocks noGrp="1"/>
          </p:cNvSpPr>
          <p:nvPr>
            <p:ph idx="1"/>
          </p:nvPr>
        </p:nvSpPr>
        <p:spPr/>
        <p:txBody>
          <a:bodyPr>
            <a:normAutofit lnSpcReduction="10000"/>
          </a:bodyPr>
          <a:lstStyle/>
          <a:p>
            <a:r>
              <a:rPr lang="en-US" dirty="0" smtClean="0"/>
              <a:t>Back off the origin.</a:t>
            </a:r>
          </a:p>
          <a:p>
            <a:r>
              <a:rPr lang="en-US" dirty="0" smtClean="0"/>
              <a:t>Validate Integrity.</a:t>
            </a:r>
          </a:p>
          <a:p>
            <a:r>
              <a:rPr lang="en-US" dirty="0" smtClean="0"/>
              <a:t>Differentiate better for static/non-static.</a:t>
            </a:r>
          </a:p>
          <a:p>
            <a:r>
              <a:rPr lang="en-US" dirty="0" smtClean="0"/>
              <a:t>Better use of the DHT (fairness, speed).</a:t>
            </a:r>
          </a:p>
          <a:p>
            <a:r>
              <a:rPr lang="en-US" dirty="0" smtClean="0"/>
              <a:t>Dynamic parameters.</a:t>
            </a:r>
          </a:p>
          <a:p>
            <a:r>
              <a:rPr lang="en-US" dirty="0" smtClean="0"/>
              <a:t>Incentives.</a:t>
            </a:r>
          </a:p>
          <a:p>
            <a:r>
              <a:rPr lang="en-US" dirty="0" smtClean="0"/>
              <a:t>Privacy</a:t>
            </a:r>
            <a:r>
              <a:rPr lang="en-US" dirty="0" smtClean="0"/>
              <a:t>.</a:t>
            </a:r>
          </a:p>
          <a:p>
            <a:r>
              <a:rPr lang="en-US" dirty="0" smtClean="0"/>
              <a:t>Mirrors.</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p:txBody>
          <a:bodyPr/>
          <a:lstStyle/>
          <a:p>
            <a:r>
              <a:rPr lang="en-US" dirty="0" smtClean="0"/>
              <a:t>?</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Slow downloads</a:t>
            </a:r>
            <a:endParaRPr lang="en-US" dirty="0"/>
          </a:p>
        </p:txBody>
      </p:sp>
      <p:pic>
        <p:nvPicPr>
          <p:cNvPr id="2050" name="Picture 2"/>
          <p:cNvPicPr>
            <a:picLocks noChangeAspect="1" noChangeArrowheads="1"/>
          </p:cNvPicPr>
          <p:nvPr/>
        </p:nvPicPr>
        <p:blipFill>
          <a:blip r:embed="rId3" cstate="print"/>
          <a:srcRect/>
          <a:stretch>
            <a:fillRect/>
          </a:stretch>
        </p:blipFill>
        <p:spPr bwMode="auto">
          <a:xfrm>
            <a:off x="381000" y="1600200"/>
            <a:ext cx="8442145" cy="2233613"/>
          </a:xfrm>
          <a:prstGeom prst="rect">
            <a:avLst/>
          </a:prstGeom>
          <a:noFill/>
          <a:ln w="9525">
            <a:noFill/>
            <a:miter lim="800000"/>
            <a:headEnd/>
            <a:tailEnd/>
          </a:ln>
          <a:effectLst/>
        </p:spPr>
      </p:pic>
      <p:pic>
        <p:nvPicPr>
          <p:cNvPr id="2051" name="Picture 3" descr="C:\Program Files\Microsoft Office\MEDIA\CAGCAT10\j0286034.wmf"/>
          <p:cNvPicPr>
            <a:picLocks noChangeAspect="1" noChangeArrowheads="1"/>
          </p:cNvPicPr>
          <p:nvPr/>
        </p:nvPicPr>
        <p:blipFill>
          <a:blip r:embed="rId4" cstate="print"/>
          <a:srcRect/>
          <a:stretch>
            <a:fillRect/>
          </a:stretch>
        </p:blipFill>
        <p:spPr bwMode="auto">
          <a:xfrm>
            <a:off x="7497763" y="471488"/>
            <a:ext cx="919162" cy="885825"/>
          </a:xfrm>
          <a:prstGeom prst="rect">
            <a:avLst/>
          </a:prstGeom>
          <a:noFill/>
        </p:spPr>
      </p:pic>
      <p:pic>
        <p:nvPicPr>
          <p:cNvPr id="1027" name="Picture 3"/>
          <p:cNvPicPr>
            <a:picLocks noChangeAspect="1" noChangeArrowheads="1"/>
          </p:cNvPicPr>
          <p:nvPr/>
        </p:nvPicPr>
        <p:blipFill>
          <a:blip r:embed="rId5" cstate="print"/>
          <a:srcRect/>
          <a:stretch>
            <a:fillRect/>
          </a:stretch>
        </p:blipFill>
        <p:spPr bwMode="auto">
          <a:xfrm>
            <a:off x="3971925" y="3505200"/>
            <a:ext cx="5172075" cy="3352800"/>
          </a:xfrm>
          <a:prstGeom prst="rect">
            <a:avLst/>
          </a:prstGeom>
          <a:noFill/>
          <a:ln w="9525">
            <a:noFill/>
            <a:miter lim="800000"/>
            <a:headEnd/>
            <a:tailEnd/>
          </a:ln>
        </p:spPr>
      </p:pic>
      <p:sp>
        <p:nvSpPr>
          <p:cNvPr id="3" name="Content Placeholder 2"/>
          <p:cNvSpPr>
            <a:spLocks noGrp="1"/>
          </p:cNvSpPr>
          <p:nvPr>
            <p:ph idx="1"/>
          </p:nvPr>
        </p:nvSpPr>
        <p:spPr>
          <a:xfrm>
            <a:off x="457200" y="4038600"/>
            <a:ext cx="8229600" cy="2087563"/>
          </a:xfrm>
        </p:spPr>
        <p:txBody>
          <a:bodyPr>
            <a:normAutofit fontScale="77500" lnSpcReduction="20000"/>
          </a:bodyPr>
          <a:lstStyle/>
          <a:p>
            <a:pPr lvl="1"/>
            <a:r>
              <a:rPr lang="en-US" dirty="0" smtClean="0"/>
              <a:t>Frustration</a:t>
            </a:r>
          </a:p>
          <a:p>
            <a:pPr lvl="1"/>
            <a:r>
              <a:rPr lang="en-US" dirty="0" smtClean="0"/>
              <a:t>Wasted </a:t>
            </a:r>
            <a:r>
              <a:rPr lang="en-US" dirty="0" smtClean="0"/>
              <a:t>bandwidth</a:t>
            </a:r>
          </a:p>
          <a:p>
            <a:pPr lvl="1">
              <a:buNone/>
            </a:pPr>
            <a:r>
              <a:rPr lang="en-US" dirty="0" smtClean="0"/>
              <a:t>	</a:t>
            </a:r>
            <a:endParaRPr lang="en-US" dirty="0" smtClean="0"/>
          </a:p>
          <a:p>
            <a:pPr lvl="1">
              <a:buNone/>
            </a:pPr>
            <a:r>
              <a:rPr lang="en-US" dirty="0" smtClean="0"/>
              <a:t>Under provisioned.</a:t>
            </a:r>
          </a:p>
          <a:p>
            <a:pPr lvl="1">
              <a:buNone/>
            </a:pPr>
            <a:r>
              <a:rPr lang="en-US" dirty="0" smtClean="0"/>
              <a:t>Too far.</a:t>
            </a:r>
          </a:p>
          <a:p>
            <a:pPr lvl="1">
              <a:buNone/>
            </a:pPr>
            <a:r>
              <a:rPr lang="en-US" dirty="0" smtClean="0"/>
              <a:t>Flash flood.</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Your options</a:t>
            </a:r>
            <a:endParaRPr lang="en-US" dirty="0"/>
          </a:p>
        </p:txBody>
      </p:sp>
      <p:sp>
        <p:nvSpPr>
          <p:cNvPr id="3" name="Content Placeholder 2"/>
          <p:cNvSpPr>
            <a:spLocks noGrp="1"/>
          </p:cNvSpPr>
          <p:nvPr>
            <p:ph idx="1"/>
          </p:nvPr>
        </p:nvSpPr>
        <p:spPr/>
        <p:txBody>
          <a:bodyPr>
            <a:normAutofit lnSpcReduction="10000"/>
          </a:bodyPr>
          <a:lstStyle/>
          <a:p>
            <a:r>
              <a:rPr lang="en-US" dirty="0" smtClean="0"/>
              <a:t>Hit reload</a:t>
            </a:r>
            <a:r>
              <a:rPr lang="en-US" dirty="0" smtClean="0"/>
              <a:t>.</a:t>
            </a:r>
          </a:p>
          <a:p>
            <a:r>
              <a:rPr lang="en-US" dirty="0" smtClean="0"/>
              <a:t>Wait.</a:t>
            </a:r>
            <a:endParaRPr lang="en-US" dirty="0" smtClean="0"/>
          </a:p>
          <a:p>
            <a:r>
              <a:rPr lang="en-US" dirty="0" smtClean="0"/>
              <a:t>Try somewhere else.</a:t>
            </a:r>
          </a:p>
          <a:p>
            <a:r>
              <a:rPr lang="en-US" dirty="0" smtClean="0"/>
              <a:t>Download Manager.</a:t>
            </a:r>
          </a:p>
          <a:p>
            <a:r>
              <a:rPr lang="en-US" dirty="0" smtClean="0"/>
              <a:t>Add a local </a:t>
            </a:r>
            <a:r>
              <a:rPr lang="en-US" dirty="0" smtClean="0"/>
              <a:t>caching proxy.</a:t>
            </a:r>
          </a:p>
          <a:p>
            <a:r>
              <a:rPr lang="en-US" dirty="0" smtClean="0"/>
              <a:t>Add local bandwidth.</a:t>
            </a:r>
            <a:endParaRPr lang="en-US" dirty="0" smtClean="0"/>
          </a:p>
          <a:p>
            <a:r>
              <a:rPr lang="en-US" dirty="0" smtClean="0"/>
              <a:t>Beg </a:t>
            </a:r>
            <a:r>
              <a:rPr lang="en-US" dirty="0" smtClean="0"/>
              <a:t>the </a:t>
            </a:r>
            <a:r>
              <a:rPr lang="en-US" dirty="0" smtClean="0"/>
              <a:t>server to change how they serve the file</a:t>
            </a:r>
            <a:r>
              <a:rPr lang="en-US" dirty="0" smtClean="0"/>
              <a:t>.</a:t>
            </a:r>
          </a:p>
          <a:p>
            <a:endParaRPr lang="en-US" dirty="0" smtClean="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Server options</a:t>
            </a:r>
            <a:endParaRPr lang="en-US" dirty="0"/>
          </a:p>
        </p:txBody>
      </p:sp>
      <p:pic>
        <p:nvPicPr>
          <p:cNvPr id="1026" name="Picture 2" descr="C:\Documents and Settings\Default\Desktop\itunes-logo.png"/>
          <p:cNvPicPr>
            <a:picLocks noChangeAspect="1" noChangeArrowheads="1"/>
          </p:cNvPicPr>
          <p:nvPr/>
        </p:nvPicPr>
        <p:blipFill>
          <a:blip r:embed="rId3" cstate="print"/>
          <a:srcRect/>
          <a:stretch>
            <a:fillRect/>
          </a:stretch>
        </p:blipFill>
        <p:spPr bwMode="auto">
          <a:xfrm>
            <a:off x="7264400" y="304800"/>
            <a:ext cx="1524000" cy="1524000"/>
          </a:xfrm>
          <a:prstGeom prst="rect">
            <a:avLst/>
          </a:prstGeom>
          <a:noFill/>
        </p:spPr>
      </p:pic>
      <p:pic>
        <p:nvPicPr>
          <p:cNvPr id="9218" name="Picture 2"/>
          <p:cNvPicPr>
            <a:picLocks noChangeAspect="1" noChangeArrowheads="1"/>
          </p:cNvPicPr>
          <p:nvPr/>
        </p:nvPicPr>
        <p:blipFill>
          <a:blip r:embed="rId4" cstate="print"/>
          <a:srcRect/>
          <a:stretch>
            <a:fillRect/>
          </a:stretch>
        </p:blipFill>
        <p:spPr bwMode="auto">
          <a:xfrm>
            <a:off x="4381500" y="2762250"/>
            <a:ext cx="4762500" cy="4095750"/>
          </a:xfrm>
          <a:prstGeom prst="rect">
            <a:avLst/>
          </a:prstGeom>
          <a:noFill/>
          <a:ln w="9525">
            <a:noFill/>
            <a:miter lim="800000"/>
            <a:headEnd/>
            <a:tailEnd/>
          </a:ln>
        </p:spPr>
      </p:pic>
      <p:sp>
        <p:nvSpPr>
          <p:cNvPr id="3" name="Content Placeholder 2"/>
          <p:cNvSpPr>
            <a:spLocks noGrp="1"/>
          </p:cNvSpPr>
          <p:nvPr>
            <p:ph idx="1"/>
          </p:nvPr>
        </p:nvSpPr>
        <p:spPr/>
        <p:txBody>
          <a:bodyPr/>
          <a:lstStyle/>
          <a:p>
            <a:r>
              <a:rPr lang="en-US" dirty="0" smtClean="0"/>
              <a:t>Buy more bandwidth.</a:t>
            </a:r>
          </a:p>
          <a:p>
            <a:r>
              <a:rPr lang="en-US" dirty="0" smtClean="0"/>
              <a:t>Move</a:t>
            </a:r>
            <a:r>
              <a:rPr lang="en-US" dirty="0" smtClean="0"/>
              <a:t>.</a:t>
            </a:r>
          </a:p>
          <a:p>
            <a:r>
              <a:rPr lang="en-US" dirty="0" smtClean="0"/>
              <a:t>Buy more servers/rent a CDN</a:t>
            </a:r>
          </a:p>
          <a:p>
            <a:pPr lvl="1"/>
            <a:r>
              <a:rPr lang="en-US" dirty="0" smtClean="0"/>
              <a:t>Popular</a:t>
            </a:r>
            <a:endParaRPr lang="en-US" dirty="0" smtClean="0"/>
          </a:p>
          <a:p>
            <a:r>
              <a:rPr lang="en-US" dirty="0" smtClean="0"/>
              <a:t>Turn to P2P</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CDN can fail</a:t>
            </a:r>
            <a:endParaRPr lang="en-US" dirty="0"/>
          </a:p>
        </p:txBody>
      </p:sp>
      <p:pic>
        <p:nvPicPr>
          <p:cNvPr id="2050" name="Picture 2"/>
          <p:cNvPicPr>
            <a:picLocks noGrp="1" noChangeAspect="1" noChangeArrowheads="1"/>
          </p:cNvPicPr>
          <p:nvPr>
            <p:ph idx="1"/>
          </p:nvPr>
        </p:nvPicPr>
        <p:blipFill>
          <a:blip r:embed="rId3" cstate="print"/>
          <a:srcRect/>
          <a:stretch>
            <a:fillRect/>
          </a:stretch>
        </p:blipFill>
        <p:spPr bwMode="auto">
          <a:xfrm>
            <a:off x="457200" y="1600200"/>
            <a:ext cx="8229600" cy="218816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Turn to P2P</a:t>
            </a:r>
            <a:endParaRPr lang="en-US" dirty="0"/>
          </a:p>
        </p:txBody>
      </p:sp>
      <p:sp>
        <p:nvSpPr>
          <p:cNvPr id="3" name="Content Placeholder 2"/>
          <p:cNvSpPr>
            <a:spLocks noGrp="1"/>
          </p:cNvSpPr>
          <p:nvPr>
            <p:ph idx="1"/>
          </p:nvPr>
        </p:nvSpPr>
        <p:spPr/>
        <p:txBody>
          <a:bodyPr/>
          <a:lstStyle/>
          <a:p>
            <a:r>
              <a:rPr lang="en-US" dirty="0" err="1" smtClean="0"/>
              <a:t>BitTorrent</a:t>
            </a:r>
            <a:endParaRPr lang="en-US" dirty="0" smtClean="0"/>
          </a:p>
          <a:p>
            <a:pPr lvl="1"/>
            <a:r>
              <a:rPr lang="en-US" dirty="0" smtClean="0"/>
              <a:t>Create + host </a:t>
            </a:r>
            <a:r>
              <a:rPr lang="en-US" dirty="0" err="1" smtClean="0"/>
              <a:t>BitTorrent</a:t>
            </a:r>
            <a:r>
              <a:rPr lang="en-US" dirty="0" smtClean="0"/>
              <a:t> File.</a:t>
            </a:r>
          </a:p>
          <a:p>
            <a:pPr lvl="1"/>
            <a:r>
              <a:rPr lang="en-US" dirty="0" smtClean="0"/>
              <a:t>Create </a:t>
            </a:r>
            <a:r>
              <a:rPr lang="en-US" dirty="0" smtClean="0"/>
              <a:t>tracker.</a:t>
            </a:r>
          </a:p>
          <a:p>
            <a:pPr lvl="1"/>
            <a:r>
              <a:rPr lang="en-US" dirty="0" smtClean="0"/>
              <a:t>Peers download and </a:t>
            </a:r>
            <a:r>
              <a:rPr lang="en-US" dirty="0" smtClean="0"/>
              <a:t>share blocks (efficient).</a:t>
            </a:r>
            <a:endParaRPr lang="en-US" dirty="0" smtClean="0"/>
          </a:p>
          <a:p>
            <a:pPr lvl="1"/>
            <a:r>
              <a:rPr lang="en-US" dirty="0" smtClean="0"/>
              <a:t>Works well </a:t>
            </a:r>
            <a:r>
              <a:rPr lang="en-US" dirty="0" smtClean="0"/>
              <a:t>for large popular files.</a:t>
            </a:r>
            <a:endParaRPr lang="en-US" dirty="0" smtClean="0"/>
          </a:p>
        </p:txBody>
      </p:sp>
      <p:pic>
        <p:nvPicPr>
          <p:cNvPr id="2050" name="Picture 2" descr="C:\Documents and Settings\Default\Desktop\bannerlogo.png"/>
          <p:cNvPicPr>
            <a:picLocks noChangeAspect="1" noChangeArrowheads="1"/>
          </p:cNvPicPr>
          <p:nvPr/>
        </p:nvPicPr>
        <p:blipFill>
          <a:blip r:embed="rId3" cstate="print"/>
          <a:srcRect/>
          <a:stretch>
            <a:fillRect/>
          </a:stretch>
        </p:blipFill>
        <p:spPr bwMode="auto">
          <a:xfrm>
            <a:off x="6553200" y="609600"/>
            <a:ext cx="1524000" cy="619125"/>
          </a:xfrm>
          <a:prstGeom prst="rect">
            <a:avLst/>
          </a:prstGeom>
          <a:noFill/>
        </p:spPr>
      </p:pic>
      <p:sp>
        <p:nvSpPr>
          <p:cNvPr id="5" name="Content Placeholder 2"/>
          <p:cNvSpPr txBox="1">
            <a:spLocks/>
          </p:cNvSpPr>
          <p:nvPr/>
        </p:nvSpPr>
        <p:spPr>
          <a:xfrm>
            <a:off x="304800" y="5638800"/>
            <a:ext cx="8229600" cy="1524000"/>
          </a:xfrm>
          <a:prstGeom prst="rect">
            <a:avLst/>
          </a:prstGeom>
        </p:spPr>
        <p:txBody>
          <a:bodyPr vert="horz" lIns="91440" tIns="45720" rIns="91440" bIns="45720" rtlCol="0">
            <a:normAutofit/>
          </a:bodyPr>
          <a:lstStyle/>
          <a:p>
            <a:pPr>
              <a:defRPr/>
            </a:pPr>
            <a:r>
              <a:rPr lang="en-US" sz="2000" b="1" dirty="0" smtClean="0"/>
              <a:t>“When I created </a:t>
            </a:r>
            <a:r>
              <a:rPr lang="en-US" sz="2000" b="1" dirty="0" err="1" smtClean="0"/>
              <a:t>BitTorrent</a:t>
            </a:r>
            <a:r>
              <a:rPr lang="en-US" sz="2000" b="1" dirty="0" smtClean="0"/>
              <a:t> in 2001, my mission was to solve the problem every website has when distributing large, popular files” – Bram Cohen</a:t>
            </a:r>
            <a:endParaRPr lang="en-US" sz="2000" b="1" dirty="0" smtClean="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396</TotalTime>
  <Words>1969</Words>
  <Application>Microsoft Office PowerPoint</Application>
  <PresentationFormat>On-screen Show (4:3)</PresentationFormat>
  <Paragraphs>320</Paragraphs>
  <Slides>41</Slides>
  <Notes>37</Notes>
  <HiddenSlides>0</HiddenSlides>
  <MMClips>0</MMClips>
  <ScaleCrop>false</ScaleCrop>
  <HeadingPairs>
    <vt:vector size="4" baseType="variant">
      <vt:variant>
        <vt:lpstr>Theme</vt:lpstr>
      </vt:variant>
      <vt:variant>
        <vt:i4>1</vt:i4>
      </vt:variant>
      <vt:variant>
        <vt:lpstr>Slide Titles</vt:lpstr>
      </vt:variant>
      <vt:variant>
        <vt:i4>41</vt:i4>
      </vt:variant>
    </vt:vector>
  </HeadingPairs>
  <TitlesOfParts>
    <vt:vector size="42" baseType="lpstr">
      <vt:lpstr>Office Theme</vt:lpstr>
      <vt:lpstr>Making Today’s Internet Faster</vt:lpstr>
      <vt:lpstr>Thanks!</vt:lpstr>
      <vt:lpstr>Thesis</vt:lpstr>
      <vt:lpstr>Fast download</vt:lpstr>
      <vt:lpstr>Slow downloads</vt:lpstr>
      <vt:lpstr>Your options</vt:lpstr>
      <vt:lpstr>Server options</vt:lpstr>
      <vt:lpstr>CDN can fail</vt:lpstr>
      <vt:lpstr>Turn to P2P</vt:lpstr>
      <vt:lpstr>BitTorrent fails</vt:lpstr>
      <vt:lpstr>BitTorrent fails</vt:lpstr>
      <vt:lpstr>BitTorrent can Fail</vt:lpstr>
      <vt:lpstr>Automatic Swarming</vt:lpstr>
      <vt:lpstr>Automatic Swarming -- Goals</vt:lpstr>
      <vt:lpstr>Automatic Swarming</vt:lpstr>
      <vt:lpstr>Monitor Download</vt:lpstr>
      <vt:lpstr>P2P: Transition</vt:lpstr>
      <vt:lpstr>Details</vt:lpstr>
      <vt:lpstr>Methodology.</vt:lpstr>
      <vt:lpstr>Performance Client-Server</vt:lpstr>
      <vt:lpstr>Performance – Automatic Swarming</vt:lpstr>
      <vt:lpstr>Comparison</vt:lpstr>
      <vt:lpstr>Effect of Varying Parameters</vt:lpstr>
      <vt:lpstr>Varying T</vt:lpstr>
      <vt:lpstr>Varying R</vt:lpstr>
      <vt:lpstr>Varying W</vt:lpstr>
      <vt:lpstr>Full web Page</vt:lpstr>
      <vt:lpstr>Versus Client-Server</vt:lpstr>
      <vt:lpstr>Block Size</vt:lpstr>
      <vt:lpstr>Linger Time</vt:lpstr>
      <vt:lpstr>Peer connection</vt:lpstr>
      <vt:lpstr>With Large Files</vt:lpstr>
      <vt:lpstr>BitTorrent Large File optimizations</vt:lpstr>
      <vt:lpstr>Conclusion</vt:lpstr>
      <vt:lpstr>BitTorrent fails</vt:lpstr>
      <vt:lpstr>BitTorrent fails</vt:lpstr>
      <vt:lpstr>BitTorrent can Fail</vt:lpstr>
      <vt:lpstr>Automatic Swarming -- Goals</vt:lpstr>
      <vt:lpstr>Automatic Swarming</vt:lpstr>
      <vt:lpstr>Future Work</vt:lpstr>
      <vt:lpstr>Questions</vt:lpstr>
    </vt:vector>
  </TitlesOfParts>
  <Company>LDS Church</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to Make the Internet Faster</dc:title>
  <dc:creator>packrd</dc:creator>
  <cp:lastModifiedBy>Roger Pack</cp:lastModifiedBy>
  <cp:revision>409</cp:revision>
  <dcterms:created xsi:type="dcterms:W3CDTF">2010-03-26T23:37:09Z</dcterms:created>
  <dcterms:modified xsi:type="dcterms:W3CDTF">2010-04-13T05:24:14Z</dcterms:modified>
</cp:coreProperties>
</file>