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59" r:id="rId5"/>
    <p:sldId id="260" r:id="rId6"/>
    <p:sldId id="282" r:id="rId7"/>
    <p:sldId id="261" r:id="rId8"/>
    <p:sldId id="283" r:id="rId9"/>
    <p:sldId id="287" r:id="rId10"/>
    <p:sldId id="262" r:id="rId11"/>
    <p:sldId id="293" r:id="rId12"/>
    <p:sldId id="288" r:id="rId13"/>
    <p:sldId id="266" r:id="rId14"/>
    <p:sldId id="305" r:id="rId15"/>
    <p:sldId id="306" r:id="rId16"/>
    <p:sldId id="267" r:id="rId17"/>
    <p:sldId id="285" r:id="rId18"/>
    <p:sldId id="302" r:id="rId19"/>
    <p:sldId id="268" r:id="rId20"/>
    <p:sldId id="307" r:id="rId21"/>
    <p:sldId id="269" r:id="rId22"/>
    <p:sldId id="303" r:id="rId23"/>
    <p:sldId id="281" r:id="rId24"/>
    <p:sldId id="270" r:id="rId25"/>
    <p:sldId id="308" r:id="rId26"/>
    <p:sldId id="274" r:id="rId27"/>
    <p:sldId id="275" r:id="rId28"/>
    <p:sldId id="277" r:id="rId29"/>
    <p:sldId id="278" r:id="rId30"/>
    <p:sldId id="294" r:id="rId31"/>
    <p:sldId id="279" r:id="rId32"/>
    <p:sldId id="298" r:id="rId33"/>
    <p:sldId id="280" r:id="rId34"/>
    <p:sldId id="292"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40" autoAdjust="0"/>
    <p:restoredTop sz="85714" autoAdjust="0"/>
  </p:normalViewPr>
  <p:slideViewPr>
    <p:cSldViewPr>
      <p:cViewPr varScale="1">
        <p:scale>
          <a:sx n="92" d="100"/>
          <a:sy n="92" d="100"/>
        </p:scale>
        <p:origin x="-462"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26D637-6924-4A4F-8550-0E64EF887888}" type="datetimeFigureOut">
              <a:rPr lang="en-US" smtClean="0"/>
              <a:pPr/>
              <a:t>4/14/2010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D85767-B34F-4122-8642-982296400DC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Formal</a:t>
            </a:r>
          </a:p>
          <a:p>
            <a:r>
              <a:rPr lang="en-US" dirty="0" smtClean="0"/>
              <a:t>use “automatic swarming” or I</a:t>
            </a:r>
          </a:p>
          <a:p>
            <a:r>
              <a:rPr lang="en-US" dirty="0" smtClean="0"/>
              <a:t>25 minutes or so</a:t>
            </a:r>
          </a:p>
          <a:p>
            <a:r>
              <a:rPr lang="en-US" dirty="0" smtClean="0"/>
              <a:t>Nothing in hands</a:t>
            </a:r>
          </a:p>
        </p:txBody>
      </p:sp>
      <p:sp>
        <p:nvSpPr>
          <p:cNvPr id="4" name="Slide Number Placeholder 3"/>
          <p:cNvSpPr>
            <a:spLocks noGrp="1"/>
          </p:cNvSpPr>
          <p:nvPr>
            <p:ph type="sldNum" sz="quarter" idx="10"/>
          </p:nvPr>
        </p:nvSpPr>
        <p:spPr/>
        <p:txBody>
          <a:bodyPr/>
          <a:lstStyle/>
          <a:p>
            <a:fld id="{CFD85767-B34F-4122-8642-982296400DC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Something like this, should it exist, would be quite useful if it were built into IE</a:t>
            </a:r>
          </a:p>
        </p:txBody>
      </p:sp>
      <p:sp>
        <p:nvSpPr>
          <p:cNvPr id="4" name="Slide Number Placeholder 3"/>
          <p:cNvSpPr>
            <a:spLocks noGrp="1"/>
          </p:cNvSpPr>
          <p:nvPr>
            <p:ph type="sldNum" sz="quarter" idx="10"/>
          </p:nvPr>
        </p:nvSpPr>
        <p:spPr/>
        <p:txBody>
          <a:bodyPr/>
          <a:lstStyle/>
          <a:p>
            <a:fld id="{CFD85767-B34F-4122-8642-982296400DC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Note that a semi-popular website might serve half a</a:t>
            </a:r>
          </a:p>
          <a:p>
            <a:r>
              <a:rPr lang="en-US" sz="1200" kern="1200" baseline="0" dirty="0" smtClean="0">
                <a:solidFill>
                  <a:schemeClr val="tx1"/>
                </a:solidFill>
                <a:latin typeface="+mn-lt"/>
                <a:ea typeface="+mn-ea"/>
                <a:cs typeface="+mn-cs"/>
              </a:rPr>
              <a:t>million hits a day, which averages to 6 per second, so our limit of 20 per second is similar, if</a:t>
            </a:r>
          </a:p>
          <a:p>
            <a:r>
              <a:rPr lang="en-US" sz="1200" kern="1200" baseline="0" dirty="0" smtClean="0">
                <a:solidFill>
                  <a:schemeClr val="tx1"/>
                </a:solidFill>
                <a:latin typeface="+mn-lt"/>
                <a:ea typeface="+mn-ea"/>
                <a:cs typeface="+mn-cs"/>
              </a:rPr>
              <a:t>you take into consideration spikes in load</a:t>
            </a:r>
          </a:p>
        </p:txBody>
      </p:sp>
      <p:sp>
        <p:nvSpPr>
          <p:cNvPr id="4" name="Slide Number Placeholder 3"/>
          <p:cNvSpPr>
            <a:spLocks noGrp="1"/>
          </p:cNvSpPr>
          <p:nvPr>
            <p:ph type="sldNum" sz="quarter" idx="10"/>
          </p:nvPr>
        </p:nvSpPr>
        <p:spPr/>
        <p:txBody>
          <a:bodyPr/>
          <a:lstStyle/>
          <a:p>
            <a:fld id="{CFD85767-B34F-4122-8642-982296400DCD}"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Could avoid this</a:t>
            </a:r>
            <a:r>
              <a:rPr lang="en-US" baseline="0" dirty="0" smtClean="0"/>
              <a:t> slide altogether, I </a:t>
            </a:r>
            <a:r>
              <a:rPr lang="en-US" baseline="0" smtClean="0"/>
              <a:t>suppose.</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“Ours doesn’t perform</a:t>
            </a:r>
            <a:r>
              <a:rPr lang="en-US" baseline="0" dirty="0" smtClean="0"/>
              <a:t> as </a:t>
            </a:r>
            <a:r>
              <a:rPr lang="en-US" dirty="0" smtClean="0"/>
              <a:t>well as BT for</a:t>
            </a:r>
            <a:r>
              <a:rPr lang="en-US" baseline="0" dirty="0" smtClean="0"/>
              <a:t> large files”</a:t>
            </a:r>
          </a:p>
          <a:p>
            <a:endParaRPr lang="en-US" baseline="0" dirty="0" smtClean="0"/>
          </a:p>
          <a:p>
            <a:r>
              <a:rPr lang="en-US" baseline="0" dirty="0" smtClean="0"/>
              <a:t>You can see that at about 730 to 882 seconds most of our peers finish the file, and most of the peers download it from peers, so once we get the file out there we work all right, but we could do some work still to increase our speed of propagating the blocks”</a:t>
            </a:r>
          </a:p>
        </p:txBody>
      </p:sp>
      <p:sp>
        <p:nvSpPr>
          <p:cNvPr id="4" name="Slide Number Placeholder 3"/>
          <p:cNvSpPr>
            <a:spLocks noGrp="1"/>
          </p:cNvSpPr>
          <p:nvPr>
            <p:ph type="sldNum" sz="quarter" idx="10"/>
          </p:nvPr>
        </p:nvSpPr>
        <p:spPr/>
        <p:txBody>
          <a:bodyPr/>
          <a:lstStyle/>
          <a:p>
            <a:fld id="{CFD85767-B34F-4122-8642-982296400DCD}" type="slidenum">
              <a:rPr lang="en-US" smtClean="0"/>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34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Viz</a:t>
            </a:r>
            <a:r>
              <a:rPr lang="en-US" dirty="0" smtClean="0"/>
              <a:t>: The more general problem is that when downloading typical files from the</a:t>
            </a:r>
            <a:r>
              <a:rPr lang="en-US" baseline="0" dirty="0" smtClean="0"/>
              <a:t> Internet, BitTorrent cannot come to your aid</a:t>
            </a:r>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1A135E-287C-4591-8C88-153CD277EA84}" type="datetimeFigureOut">
              <a:rPr lang="en-US" smtClean="0"/>
              <a:pPr/>
              <a:t>4/14/2010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1A135E-287C-4591-8C88-153CD277EA84}" type="datetimeFigureOut">
              <a:rPr lang="en-US" smtClean="0"/>
              <a:pPr/>
              <a:t>4/14/2010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1A135E-287C-4591-8C88-153CD277EA84}" type="datetimeFigureOut">
              <a:rPr lang="en-US" smtClean="0"/>
              <a:pPr/>
              <a:t>4/14/2010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1A135E-287C-4591-8C88-153CD277EA84}" type="datetimeFigureOut">
              <a:rPr lang="en-US" smtClean="0"/>
              <a:pPr/>
              <a:t>4/14/2010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A135E-287C-4591-8C88-153CD277EA84}" type="datetimeFigureOut">
              <a:rPr lang="en-US" smtClean="0"/>
              <a:pPr/>
              <a:t>4/14/2010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A135E-287C-4591-8C88-153CD277EA84}" type="datetimeFigureOut">
              <a:rPr lang="en-US" smtClean="0"/>
              <a:pPr/>
              <a:t>4/14/2010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A135E-287C-4591-8C88-153CD277EA84}" type="datetimeFigureOut">
              <a:rPr lang="en-US" smtClean="0"/>
              <a:pPr/>
              <a:t>4/14/2010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1A135E-287C-4591-8C88-153CD277EA84}" type="datetimeFigureOut">
              <a:rPr lang="en-US" smtClean="0"/>
              <a:pPr/>
              <a:t>4/14/2010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DB321-3E07-42A7-B023-42BE62E90D4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Making Today’s Internet Faster</a:t>
            </a:r>
            <a:endParaRPr lang="en-US" dirty="0"/>
          </a:p>
        </p:txBody>
      </p:sp>
      <p:sp>
        <p:nvSpPr>
          <p:cNvPr id="3" name="Subtitle 2"/>
          <p:cNvSpPr>
            <a:spLocks noGrp="1"/>
          </p:cNvSpPr>
          <p:nvPr>
            <p:ph type="subTitle" idx="1"/>
          </p:nvPr>
        </p:nvSpPr>
        <p:spPr>
          <a:xfrm>
            <a:off x="457200" y="3886200"/>
            <a:ext cx="8382000" cy="1752600"/>
          </a:xfrm>
        </p:spPr>
        <p:txBody>
          <a:bodyPr>
            <a:normAutofit fontScale="85000" lnSpcReduction="20000"/>
          </a:bodyPr>
          <a:lstStyle/>
          <a:p>
            <a:r>
              <a:rPr lang="en-US" dirty="0" smtClean="0"/>
              <a:t>(Automatic Transition To </a:t>
            </a:r>
            <a:r>
              <a:rPr lang="en-US" dirty="0"/>
              <a:t>Peer-to-Peer </a:t>
            </a:r>
            <a:r>
              <a:rPr lang="en-US" dirty="0" smtClean="0"/>
              <a:t>Download)</a:t>
            </a:r>
          </a:p>
          <a:p>
            <a:endParaRPr lang="en-US" dirty="0" smtClean="0"/>
          </a:p>
          <a:p>
            <a:r>
              <a:rPr lang="en-US" dirty="0" smtClean="0"/>
              <a:t>Roger Pack</a:t>
            </a:r>
          </a:p>
          <a:p>
            <a:r>
              <a:rPr lang="en-US" dirty="0" smtClean="0"/>
              <a:t>MS Thesis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dirty="0" smtClean="0"/>
              <a:t>Related Work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Client-side protocols</a:t>
            </a:r>
          </a:p>
          <a:p>
            <a:pPr lvl="1"/>
            <a:r>
              <a:rPr lang="en-US" dirty="0" smtClean="0"/>
              <a:t>Squirrel</a:t>
            </a:r>
          </a:p>
          <a:p>
            <a:pPr lvl="2"/>
            <a:r>
              <a:rPr lang="en-US" dirty="0" smtClean="0"/>
              <a:t>No transition</a:t>
            </a:r>
          </a:p>
          <a:p>
            <a:pPr lvl="2"/>
            <a:r>
              <a:rPr lang="en-US" dirty="0" smtClean="0"/>
              <a:t>Extra hop</a:t>
            </a:r>
          </a:p>
          <a:p>
            <a:pPr lvl="2"/>
            <a:r>
              <a:rPr lang="en-US" dirty="0" smtClean="0"/>
              <a:t>No </a:t>
            </a:r>
            <a:r>
              <a:rPr lang="en-US" dirty="0" smtClean="0"/>
              <a:t>swarming</a:t>
            </a:r>
            <a:endParaRPr lang="en-US" dirty="0" smtClean="0"/>
          </a:p>
          <a:p>
            <a:r>
              <a:rPr lang="en-US" dirty="0" smtClean="0"/>
              <a:t>Server-side protocols</a:t>
            </a:r>
          </a:p>
          <a:p>
            <a:pPr lvl="1"/>
            <a:r>
              <a:rPr lang="en-US" dirty="0" smtClean="0"/>
              <a:t>Backslash</a:t>
            </a:r>
          </a:p>
          <a:p>
            <a:pPr lvl="2"/>
            <a:r>
              <a:rPr lang="en-US" dirty="0" smtClean="0"/>
              <a:t>Limited by servers’ bandwidth</a:t>
            </a:r>
            <a:endParaRPr lang="en-US" dirty="0" smtClean="0"/>
          </a:p>
          <a:p>
            <a:r>
              <a:rPr lang="en-US" dirty="0" smtClean="0"/>
              <a:t>Cooperative protocols</a:t>
            </a:r>
          </a:p>
          <a:p>
            <a:pPr lvl="1"/>
            <a:r>
              <a:rPr lang="en-US" dirty="0" smtClean="0"/>
              <a:t>BitTorrent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Automatic Swarming</a:t>
            </a:r>
            <a:endParaRPr lang="en-US" dirty="0"/>
          </a:p>
        </p:txBody>
      </p:sp>
      <p:sp>
        <p:nvSpPr>
          <p:cNvPr id="5" name="Content Placeholder 4"/>
          <p:cNvSpPr>
            <a:spLocks noGrp="1"/>
          </p:cNvSpPr>
          <p:nvPr>
            <p:ph idx="1"/>
          </p:nvPr>
        </p:nvSpPr>
        <p:spPr/>
        <p:txBody>
          <a:bodyPr>
            <a:normAutofit/>
          </a:bodyPr>
          <a:lstStyle/>
          <a:p>
            <a:r>
              <a:rPr lang="en-US" dirty="0" smtClean="0"/>
              <a:t>Automatic Transition to Peer-to-peer download</a:t>
            </a:r>
          </a:p>
          <a:p>
            <a:pPr lvl="1"/>
            <a:r>
              <a:rPr lang="en-US" dirty="0" smtClean="0"/>
              <a:t>Monitor download</a:t>
            </a:r>
          </a:p>
          <a:p>
            <a:pPr lvl="1"/>
            <a:r>
              <a:rPr lang="en-US" dirty="0" smtClean="0"/>
              <a:t>Automatically switch if it becomes slow</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Swarming -- Goals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Overcome deficiencies of BitTorrent</a:t>
            </a:r>
          </a:p>
          <a:p>
            <a:r>
              <a:rPr lang="en-US" dirty="0" smtClean="0"/>
              <a:t>Work for any file on any server without configuration</a:t>
            </a:r>
          </a:p>
          <a:p>
            <a:r>
              <a:rPr lang="en-US" dirty="0" smtClean="0"/>
              <a:t>Easy for client use</a:t>
            </a:r>
          </a:p>
          <a:p>
            <a:r>
              <a:rPr lang="en-US" dirty="0" smtClean="0"/>
              <a:t>No extra hardware</a:t>
            </a:r>
          </a:p>
          <a:p>
            <a:r>
              <a:rPr lang="en-US" dirty="0" smtClean="0"/>
              <a:t>Work for small files</a:t>
            </a:r>
          </a:p>
          <a:p>
            <a:r>
              <a:rPr lang="en-US" dirty="0" smtClean="0"/>
              <a:t>Non intrusive</a:t>
            </a:r>
          </a:p>
          <a:p>
            <a:pPr lvl="1"/>
            <a:r>
              <a:rPr lang="en-US" dirty="0" smtClean="0"/>
              <a:t>Don’t cache other people’s files</a:t>
            </a:r>
          </a:p>
          <a:p>
            <a:pPr lvl="1"/>
            <a:r>
              <a:rPr lang="en-US" dirty="0" smtClean="0"/>
              <a:t>Legal</a:t>
            </a:r>
          </a:p>
          <a:p>
            <a:r>
              <a:rPr lang="en-US" dirty="0" smtClean="0"/>
              <a:t>Wouldn’t it be great if this was built into Internet Explorer and Firefox?</a:t>
            </a:r>
          </a:p>
          <a:p>
            <a:pPr lvl="1"/>
            <a:r>
              <a:rPr lang="en-US" dirty="0" smtClean="0"/>
              <a:t>Make swarming more adoptable</a:t>
            </a:r>
          </a:p>
          <a:p>
            <a:pPr lvl="1"/>
            <a:r>
              <a:rPr lang="en-US" dirty="0" smtClean="0"/>
              <a:t>All downloads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Monitoring Downloads</a:t>
            </a:r>
            <a:endParaRPr lang="en-US" dirty="0"/>
          </a:p>
        </p:txBody>
      </p:sp>
      <p:pic>
        <p:nvPicPr>
          <p:cNvPr id="7172" name="Picture 4" descr="C:\rdp\dev\p2pwebclient\thesis_presentation\algorithm explanation.png"/>
          <p:cNvPicPr>
            <a:picLocks noChangeAspect="1" noChangeArrowheads="1"/>
          </p:cNvPicPr>
          <p:nvPr/>
        </p:nvPicPr>
        <p:blipFill>
          <a:blip r:embed="rId3" cstate="print"/>
          <a:srcRect/>
          <a:stretch>
            <a:fillRect/>
          </a:stretch>
        </p:blipFill>
        <p:spPr bwMode="auto">
          <a:xfrm>
            <a:off x="609600" y="1600200"/>
            <a:ext cx="7543800" cy="4820488"/>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3352800" y="2209800"/>
            <a:ext cx="5562600" cy="438216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Finding Peers</a:t>
            </a:r>
            <a:endParaRPr lang="en-US" dirty="0"/>
          </a:p>
        </p:txBody>
      </p:sp>
      <p:sp>
        <p:nvSpPr>
          <p:cNvPr id="3" name="Content Placeholder 2"/>
          <p:cNvSpPr>
            <a:spLocks noGrp="1"/>
          </p:cNvSpPr>
          <p:nvPr>
            <p:ph idx="1"/>
          </p:nvPr>
        </p:nvSpPr>
        <p:spPr/>
        <p:txBody>
          <a:bodyPr/>
          <a:lstStyle/>
          <a:p>
            <a:r>
              <a:rPr lang="en-US" dirty="0" smtClean="0"/>
              <a:t>OpenDHT</a:t>
            </a:r>
          </a:p>
          <a:p>
            <a:pPr lvl="1"/>
            <a:r>
              <a:rPr lang="en-US" dirty="0" smtClean="0"/>
              <a:t>Scalable, distributed lookup</a:t>
            </a:r>
          </a:p>
          <a:p>
            <a:pPr lvl="1"/>
            <a:r>
              <a:rPr lang="en-US" dirty="0" smtClean="0"/>
              <a:t>Runs as service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P2P Delivery</a:t>
            </a:r>
            <a:endParaRPr lang="en-US" dirty="0"/>
          </a:p>
        </p:txBody>
      </p:sp>
      <p:sp>
        <p:nvSpPr>
          <p:cNvPr id="3" name="Content Placeholder 2"/>
          <p:cNvSpPr>
            <a:spLocks noGrp="1"/>
          </p:cNvSpPr>
          <p:nvPr>
            <p:ph idx="1"/>
          </p:nvPr>
        </p:nvSpPr>
        <p:spPr/>
        <p:txBody>
          <a:bodyPr/>
          <a:lstStyle/>
          <a:p>
            <a:r>
              <a:rPr lang="en-US" dirty="0" smtClean="0"/>
              <a:t>Query for peers</a:t>
            </a:r>
          </a:p>
          <a:p>
            <a:pPr lvl="1"/>
            <a:r>
              <a:rPr lang="en-US" dirty="0" smtClean="0"/>
              <a:t>Per block</a:t>
            </a:r>
          </a:p>
          <a:p>
            <a:pPr lvl="1"/>
            <a:r>
              <a:rPr lang="en-US" dirty="0" smtClean="0"/>
              <a:t>Redundant queries</a:t>
            </a:r>
          </a:p>
          <a:p>
            <a:pPr lvl="1"/>
            <a:r>
              <a:rPr lang="en-US" dirty="0" smtClean="0"/>
              <a:t>Poll on none found</a:t>
            </a:r>
          </a:p>
          <a:p>
            <a:pPr lvl="1"/>
            <a:r>
              <a:rPr lang="en-US" dirty="0" smtClean="0"/>
              <a:t>Download from the origin while polling</a:t>
            </a:r>
          </a:p>
          <a:p>
            <a:r>
              <a:rPr lang="en-US" dirty="0" smtClean="0"/>
              <a:t>When find live peer, download</a:t>
            </a:r>
          </a:p>
          <a:p>
            <a:r>
              <a:rPr lang="en-US" dirty="0" smtClean="0"/>
              <a:t>Last </a:t>
            </a:r>
            <a:r>
              <a:rPr lang="en-US" dirty="0" smtClean="0"/>
              <a:t>block</a:t>
            </a:r>
            <a:endParaRPr lang="en-US" dirty="0" smtClean="0"/>
          </a:p>
        </p:txBody>
      </p:sp>
      <p:pic>
        <p:nvPicPr>
          <p:cNvPr id="4" name="Picture 3"/>
          <p:cNvPicPr>
            <a:picLocks noChangeAspect="1" noChangeArrowheads="1"/>
          </p:cNvPicPr>
          <p:nvPr/>
        </p:nvPicPr>
        <p:blipFill>
          <a:blip r:embed="rId3" cstate="print"/>
          <a:srcRect/>
          <a:stretch>
            <a:fillRect/>
          </a:stretch>
        </p:blipFill>
        <p:spPr bwMode="auto">
          <a:xfrm>
            <a:off x="4572000" y="1219200"/>
            <a:ext cx="3944678" cy="1871663"/>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P2P Sharing</a:t>
            </a:r>
            <a:endParaRPr lang="en-US" dirty="0"/>
          </a:p>
        </p:txBody>
      </p:sp>
      <p:pic>
        <p:nvPicPr>
          <p:cNvPr id="5124" name="Picture 4"/>
          <p:cNvPicPr>
            <a:picLocks noChangeAspect="1" noChangeArrowheads="1"/>
          </p:cNvPicPr>
          <p:nvPr/>
        </p:nvPicPr>
        <p:blipFill>
          <a:blip r:embed="rId3" cstate="print"/>
          <a:srcRect/>
          <a:stretch>
            <a:fillRect/>
          </a:stretch>
        </p:blipFill>
        <p:spPr bwMode="auto">
          <a:xfrm>
            <a:off x="838200" y="1295400"/>
            <a:ext cx="4230526" cy="2209800"/>
          </a:xfrm>
          <a:prstGeom prst="rect">
            <a:avLst/>
          </a:prstGeom>
          <a:noFill/>
          <a:ln w="9525">
            <a:noFill/>
            <a:miter lim="800000"/>
            <a:headEnd/>
            <a:tailEnd/>
          </a:ln>
        </p:spPr>
      </p:pic>
      <p:sp>
        <p:nvSpPr>
          <p:cNvPr id="6" name="Content Placeholder 2"/>
          <p:cNvSpPr>
            <a:spLocks noGrp="1"/>
          </p:cNvSpPr>
          <p:nvPr>
            <p:ph idx="1"/>
          </p:nvPr>
        </p:nvSpPr>
        <p:spPr>
          <a:xfrm>
            <a:off x="457200" y="4191000"/>
            <a:ext cx="8229600" cy="1935163"/>
          </a:xfrm>
        </p:spPr>
        <p:txBody>
          <a:bodyPr/>
          <a:lstStyle/>
          <a:p>
            <a:r>
              <a:rPr lang="en-US" dirty="0" smtClean="0"/>
              <a:t>Linger</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a:bodyPr>
          <a:lstStyle/>
          <a:p>
            <a:r>
              <a:rPr lang="en-US" dirty="0" smtClean="0"/>
              <a:t>PlanetLab</a:t>
            </a:r>
          </a:p>
          <a:p>
            <a:r>
              <a:rPr lang="en-US" dirty="0" smtClean="0"/>
              <a:t>Private OpenDHT</a:t>
            </a:r>
          </a:p>
          <a:p>
            <a:pPr lvl="1"/>
            <a:endParaRPr lang="en-US" dirty="0" smtClean="0"/>
          </a:p>
        </p:txBody>
      </p:sp>
      <p:pic>
        <p:nvPicPr>
          <p:cNvPr id="4098" name="Picture 2" descr="C:\Documents and Settings\rdp\Desktop\World50.png"/>
          <p:cNvPicPr>
            <a:picLocks noChangeAspect="1" noChangeArrowheads="1"/>
          </p:cNvPicPr>
          <p:nvPr/>
        </p:nvPicPr>
        <p:blipFill>
          <a:blip r:embed="rId3" cstate="print"/>
          <a:srcRect/>
          <a:stretch>
            <a:fillRect/>
          </a:stretch>
        </p:blipFill>
        <p:spPr bwMode="auto">
          <a:xfrm>
            <a:off x="4114800" y="1447800"/>
            <a:ext cx="4762500" cy="238125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BYU server</a:t>
            </a:r>
          </a:p>
          <a:p>
            <a:pPr lvl="1"/>
            <a:r>
              <a:rPr lang="en-US" dirty="0" smtClean="0"/>
              <a:t>256 KB/s</a:t>
            </a:r>
          </a:p>
          <a:p>
            <a:r>
              <a:rPr lang="en-US" dirty="0" smtClean="0"/>
              <a:t>Start multiple clients over some time</a:t>
            </a:r>
          </a:p>
          <a:p>
            <a:r>
              <a:rPr lang="en-US" dirty="0" smtClean="0"/>
              <a:t>Run </a:t>
            </a:r>
            <a:r>
              <a:rPr lang="en-US" dirty="0" smtClean="0"/>
              <a:t>until finish</a:t>
            </a:r>
          </a:p>
          <a:p>
            <a:r>
              <a:rPr lang="en-US" dirty="0" smtClean="0"/>
              <a:t>Repeat 3x</a:t>
            </a:r>
          </a:p>
          <a:p>
            <a:r>
              <a:rPr lang="en-US" dirty="0" smtClean="0"/>
              <a:t>Graph </a:t>
            </a:r>
            <a:r>
              <a:rPr lang="en-US" dirty="0" smtClean="0"/>
              <a:t>percentiles</a:t>
            </a:r>
            <a:endParaRPr lang="en-US" dirty="0" smtClean="0"/>
          </a:p>
          <a:p>
            <a:pPr lvl="1"/>
            <a:r>
              <a:rPr lang="en-US" dirty="0" smtClean="0"/>
              <a:t>download times</a:t>
            </a:r>
          </a:p>
          <a:p>
            <a:pPr lvl="1"/>
            <a:r>
              <a:rPr lang="en-US" dirty="0" smtClean="0"/>
              <a:t>DHT response times</a:t>
            </a:r>
          </a:p>
          <a:p>
            <a:pPr lvl="1"/>
            <a:r>
              <a:rPr lang="en-US" dirty="0" smtClean="0"/>
              <a:t>causes for transitioning to P2P</a:t>
            </a:r>
          </a:p>
        </p:txBody>
      </p:sp>
      <p:pic>
        <p:nvPicPr>
          <p:cNvPr id="4" name="Picture 3"/>
          <p:cNvPicPr>
            <a:picLocks noChangeAspect="1" noChangeArrowheads="1"/>
          </p:cNvPicPr>
          <p:nvPr/>
        </p:nvPicPr>
        <p:blipFill>
          <a:blip r:embed="rId3" cstate="print"/>
          <a:srcRect/>
          <a:stretch>
            <a:fillRect/>
          </a:stretch>
        </p:blipFill>
        <p:spPr bwMode="auto">
          <a:xfrm>
            <a:off x="7239000" y="1752600"/>
            <a:ext cx="828675" cy="26799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 Test</a:t>
            </a:r>
            <a:endParaRPr lang="en-US" dirty="0"/>
          </a:p>
        </p:txBody>
      </p:sp>
      <p:sp>
        <p:nvSpPr>
          <p:cNvPr id="4" name="Content Placeholder 2"/>
          <p:cNvSpPr>
            <a:spLocks noGrp="1"/>
          </p:cNvSpPr>
          <p:nvPr>
            <p:ph idx="1"/>
          </p:nvPr>
        </p:nvSpPr>
        <p:spPr>
          <a:xfrm>
            <a:off x="457200" y="1600200"/>
            <a:ext cx="8229600" cy="4525963"/>
          </a:xfrm>
        </p:spPr>
        <p:txBody>
          <a:bodyPr>
            <a:normAutofit fontScale="92500" lnSpcReduction="10000"/>
          </a:bodyPr>
          <a:lstStyle/>
          <a:p>
            <a:r>
              <a:rPr lang="en-US" dirty="0" smtClean="0"/>
              <a:t>Load</a:t>
            </a:r>
          </a:p>
          <a:p>
            <a:pPr lvl="1"/>
            <a:r>
              <a:rPr lang="en-US" dirty="0" smtClean="0"/>
              <a:t>File size: 100 KB</a:t>
            </a:r>
          </a:p>
          <a:p>
            <a:pPr lvl="1"/>
            <a:r>
              <a:rPr lang="en-US" dirty="0" smtClean="0"/>
              <a:t>R 128 KB/s</a:t>
            </a:r>
          </a:p>
          <a:p>
            <a:pPr lvl="1"/>
            <a:r>
              <a:rPr lang="en-US" dirty="0" smtClean="0"/>
              <a:t>W 2s</a:t>
            </a:r>
          </a:p>
          <a:p>
            <a:pPr lvl="1"/>
            <a:r>
              <a:rPr lang="en-US" dirty="0" smtClean="0"/>
              <a:t>T 1s</a:t>
            </a:r>
          </a:p>
          <a:p>
            <a:pPr lvl="1"/>
            <a:r>
              <a:rPr lang="en-US" dirty="0" smtClean="0"/>
              <a:t>Linger 60s</a:t>
            </a:r>
          </a:p>
          <a:p>
            <a:r>
              <a:rPr lang="en-US" dirty="0" smtClean="0"/>
              <a:t>100 </a:t>
            </a:r>
            <a:r>
              <a:rPr lang="en-US" dirty="0" smtClean="0"/>
              <a:t>s</a:t>
            </a:r>
          </a:p>
          <a:p>
            <a:r>
              <a:rPr lang="en-US" dirty="0" smtClean="0"/>
              <a:t>Client count increases from 1 to 20 peers/second</a:t>
            </a:r>
          </a:p>
          <a:p>
            <a:r>
              <a:rPr lang="en-US" dirty="0" smtClean="0"/>
              <a:t>Both Client-Server </a:t>
            </a:r>
            <a:r>
              <a:rPr lang="en-US" dirty="0" smtClean="0"/>
              <a:t>and Automatic Swarming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 download</a:t>
            </a:r>
            <a:endParaRPr lang="en-US" dirty="0"/>
          </a:p>
        </p:txBody>
      </p:sp>
      <p:pic>
        <p:nvPicPr>
          <p:cNvPr id="1028" name="Picture 4" descr="C:\Users\packrd\AppData\Local\Microsoft\Windows\Temporary Internet Files\Content.IE5\I9QEYR76\MCj04406450000[1].wmf"/>
          <p:cNvPicPr>
            <a:picLocks noChangeAspect="1" noChangeArrowheads="1"/>
          </p:cNvPicPr>
          <p:nvPr/>
        </p:nvPicPr>
        <p:blipFill>
          <a:blip r:embed="rId3" cstate="print"/>
          <a:srcRect/>
          <a:stretch>
            <a:fillRect/>
          </a:stretch>
        </p:blipFill>
        <p:spPr bwMode="auto">
          <a:xfrm>
            <a:off x="6934200" y="228600"/>
            <a:ext cx="1295400" cy="1295400"/>
          </a:xfrm>
          <a:prstGeom prst="rect">
            <a:avLst/>
          </a:prstGeom>
          <a:noFill/>
        </p:spPr>
      </p:pic>
      <p:pic>
        <p:nvPicPr>
          <p:cNvPr id="2051" name="Picture 3"/>
          <p:cNvPicPr>
            <a:picLocks noChangeAspect="1" noChangeArrowheads="1"/>
          </p:cNvPicPr>
          <p:nvPr/>
        </p:nvPicPr>
        <p:blipFill>
          <a:blip r:embed="rId4" cstate="print"/>
          <a:srcRect/>
          <a:stretch>
            <a:fillRect/>
          </a:stretch>
        </p:blipFill>
        <p:spPr bwMode="auto">
          <a:xfrm>
            <a:off x="304800" y="1981200"/>
            <a:ext cx="8496300" cy="1971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 Client-Server</a:t>
            </a:r>
            <a:endParaRPr lang="en-US" dirty="0"/>
          </a:p>
        </p:txBody>
      </p:sp>
      <p:pic>
        <p:nvPicPr>
          <p:cNvPr id="5" name="Picture 2"/>
          <p:cNvPicPr>
            <a:picLocks noChangeAspect="1" noChangeArrowheads="1"/>
          </p:cNvPicPr>
          <p:nvPr/>
        </p:nvPicPr>
        <p:blipFill>
          <a:blip r:embed="rId3" cstate="print"/>
          <a:srcRect/>
          <a:stretch>
            <a:fillRect/>
          </a:stretch>
        </p:blipFill>
        <p:spPr bwMode="auto">
          <a:xfrm>
            <a:off x="0" y="2362200"/>
            <a:ext cx="9172875" cy="3500438"/>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Performance – Automatic Swarming</a:t>
            </a:r>
            <a:endParaRPr lang="en-US" dirty="0"/>
          </a:p>
        </p:txBody>
      </p:sp>
      <p:sp>
        <p:nvSpPr>
          <p:cNvPr id="5" name="Content Placeholder 2"/>
          <p:cNvSpPr>
            <a:spLocks noGrp="1"/>
          </p:cNvSpPr>
          <p:nvPr>
            <p:ph idx="1"/>
          </p:nvPr>
        </p:nvSpPr>
        <p:spPr>
          <a:xfrm>
            <a:off x="457200" y="5181600"/>
            <a:ext cx="8229600" cy="1249363"/>
          </a:xfrm>
        </p:spPr>
        <p:txBody>
          <a:bodyPr/>
          <a:lstStyle/>
          <a:p>
            <a:r>
              <a:rPr lang="en-US" dirty="0" smtClean="0"/>
              <a:t>99.5% transition because of T</a:t>
            </a:r>
          </a:p>
          <a:p>
            <a:r>
              <a:rPr lang="en-US" dirty="0" smtClean="0"/>
              <a:t>DHT median latency of 5.2 seconds</a:t>
            </a:r>
          </a:p>
        </p:txBody>
      </p:sp>
      <p:pic>
        <p:nvPicPr>
          <p:cNvPr id="7170" name="Picture 2"/>
          <p:cNvPicPr>
            <a:picLocks noChangeAspect="1" noChangeArrowheads="1"/>
          </p:cNvPicPr>
          <p:nvPr/>
        </p:nvPicPr>
        <p:blipFill>
          <a:blip r:embed="rId3" cstate="print"/>
          <a:srcRect/>
          <a:stretch>
            <a:fillRect/>
          </a:stretch>
        </p:blipFill>
        <p:spPr bwMode="auto">
          <a:xfrm>
            <a:off x="457200" y="2209800"/>
            <a:ext cx="3855460" cy="2476500"/>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4572000" y="2286000"/>
            <a:ext cx="4267200" cy="2517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cstate="print"/>
          <a:srcRect/>
          <a:stretch>
            <a:fillRect/>
          </a:stretch>
        </p:blipFill>
        <p:spPr bwMode="auto">
          <a:xfrm>
            <a:off x="1143000" y="2705100"/>
            <a:ext cx="6600825" cy="3924300"/>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en-US" dirty="0" smtClean="0"/>
              <a:t>Automatic Swarming – </a:t>
            </a:r>
            <a:r>
              <a:rPr lang="en-US" dirty="0" smtClean="0"/>
              <a:t/>
            </a:r>
            <a:br>
              <a:rPr lang="en-US" dirty="0" smtClean="0"/>
            </a:br>
            <a:r>
              <a:rPr lang="en-US" dirty="0" smtClean="0"/>
              <a:t>Transition Causes</a:t>
            </a:r>
            <a:endParaRPr lang="en-US" dirty="0"/>
          </a:p>
        </p:txBody>
      </p:sp>
      <p:sp>
        <p:nvSpPr>
          <p:cNvPr id="3" name="Content Placeholder 2"/>
          <p:cNvSpPr>
            <a:spLocks noGrp="1"/>
          </p:cNvSpPr>
          <p:nvPr>
            <p:ph idx="1"/>
          </p:nvPr>
        </p:nvSpPr>
        <p:spPr/>
        <p:txBody>
          <a:bodyPr>
            <a:normAutofit/>
          </a:bodyPr>
          <a:lstStyle/>
          <a:p>
            <a:r>
              <a:rPr lang="en-US" sz="1800" dirty="0" smtClean="0"/>
              <a:t>T – first byte timeout</a:t>
            </a:r>
          </a:p>
          <a:p>
            <a:r>
              <a:rPr lang="en-US" sz="1800" dirty="0" smtClean="0"/>
              <a:t>R – server speed too low</a:t>
            </a:r>
          </a:p>
          <a:p>
            <a:r>
              <a:rPr lang="en-US" sz="1800" dirty="0" smtClean="0"/>
              <a:t>Origin – did not transition to P2P</a:t>
            </a:r>
            <a:endParaRPr lang="en-US" sz="1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381000" y="1447800"/>
            <a:ext cx="7620000" cy="4038600"/>
          </a:xfrm>
          <a:prstGeom prst="rect">
            <a:avLst/>
          </a:prstGeom>
          <a:noFill/>
          <a:ln w="9525">
            <a:noFill/>
            <a:miter lim="800000"/>
            <a:headEnd/>
            <a:tailEnd/>
          </a:ln>
        </p:spPr>
      </p:pic>
      <p:sp>
        <p:nvSpPr>
          <p:cNvPr id="4" name="Content Placeholder 2"/>
          <p:cNvSpPr>
            <a:spLocks noGrp="1"/>
          </p:cNvSpPr>
          <p:nvPr>
            <p:ph idx="1"/>
          </p:nvPr>
        </p:nvSpPr>
        <p:spPr>
          <a:xfrm>
            <a:off x="457200" y="5715000"/>
            <a:ext cx="8229600" cy="1020763"/>
          </a:xfrm>
        </p:spPr>
        <p:txBody>
          <a:bodyPr>
            <a:normAutofit/>
          </a:bodyPr>
          <a:lstStyle/>
          <a:p>
            <a:r>
              <a:rPr lang="en-US" sz="1800" dirty="0" smtClean="0"/>
              <a:t>30x faster</a:t>
            </a:r>
            <a:endParaRPr lang="en-US" sz="1800"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Parameter Tests</a:t>
            </a:r>
            <a:endParaRPr lang="en-US" dirty="0"/>
          </a:p>
        </p:txBody>
      </p:sp>
      <p:sp>
        <p:nvSpPr>
          <p:cNvPr id="3" name="Content Placeholder 2"/>
          <p:cNvSpPr>
            <a:spLocks noGrp="1"/>
          </p:cNvSpPr>
          <p:nvPr>
            <p:ph idx="1"/>
          </p:nvPr>
        </p:nvSpPr>
        <p:spPr>
          <a:xfrm>
            <a:off x="381000" y="1600200"/>
            <a:ext cx="8229600" cy="4525963"/>
          </a:xfrm>
        </p:spPr>
        <p:txBody>
          <a:bodyPr>
            <a:normAutofit lnSpcReduction="10000"/>
          </a:bodyPr>
          <a:lstStyle/>
          <a:p>
            <a:r>
              <a:rPr lang="en-US" dirty="0" smtClean="0"/>
              <a:t>Load</a:t>
            </a:r>
          </a:p>
          <a:p>
            <a:pPr lvl="1"/>
            <a:r>
              <a:rPr lang="en-US" dirty="0" smtClean="0"/>
              <a:t>1000 </a:t>
            </a:r>
            <a:r>
              <a:rPr lang="en-US" dirty="0" smtClean="0"/>
              <a:t>peers</a:t>
            </a:r>
          </a:p>
          <a:p>
            <a:pPr lvl="1"/>
            <a:r>
              <a:rPr lang="en-US" dirty="0" smtClean="0"/>
              <a:t>15 peers/s</a:t>
            </a:r>
          </a:p>
          <a:p>
            <a:pPr lvl="1"/>
            <a:r>
              <a:rPr lang="en-US" dirty="0" smtClean="0"/>
              <a:t>File size: 100 KB</a:t>
            </a:r>
          </a:p>
          <a:p>
            <a:pPr lvl="1"/>
            <a:r>
              <a:rPr lang="en-US" dirty="0" smtClean="0"/>
              <a:t>R 128 KB/s</a:t>
            </a:r>
          </a:p>
          <a:p>
            <a:pPr lvl="1"/>
            <a:r>
              <a:rPr lang="en-US" dirty="0" smtClean="0"/>
              <a:t>W 2s</a:t>
            </a:r>
          </a:p>
          <a:p>
            <a:pPr lvl="1"/>
            <a:r>
              <a:rPr lang="en-US" dirty="0" smtClean="0"/>
              <a:t>T 1s</a:t>
            </a:r>
          </a:p>
          <a:p>
            <a:pPr lvl="1"/>
            <a:r>
              <a:rPr lang="en-US" dirty="0" smtClean="0"/>
              <a:t>Linger </a:t>
            </a:r>
            <a:r>
              <a:rPr lang="en-US" dirty="0" smtClean="0"/>
              <a:t>20s</a:t>
            </a:r>
            <a:endParaRPr lang="en-US" dirty="0" smtClean="0"/>
          </a:p>
          <a:p>
            <a:r>
              <a:rPr lang="en-US" dirty="0" smtClean="0"/>
              <a:t>Vary one parameter</a:t>
            </a:r>
            <a:r>
              <a:rPr lang="en-US" smtClean="0"/>
              <a:t>, hold rest constant</a:t>
            </a:r>
            <a:endParaRPr lang="en-US" dirty="0" smtClean="0"/>
          </a:p>
        </p:txBody>
      </p:sp>
      <p:pic>
        <p:nvPicPr>
          <p:cNvPr id="5" name="Picture 4" descr="C:\rdp\dev\p2pwebclient\thesis_presentation\algorithm explanation.png"/>
          <p:cNvPicPr>
            <a:picLocks noChangeAspect="1" noChangeArrowheads="1"/>
          </p:cNvPicPr>
          <p:nvPr/>
        </p:nvPicPr>
        <p:blipFill>
          <a:blip r:embed="rId3" cstate="print"/>
          <a:srcRect/>
          <a:stretch>
            <a:fillRect/>
          </a:stretch>
        </p:blipFill>
        <p:spPr bwMode="auto">
          <a:xfrm>
            <a:off x="3539303" y="1219200"/>
            <a:ext cx="5604697" cy="3581401"/>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Optimal Values</a:t>
            </a:r>
            <a:endParaRPr lang="en-US" dirty="0"/>
          </a:p>
        </p:txBody>
      </p:sp>
      <p:sp>
        <p:nvSpPr>
          <p:cNvPr id="4" name="Content Placeholder 2"/>
          <p:cNvSpPr txBox="1">
            <a:spLocks/>
          </p:cNvSpPr>
          <p:nvPr/>
        </p:nvSpPr>
        <p:spPr>
          <a:xfrm>
            <a:off x="457200" y="2057400"/>
            <a:ext cx="8229600" cy="4525963"/>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defRPr/>
            </a:pPr>
            <a:r>
              <a:rPr lang="en-US" sz="3200" dirty="0" smtClean="0"/>
              <a:t>T: 0.75 </a:t>
            </a:r>
            <a:r>
              <a:rPr lang="en-US" sz="3200" dirty="0" smtClean="0"/>
              <a:t>s</a:t>
            </a:r>
          </a:p>
          <a:p>
            <a:pPr marL="742950" lvl="1" indent="-285750">
              <a:spcBef>
                <a:spcPct val="20000"/>
              </a:spcBef>
              <a:buFont typeface="Arial" pitchFamily="34" charset="0"/>
              <a:buChar char="–"/>
              <a:defRPr/>
            </a:pPr>
            <a:r>
              <a:rPr lang="en-US" sz="2800" dirty="0" smtClean="0"/>
              <a:t>Prefer low</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R: 160 KB/s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W: 0.25 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Prefer low</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Block size: 32 KB</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Parallelize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Peer concurrency count: 16 +</a:t>
            </a:r>
          </a:p>
        </p:txBody>
      </p:sp>
      <p:pic>
        <p:nvPicPr>
          <p:cNvPr id="5" name="Picture 4" descr="C:\rdp\dev\p2pwebclient\thesis_presentation\algorithm explanation.png"/>
          <p:cNvPicPr>
            <a:picLocks noChangeAspect="1" noChangeArrowheads="1"/>
          </p:cNvPicPr>
          <p:nvPr/>
        </p:nvPicPr>
        <p:blipFill>
          <a:blip r:embed="rId2" cstate="print"/>
          <a:srcRect/>
          <a:stretch>
            <a:fillRect/>
          </a:stretch>
        </p:blipFill>
        <p:spPr bwMode="auto">
          <a:xfrm>
            <a:off x="3790204" y="1219200"/>
            <a:ext cx="5246949" cy="33528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Web Page</a:t>
            </a:r>
            <a:endParaRPr lang="en-US" dirty="0"/>
          </a:p>
        </p:txBody>
      </p:sp>
      <p:sp>
        <p:nvSpPr>
          <p:cNvPr id="5" name="Content Placeholder 2"/>
          <p:cNvSpPr>
            <a:spLocks noGrp="1"/>
          </p:cNvSpPr>
          <p:nvPr>
            <p:ph idx="1"/>
          </p:nvPr>
        </p:nvSpPr>
        <p:spPr>
          <a:xfrm>
            <a:off x="457200" y="1600200"/>
            <a:ext cx="8229600" cy="4525963"/>
          </a:xfrm>
        </p:spPr>
        <p:txBody>
          <a:bodyPr>
            <a:normAutofit/>
          </a:bodyPr>
          <a:lstStyle/>
          <a:p>
            <a:r>
              <a:rPr lang="en-US" dirty="0" smtClean="0"/>
              <a:t>100 KB file, 10 10K files</a:t>
            </a:r>
            <a:endParaRPr lang="en-US" dirty="0"/>
          </a:p>
        </p:txBody>
      </p:sp>
      <p:sp>
        <p:nvSpPr>
          <p:cNvPr id="6" name="Content Placeholder 2"/>
          <p:cNvSpPr txBox="1">
            <a:spLocks/>
          </p:cNvSpPr>
          <p:nvPr/>
        </p:nvSpPr>
        <p:spPr>
          <a:xfrm>
            <a:off x="533400" y="5608637"/>
            <a:ext cx="8229600" cy="12493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t>10 x as much load on the DHT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t>Linger time </a:t>
            </a:r>
            <a:r>
              <a:rPr lang="en-US" sz="3200" dirty="0" smtClean="0"/>
              <a:t>20 </a:t>
            </a:r>
            <a:r>
              <a:rPr lang="en-US" sz="3200" dirty="0" smtClean="0"/>
              <a:t>seconds</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1266" name="Picture 2"/>
          <p:cNvPicPr>
            <a:picLocks noChangeAspect="1" noChangeArrowheads="1"/>
          </p:cNvPicPr>
          <p:nvPr/>
        </p:nvPicPr>
        <p:blipFill>
          <a:blip r:embed="rId3" cstate="print"/>
          <a:srcRect/>
          <a:stretch>
            <a:fillRect/>
          </a:stretch>
        </p:blipFill>
        <p:spPr bwMode="auto">
          <a:xfrm>
            <a:off x="0" y="2362200"/>
            <a:ext cx="8839199" cy="32558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Files Versus Client-Server</a:t>
            </a:r>
            <a:endParaRPr lang="en-US" dirty="0"/>
          </a:p>
        </p:txBody>
      </p:sp>
      <p:pic>
        <p:nvPicPr>
          <p:cNvPr id="12290" name="Picture 2"/>
          <p:cNvPicPr>
            <a:picLocks noChangeAspect="1" noChangeArrowheads="1"/>
          </p:cNvPicPr>
          <p:nvPr/>
        </p:nvPicPr>
        <p:blipFill>
          <a:blip r:embed="rId3" cstate="print"/>
          <a:srcRect/>
          <a:stretch>
            <a:fillRect/>
          </a:stretch>
        </p:blipFill>
        <p:spPr bwMode="auto">
          <a:xfrm>
            <a:off x="685800" y="1143000"/>
            <a:ext cx="7620000" cy="4524593"/>
          </a:xfrm>
          <a:prstGeom prst="rect">
            <a:avLst/>
          </a:prstGeom>
          <a:noFill/>
          <a:ln w="9525">
            <a:noFill/>
            <a:miter lim="800000"/>
            <a:headEnd/>
            <a:tailEnd/>
          </a:ln>
        </p:spPr>
      </p:pic>
      <p:sp>
        <p:nvSpPr>
          <p:cNvPr id="5" name="Content Placeholder 2"/>
          <p:cNvSpPr>
            <a:spLocks noGrp="1"/>
          </p:cNvSpPr>
          <p:nvPr>
            <p:ph idx="1"/>
          </p:nvPr>
        </p:nvSpPr>
        <p:spPr>
          <a:xfrm>
            <a:off x="457200" y="5715000"/>
            <a:ext cx="8229600" cy="1020763"/>
          </a:xfrm>
        </p:spPr>
        <p:txBody>
          <a:bodyPr>
            <a:normAutofit/>
          </a:bodyPr>
          <a:lstStyle/>
          <a:p>
            <a:r>
              <a:rPr lang="en-US" sz="1800" dirty="0" smtClean="0"/>
              <a:t>20x faster</a:t>
            </a:r>
            <a:endParaRPr lang="en-US" sz="1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Linger Time</a:t>
            </a:r>
            <a:endParaRPr lang="en-US" dirty="0"/>
          </a:p>
        </p:txBody>
      </p:sp>
      <p:pic>
        <p:nvPicPr>
          <p:cNvPr id="14338" name="Picture 2"/>
          <p:cNvPicPr>
            <a:picLocks noChangeAspect="1" noChangeArrowheads="1"/>
          </p:cNvPicPr>
          <p:nvPr/>
        </p:nvPicPr>
        <p:blipFill>
          <a:blip r:embed="rId3" cstate="print"/>
          <a:srcRect/>
          <a:stretch>
            <a:fillRect/>
          </a:stretch>
        </p:blipFill>
        <p:spPr bwMode="auto">
          <a:xfrm>
            <a:off x="1219200" y="1676400"/>
            <a:ext cx="6096000" cy="38778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Large Files</a:t>
            </a:r>
            <a:endParaRPr lang="en-US" dirty="0"/>
          </a:p>
        </p:txBody>
      </p:sp>
      <p:pic>
        <p:nvPicPr>
          <p:cNvPr id="14338" name="Picture 2"/>
          <p:cNvPicPr>
            <a:picLocks noGrp="1" noChangeAspect="1" noChangeArrowheads="1"/>
          </p:cNvPicPr>
          <p:nvPr>
            <p:ph idx="1"/>
          </p:nvPr>
        </p:nvPicPr>
        <p:blipFill>
          <a:blip r:embed="rId3" cstate="print"/>
          <a:srcRect/>
          <a:stretch>
            <a:fillRect/>
          </a:stretch>
        </p:blipFill>
        <p:spPr bwMode="auto">
          <a:xfrm>
            <a:off x="1676400" y="1066800"/>
            <a:ext cx="5734050" cy="2495550"/>
          </a:xfrm>
          <a:prstGeom prst="rect">
            <a:avLst/>
          </a:prstGeom>
          <a:noFill/>
          <a:ln w="9525">
            <a:noFill/>
            <a:miter lim="800000"/>
            <a:headEnd/>
            <a:tailEnd/>
          </a:ln>
        </p:spPr>
      </p:pic>
      <p:sp>
        <p:nvSpPr>
          <p:cNvPr id="5" name="Content Placeholder 2"/>
          <p:cNvSpPr txBox="1">
            <a:spLocks/>
          </p:cNvSpPr>
          <p:nvPr/>
        </p:nvSpPr>
        <p:spPr>
          <a:xfrm>
            <a:off x="457200" y="6157118"/>
            <a:ext cx="8229600" cy="14017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Fast once it gets started</a:t>
            </a:r>
            <a:r>
              <a:rPr kumimoji="0" lang="en-US" sz="3200" b="0" i="0" u="none" strike="noStrike" kern="1200" cap="none" spc="0" normalizeH="0" noProof="0" dirty="0" smtClean="0">
                <a:ln>
                  <a:noFill/>
                </a:ln>
                <a:solidFill>
                  <a:schemeClr val="tx1"/>
                </a:solidFill>
                <a:effectLst/>
                <a:uLnTx/>
                <a:uFillTx/>
                <a:latin typeface="+mn-lt"/>
                <a:ea typeface="+mn-ea"/>
                <a:cs typeface="+mn-cs"/>
              </a:rPr>
              <a:t> for both</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6386" name="Picture 2"/>
          <p:cNvPicPr>
            <a:picLocks noChangeAspect="1" noChangeArrowheads="1"/>
          </p:cNvPicPr>
          <p:nvPr/>
        </p:nvPicPr>
        <p:blipFill>
          <a:blip r:embed="rId4" cstate="print"/>
          <a:srcRect/>
          <a:stretch>
            <a:fillRect/>
          </a:stretch>
        </p:blipFill>
        <p:spPr bwMode="auto">
          <a:xfrm>
            <a:off x="2286000" y="3505200"/>
            <a:ext cx="4572000" cy="27440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3657600" y="3276600"/>
            <a:ext cx="5172075" cy="3352800"/>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US" dirty="0" smtClean="0"/>
              <a:t>Slow downloads</a:t>
            </a:r>
            <a:endParaRPr lang="en-US" dirty="0"/>
          </a:p>
        </p:txBody>
      </p:sp>
      <p:pic>
        <p:nvPicPr>
          <p:cNvPr id="2050" name="Picture 2"/>
          <p:cNvPicPr>
            <a:picLocks noChangeAspect="1" noChangeArrowheads="1"/>
          </p:cNvPicPr>
          <p:nvPr/>
        </p:nvPicPr>
        <p:blipFill>
          <a:blip r:embed="rId4" cstate="print"/>
          <a:srcRect/>
          <a:stretch>
            <a:fillRect/>
          </a:stretch>
        </p:blipFill>
        <p:spPr bwMode="auto">
          <a:xfrm>
            <a:off x="381000" y="1600200"/>
            <a:ext cx="8442145" cy="2233613"/>
          </a:xfrm>
          <a:prstGeom prst="rect">
            <a:avLst/>
          </a:prstGeom>
          <a:noFill/>
          <a:ln w="9525">
            <a:noFill/>
            <a:miter lim="800000"/>
            <a:headEnd/>
            <a:tailEnd/>
          </a:ln>
          <a:effectLst/>
        </p:spPr>
      </p:pic>
      <p:pic>
        <p:nvPicPr>
          <p:cNvPr id="2051" name="Picture 3" descr="C:\Program Files\Microsoft Office\MEDIA\CAGCAT10\j0286034.wmf"/>
          <p:cNvPicPr>
            <a:picLocks noChangeAspect="1" noChangeArrowheads="1"/>
          </p:cNvPicPr>
          <p:nvPr/>
        </p:nvPicPr>
        <p:blipFill>
          <a:blip r:embed="rId5" cstate="print"/>
          <a:srcRect/>
          <a:stretch>
            <a:fillRect/>
          </a:stretch>
        </p:blipFill>
        <p:spPr bwMode="auto">
          <a:xfrm>
            <a:off x="7497763" y="471488"/>
            <a:ext cx="919162" cy="885825"/>
          </a:xfrm>
          <a:prstGeom prst="rect">
            <a:avLst/>
          </a:prstGeom>
          <a:noFill/>
        </p:spPr>
      </p:pic>
      <p:sp>
        <p:nvSpPr>
          <p:cNvPr id="3" name="Content Placeholder 2"/>
          <p:cNvSpPr>
            <a:spLocks noGrp="1"/>
          </p:cNvSpPr>
          <p:nvPr>
            <p:ph idx="1"/>
          </p:nvPr>
        </p:nvSpPr>
        <p:spPr>
          <a:xfrm>
            <a:off x="457200" y="4038600"/>
            <a:ext cx="8229600" cy="2087563"/>
          </a:xfrm>
        </p:spPr>
        <p:txBody>
          <a:bodyPr>
            <a:normAutofit fontScale="77500" lnSpcReduction="20000"/>
          </a:bodyPr>
          <a:lstStyle/>
          <a:p>
            <a:pPr lvl="1"/>
            <a:r>
              <a:rPr lang="en-US" dirty="0" smtClean="0"/>
              <a:t>Relative frustration</a:t>
            </a:r>
          </a:p>
          <a:p>
            <a:pPr lvl="1"/>
            <a:r>
              <a:rPr lang="en-US" dirty="0" smtClean="0"/>
              <a:t>Wasted bandwidth</a:t>
            </a:r>
          </a:p>
          <a:p>
            <a:pPr lvl="1">
              <a:buNone/>
            </a:pPr>
            <a:r>
              <a:rPr lang="en-US" dirty="0" smtClean="0"/>
              <a:t>	</a:t>
            </a:r>
          </a:p>
          <a:p>
            <a:pPr lvl="1">
              <a:buNone/>
            </a:pPr>
            <a:r>
              <a:rPr lang="en-US" dirty="0" smtClean="0"/>
              <a:t>Server under-provisioned</a:t>
            </a:r>
          </a:p>
          <a:p>
            <a:pPr lvl="1">
              <a:buNone/>
            </a:pPr>
            <a:r>
              <a:rPr lang="en-US" dirty="0" smtClean="0"/>
              <a:t>Internet congestion</a:t>
            </a:r>
          </a:p>
          <a:p>
            <a:pPr lvl="1">
              <a:buNone/>
            </a:pPr>
            <a:r>
              <a:rPr lang="en-US" dirty="0" smtClean="0"/>
              <a:t>Flash crowd</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BitTorrent’s Large File Optimizations</a:t>
            </a:r>
            <a:endParaRPr lang="en-US" dirty="0"/>
          </a:p>
        </p:txBody>
      </p:sp>
      <p:sp>
        <p:nvSpPr>
          <p:cNvPr id="3" name="Content Placeholder 2"/>
          <p:cNvSpPr>
            <a:spLocks noGrp="1"/>
          </p:cNvSpPr>
          <p:nvPr>
            <p:ph idx="1"/>
          </p:nvPr>
        </p:nvSpPr>
        <p:spPr/>
        <p:txBody>
          <a:bodyPr/>
          <a:lstStyle/>
          <a:p>
            <a:r>
              <a:rPr lang="en-US" dirty="0" smtClean="0"/>
              <a:t>Seeds limit outgoing connections</a:t>
            </a:r>
          </a:p>
          <a:p>
            <a:r>
              <a:rPr lang="en-US" dirty="0" smtClean="0"/>
              <a:t>Favors stronger connections</a:t>
            </a:r>
          </a:p>
          <a:p>
            <a:r>
              <a:rPr lang="en-US" dirty="0" smtClean="0"/>
              <a:t>Dedicated tracker</a:t>
            </a:r>
          </a:p>
          <a:p>
            <a:r>
              <a:rPr lang="en-US" dirty="0" smtClean="0"/>
              <a:t>Rarest Block First</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smtClean="0"/>
              <a:t>Feasible transition to Peer-to-Peer download</a:t>
            </a:r>
          </a:p>
          <a:p>
            <a:r>
              <a:rPr lang="en-US" smtClean="0"/>
              <a:t>30x </a:t>
            </a:r>
            <a:r>
              <a:rPr lang="en-US" dirty="0" smtClean="0"/>
              <a:t>as fast for small files (flash crowd)</a:t>
            </a:r>
          </a:p>
          <a:p>
            <a:r>
              <a:rPr lang="en-US" dirty="0" smtClean="0"/>
              <a:t>20x as fast for web pages</a:t>
            </a:r>
          </a:p>
          <a:p>
            <a:r>
              <a:rPr lang="en-US" dirty="0" smtClean="0"/>
              <a:t>Reduces load on the server</a:t>
            </a:r>
          </a:p>
          <a:p>
            <a:r>
              <a:rPr lang="en-US" dirty="0" smtClean="0"/>
              <a:t>Make swarming more usable/adoptable</a:t>
            </a:r>
          </a:p>
          <a:p>
            <a:pPr lvl="1">
              <a:buNone/>
            </a:pPr>
            <a:endParaRPr lang="en-US"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Swarming -- Goals</a:t>
            </a:r>
            <a:endParaRPr lang="en-US" dirty="0"/>
          </a:p>
        </p:txBody>
      </p:sp>
      <p:sp>
        <p:nvSpPr>
          <p:cNvPr id="3" name="Content Placeholder 2"/>
          <p:cNvSpPr>
            <a:spLocks noGrp="1"/>
          </p:cNvSpPr>
          <p:nvPr>
            <p:ph idx="1"/>
          </p:nvPr>
        </p:nvSpPr>
        <p:spPr/>
        <p:txBody>
          <a:bodyPr/>
          <a:lstStyle/>
          <a:p>
            <a:r>
              <a:rPr lang="en-US" dirty="0" smtClean="0"/>
              <a:t>Work for any file on any server without configuration</a:t>
            </a:r>
          </a:p>
          <a:p>
            <a:r>
              <a:rPr lang="en-US" dirty="0" smtClean="0"/>
              <a:t>Easy for client use</a:t>
            </a:r>
          </a:p>
          <a:p>
            <a:r>
              <a:rPr lang="en-US" dirty="0" smtClean="0"/>
              <a:t>No extra dedicated hardware</a:t>
            </a:r>
          </a:p>
          <a:p>
            <a:r>
              <a:rPr lang="en-US" dirty="0" smtClean="0"/>
              <a:t>Work for small files</a:t>
            </a:r>
          </a:p>
          <a:p>
            <a:r>
              <a:rPr lang="en-US" dirty="0" smtClean="0"/>
              <a:t>Non intrusive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Improve DHT performance</a:t>
            </a:r>
          </a:p>
          <a:p>
            <a:r>
              <a:rPr lang="en-US" dirty="0" smtClean="0"/>
              <a:t>Improve automatic swarming for large files</a:t>
            </a:r>
          </a:p>
          <a:p>
            <a:r>
              <a:rPr lang="en-US" dirty="0" smtClean="0"/>
              <a:t>General performance tuning and dynamic selection of parameters</a:t>
            </a:r>
          </a:p>
          <a:p>
            <a:pPr lvl="1"/>
            <a:r>
              <a:rPr lang="en-US" dirty="0" smtClean="0"/>
              <a:t>Better use of the DHT</a:t>
            </a:r>
          </a:p>
          <a:p>
            <a:pPr lvl="1"/>
            <a:r>
              <a:rPr lang="en-US" dirty="0" smtClean="0"/>
              <a:t>Staleness</a:t>
            </a:r>
          </a:p>
          <a:p>
            <a:r>
              <a:rPr lang="en-US" dirty="0" smtClean="0"/>
              <a:t>BitTorrent features</a:t>
            </a:r>
          </a:p>
          <a:p>
            <a:pPr lvl="1"/>
            <a:r>
              <a:rPr lang="en-US" dirty="0" smtClean="0"/>
              <a:t>Validate Integrity</a:t>
            </a:r>
          </a:p>
          <a:p>
            <a:pPr lvl="1"/>
            <a:r>
              <a:rPr lang="en-US" dirty="0" smtClean="0"/>
              <a:t>Incentives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options</a:t>
            </a:r>
            <a:endParaRPr lang="en-US" dirty="0"/>
          </a:p>
        </p:txBody>
      </p:sp>
      <p:sp>
        <p:nvSpPr>
          <p:cNvPr id="3" name="Content Placeholder 2"/>
          <p:cNvSpPr>
            <a:spLocks noGrp="1"/>
          </p:cNvSpPr>
          <p:nvPr>
            <p:ph idx="1"/>
          </p:nvPr>
        </p:nvSpPr>
        <p:spPr/>
        <p:txBody>
          <a:bodyPr>
            <a:normAutofit/>
          </a:bodyPr>
          <a:lstStyle/>
          <a:p>
            <a:r>
              <a:rPr lang="en-US" dirty="0" smtClean="0"/>
              <a:t>Wait</a:t>
            </a:r>
          </a:p>
          <a:p>
            <a:r>
              <a:rPr lang="en-US" dirty="0" smtClean="0"/>
              <a:t>Parallel download manager</a:t>
            </a:r>
          </a:p>
          <a:p>
            <a:r>
              <a:rPr lang="en-US" dirty="0" smtClean="0"/>
              <a:t>Add a local caching proxy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options</a:t>
            </a:r>
            <a:endParaRPr lang="en-US" dirty="0"/>
          </a:p>
        </p:txBody>
      </p:sp>
      <p:pic>
        <p:nvPicPr>
          <p:cNvPr id="1026" name="Picture 2" descr="C:\Documents and Settings\Default\Desktop\itunes-logo.png"/>
          <p:cNvPicPr>
            <a:picLocks noChangeAspect="1" noChangeArrowheads="1"/>
          </p:cNvPicPr>
          <p:nvPr/>
        </p:nvPicPr>
        <p:blipFill>
          <a:blip r:embed="rId3" cstate="print"/>
          <a:srcRect/>
          <a:stretch>
            <a:fillRect/>
          </a:stretch>
        </p:blipFill>
        <p:spPr bwMode="auto">
          <a:xfrm>
            <a:off x="7264400" y="304800"/>
            <a:ext cx="1524000" cy="1524000"/>
          </a:xfrm>
          <a:prstGeom prst="rect">
            <a:avLst/>
          </a:prstGeom>
          <a:noFill/>
        </p:spPr>
      </p:pic>
      <p:pic>
        <p:nvPicPr>
          <p:cNvPr id="9218" name="Picture 2"/>
          <p:cNvPicPr>
            <a:picLocks noChangeAspect="1" noChangeArrowheads="1"/>
          </p:cNvPicPr>
          <p:nvPr/>
        </p:nvPicPr>
        <p:blipFill>
          <a:blip r:embed="rId4" cstate="print"/>
          <a:srcRect/>
          <a:stretch>
            <a:fillRect/>
          </a:stretch>
        </p:blipFill>
        <p:spPr bwMode="auto">
          <a:xfrm>
            <a:off x="3200400" y="2286000"/>
            <a:ext cx="4762500" cy="4095750"/>
          </a:xfrm>
          <a:prstGeom prst="rect">
            <a:avLst/>
          </a:prstGeom>
          <a:noFill/>
          <a:ln w="9525">
            <a:noFill/>
            <a:miter lim="800000"/>
            <a:headEnd/>
            <a:tailEnd/>
          </a:ln>
        </p:spPr>
      </p:pic>
      <p:sp>
        <p:nvSpPr>
          <p:cNvPr id="3" name="Content Placeholder 2"/>
          <p:cNvSpPr>
            <a:spLocks noGrp="1"/>
          </p:cNvSpPr>
          <p:nvPr>
            <p:ph idx="1"/>
          </p:nvPr>
        </p:nvSpPr>
        <p:spPr/>
        <p:txBody>
          <a:bodyPr/>
          <a:lstStyle/>
          <a:p>
            <a:r>
              <a:rPr lang="en-US" dirty="0" smtClean="0"/>
              <a:t>Buy more bandwidth</a:t>
            </a:r>
          </a:p>
          <a:p>
            <a:r>
              <a:rPr lang="en-US" dirty="0" smtClean="0"/>
              <a:t>Rent a CDN</a:t>
            </a:r>
          </a:p>
          <a:p>
            <a:r>
              <a:rPr lang="en-US" dirty="0" smtClean="0"/>
              <a:t>Turn to P2P</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CDN can fail</a:t>
            </a:r>
            <a:endParaRPr lang="en-US" dirty="0"/>
          </a:p>
        </p:txBody>
      </p:sp>
      <p:pic>
        <p:nvPicPr>
          <p:cNvPr id="2050" name="Picture 2"/>
          <p:cNvPicPr>
            <a:picLocks noGrp="1" noChangeAspect="1" noChangeArrowheads="1"/>
          </p:cNvPicPr>
          <p:nvPr>
            <p:ph idx="1"/>
          </p:nvPr>
        </p:nvPicPr>
        <p:blipFill>
          <a:blip r:embed="rId3" cstate="print"/>
          <a:srcRect/>
          <a:stretch>
            <a:fillRect/>
          </a:stretch>
        </p:blipFill>
        <p:spPr bwMode="auto">
          <a:xfrm>
            <a:off x="457200" y="1600200"/>
            <a:ext cx="8229600" cy="2188167"/>
          </a:xfrm>
          <a:prstGeom prst="rect">
            <a:avLst/>
          </a:prstGeom>
          <a:noFill/>
          <a:ln w="9525">
            <a:noFill/>
            <a:miter lim="800000"/>
            <a:headEnd/>
            <a:tailEnd/>
          </a:ln>
        </p:spPr>
      </p:pic>
      <p:sp>
        <p:nvSpPr>
          <p:cNvPr id="6" name="Content Placeholder 2"/>
          <p:cNvSpPr txBox="1">
            <a:spLocks/>
          </p:cNvSpPr>
          <p:nvPr/>
        </p:nvSpPr>
        <p:spPr>
          <a:xfrm>
            <a:off x="457200" y="4495800"/>
            <a:ext cx="8229600" cy="16303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Overloaded</a:t>
            </a:r>
            <a:endParaRPr lang="en-US" sz="320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Expensive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Turn to P2P</a:t>
            </a:r>
            <a:endParaRPr lang="en-US" dirty="0"/>
          </a:p>
        </p:txBody>
      </p:sp>
      <p:sp>
        <p:nvSpPr>
          <p:cNvPr id="3" name="Content Placeholder 2"/>
          <p:cNvSpPr>
            <a:spLocks noGrp="1"/>
          </p:cNvSpPr>
          <p:nvPr>
            <p:ph idx="1"/>
          </p:nvPr>
        </p:nvSpPr>
        <p:spPr/>
        <p:txBody>
          <a:bodyPr/>
          <a:lstStyle/>
          <a:p>
            <a:r>
              <a:rPr lang="en-US" dirty="0" smtClean="0"/>
              <a:t>BitTorrent</a:t>
            </a:r>
          </a:p>
          <a:p>
            <a:pPr lvl="1"/>
            <a:r>
              <a:rPr lang="en-US" dirty="0" smtClean="0"/>
              <a:t>Create + host BitTorrent File</a:t>
            </a:r>
          </a:p>
          <a:p>
            <a:pPr lvl="1"/>
            <a:r>
              <a:rPr lang="en-US" dirty="0" smtClean="0"/>
              <a:t>Run a tracker</a:t>
            </a:r>
          </a:p>
          <a:p>
            <a:pPr lvl="1"/>
            <a:r>
              <a:rPr lang="en-US" dirty="0" smtClean="0"/>
              <a:t>Peers download and share blocks (efficiently)</a:t>
            </a:r>
          </a:p>
          <a:p>
            <a:pPr lvl="1"/>
            <a:r>
              <a:rPr lang="en-US" dirty="0" smtClean="0"/>
              <a:t>Works well for large popular files</a:t>
            </a:r>
          </a:p>
        </p:txBody>
      </p:sp>
      <p:pic>
        <p:nvPicPr>
          <p:cNvPr id="2050" name="Picture 2" descr="C:\Documents and Settings\Default\Desktop\bannerlogo.png"/>
          <p:cNvPicPr>
            <a:picLocks noChangeAspect="1" noChangeArrowheads="1"/>
          </p:cNvPicPr>
          <p:nvPr/>
        </p:nvPicPr>
        <p:blipFill>
          <a:blip r:embed="rId3" cstate="print"/>
          <a:srcRect/>
          <a:stretch>
            <a:fillRect/>
          </a:stretch>
        </p:blipFill>
        <p:spPr bwMode="auto">
          <a:xfrm>
            <a:off x="6553200" y="609600"/>
            <a:ext cx="1524000" cy="619125"/>
          </a:xfrm>
          <a:prstGeom prst="rect">
            <a:avLst/>
          </a:prstGeom>
          <a:noFill/>
        </p:spPr>
      </p:pic>
      <p:sp>
        <p:nvSpPr>
          <p:cNvPr id="5" name="Content Placeholder 2"/>
          <p:cNvSpPr txBox="1">
            <a:spLocks/>
          </p:cNvSpPr>
          <p:nvPr/>
        </p:nvSpPr>
        <p:spPr>
          <a:xfrm>
            <a:off x="304800" y="5638800"/>
            <a:ext cx="8229600" cy="1524000"/>
          </a:xfrm>
          <a:prstGeom prst="rect">
            <a:avLst/>
          </a:prstGeom>
        </p:spPr>
        <p:txBody>
          <a:bodyPr vert="horz" lIns="91440" tIns="45720" rIns="91440" bIns="45720" rtlCol="0">
            <a:normAutofit/>
          </a:bodyPr>
          <a:lstStyle/>
          <a:p>
            <a:pPr>
              <a:defRPr/>
            </a:pPr>
            <a:r>
              <a:rPr lang="en-US" sz="2000" b="1" dirty="0" smtClean="0"/>
              <a:t>“When I created BitTorrent in 2001, my mission was to solve the problem every website has when distributing large, popular files” – Bram Cohen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BitTorrent downsides</a:t>
            </a:r>
            <a:endParaRPr lang="en-US" dirty="0"/>
          </a:p>
        </p:txBody>
      </p:sp>
      <p:sp>
        <p:nvSpPr>
          <p:cNvPr id="3" name="Content Placeholder 2"/>
          <p:cNvSpPr>
            <a:spLocks noGrp="1"/>
          </p:cNvSpPr>
          <p:nvPr>
            <p:ph idx="1"/>
          </p:nvPr>
        </p:nvSpPr>
        <p:spPr/>
        <p:txBody>
          <a:bodyPr>
            <a:normAutofit/>
          </a:bodyPr>
          <a:lstStyle/>
          <a:p>
            <a:r>
              <a:rPr lang="en-US" dirty="0" smtClean="0"/>
              <a:t>Server side</a:t>
            </a:r>
          </a:p>
          <a:p>
            <a:pPr lvl="1"/>
            <a:r>
              <a:rPr lang="en-US" dirty="0" smtClean="0"/>
              <a:t>Per File</a:t>
            </a:r>
          </a:p>
          <a:p>
            <a:pPr lvl="1"/>
            <a:r>
              <a:rPr lang="en-US" dirty="0" smtClean="0"/>
              <a:t>Have to provide traditional anyway</a:t>
            </a:r>
          </a:p>
          <a:p>
            <a:pPr lvl="2"/>
            <a:r>
              <a:rPr lang="en-US" dirty="0" smtClean="0"/>
              <a:t>Lack of clients</a:t>
            </a:r>
          </a:p>
          <a:p>
            <a:pPr lvl="1"/>
            <a:r>
              <a:rPr lang="en-US" dirty="0" smtClean="0"/>
              <a:t>Stigma</a:t>
            </a:r>
          </a:p>
          <a:p>
            <a:pPr lvl="1"/>
            <a:r>
              <a:rPr lang="en-US" dirty="0" smtClean="0"/>
              <a:t>Extra maintenance</a:t>
            </a:r>
          </a:p>
          <a:p>
            <a:pPr lvl="1"/>
            <a:r>
              <a:rPr lang="en-US" dirty="0" smtClean="0"/>
              <a:t>Large Files</a:t>
            </a:r>
          </a:p>
          <a:p>
            <a:pPr lvl="1"/>
            <a:r>
              <a:rPr lang="en-US" dirty="0" smtClean="0"/>
              <a:t>Unknown demand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BitTorrent downsides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Clients</a:t>
            </a:r>
          </a:p>
          <a:p>
            <a:pPr lvl="1"/>
            <a:r>
              <a:rPr lang="en-US" dirty="0" smtClean="0"/>
              <a:t>Extra setup/time per file</a:t>
            </a:r>
          </a:p>
          <a:p>
            <a:pPr lvl="2"/>
            <a:r>
              <a:rPr lang="en-US" dirty="0" smtClean="0"/>
              <a:t>Small files</a:t>
            </a:r>
          </a:p>
          <a:p>
            <a:pPr lvl="1"/>
            <a:r>
              <a:rPr lang="en-US" dirty="0" smtClean="0"/>
              <a:t>Technical expertise</a:t>
            </a:r>
          </a:p>
          <a:p>
            <a:pPr lvl="1"/>
            <a:r>
              <a:rPr lang="en-US" dirty="0" smtClean="0"/>
              <a:t>Not integrated</a:t>
            </a:r>
          </a:p>
          <a:p>
            <a:pPr lvl="2"/>
            <a:r>
              <a:rPr lang="en-US" dirty="0" smtClean="0"/>
              <a:t>Manual</a:t>
            </a:r>
          </a:p>
          <a:p>
            <a:pPr lvl="2"/>
            <a:r>
              <a:rPr lang="en-US" dirty="0" smtClean="0"/>
              <a:t>Not HTTP optimized</a:t>
            </a:r>
          </a:p>
          <a:p>
            <a:pPr lvl="1"/>
            <a:r>
              <a:rPr lang="en-US" dirty="0" smtClean="0"/>
              <a:t>Often slower than client-server</a:t>
            </a:r>
          </a:p>
          <a:p>
            <a:pPr lvl="2"/>
            <a:r>
              <a:rPr lang="en-US" dirty="0" smtClean="0"/>
              <a:t>Costs time</a:t>
            </a:r>
          </a:p>
          <a:p>
            <a:pPr lvl="3"/>
            <a:r>
              <a:rPr lang="en-US" dirty="0" err="1" smtClean="0"/>
              <a:t>Warmup</a:t>
            </a:r>
            <a:r>
              <a:rPr lang="en-US" dirty="0" smtClean="0"/>
              <a:t> phase</a:t>
            </a:r>
          </a:p>
          <a:p>
            <a:pPr lvl="3"/>
            <a:r>
              <a:rPr lang="en-US" dirty="0" smtClean="0"/>
              <a:t>Not enough seeds</a:t>
            </a:r>
          </a:p>
          <a:p>
            <a:pPr lvl="1"/>
            <a:r>
              <a:rPr lang="en-US" dirty="0" smtClean="0"/>
              <a:t>Not available</a:t>
            </a:r>
          </a:p>
        </p:txBody>
      </p:sp>
      <p:pic>
        <p:nvPicPr>
          <p:cNvPr id="4" name="Picture 2"/>
          <p:cNvPicPr>
            <a:picLocks noChangeAspect="1" noChangeArrowheads="1"/>
          </p:cNvPicPr>
          <p:nvPr/>
        </p:nvPicPr>
        <p:blipFill>
          <a:blip r:embed="rId3" cstate="print"/>
          <a:srcRect/>
          <a:stretch>
            <a:fillRect/>
          </a:stretch>
        </p:blipFill>
        <p:spPr bwMode="auto">
          <a:xfrm>
            <a:off x="4886864" y="1219200"/>
            <a:ext cx="4257136"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714</TotalTime>
  <Words>783</Words>
  <Application>Microsoft Office PowerPoint</Application>
  <PresentationFormat>On-screen Show (4:3)</PresentationFormat>
  <Paragraphs>229</Paragraphs>
  <Slides>34</Slides>
  <Notes>33</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Making Today’s Internet Faster</vt:lpstr>
      <vt:lpstr>Fast download</vt:lpstr>
      <vt:lpstr>Slow downloads</vt:lpstr>
      <vt:lpstr>Your options</vt:lpstr>
      <vt:lpstr>Server options</vt:lpstr>
      <vt:lpstr>CDN can fail</vt:lpstr>
      <vt:lpstr>Turn to P2P</vt:lpstr>
      <vt:lpstr>BitTorrent downsides</vt:lpstr>
      <vt:lpstr>BitTorrent downsides</vt:lpstr>
      <vt:lpstr>Related Work</vt:lpstr>
      <vt:lpstr>Automatic Swarming</vt:lpstr>
      <vt:lpstr>Automatic Swarming -- Goals</vt:lpstr>
      <vt:lpstr>Monitoring Downloads</vt:lpstr>
      <vt:lpstr>Finding Peers</vt:lpstr>
      <vt:lpstr>P2P Delivery</vt:lpstr>
      <vt:lpstr>P2P Sharing</vt:lpstr>
      <vt:lpstr>Methodology</vt:lpstr>
      <vt:lpstr>Methodology</vt:lpstr>
      <vt:lpstr>Scalability Test</vt:lpstr>
      <vt:lpstr>Performance – Client-Server</vt:lpstr>
      <vt:lpstr>Performance – Automatic Swarming</vt:lpstr>
      <vt:lpstr>Automatic Swarming –  Transition Causes</vt:lpstr>
      <vt:lpstr>Comparison</vt:lpstr>
      <vt:lpstr>Individual Parameter Tests</vt:lpstr>
      <vt:lpstr>Optimal Values</vt:lpstr>
      <vt:lpstr>Full Web Page</vt:lpstr>
      <vt:lpstr>Multiple Files Versus Client-Server</vt:lpstr>
      <vt:lpstr>Linger Time</vt:lpstr>
      <vt:lpstr>With Large Files</vt:lpstr>
      <vt:lpstr>BitTorrent’s Large File Optimizations</vt:lpstr>
      <vt:lpstr>Conclusion</vt:lpstr>
      <vt:lpstr>Automatic Swarming -- Goals</vt:lpstr>
      <vt:lpstr>Future Work</vt:lpstr>
      <vt:lpstr>Questions?</vt:lpstr>
    </vt:vector>
  </TitlesOfParts>
  <Company>LDS Church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Make the Internet Faster</dc:title>
  <dc:creator>packrd</dc:creator>
  <cp:lastModifiedBy>packrd</cp:lastModifiedBy>
  <cp:revision>777</cp:revision>
  <dcterms:created xsi:type="dcterms:W3CDTF">2010-03-26T23:37:09Z</dcterms:created>
  <dcterms:modified xsi:type="dcterms:W3CDTF">2010-04-14T19:48:19Z</dcterms:modified>
</cp:coreProperties>
</file>