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82" r:id="rId7"/>
    <p:sldId id="261" r:id="rId8"/>
    <p:sldId id="283" r:id="rId9"/>
    <p:sldId id="287" r:id="rId10"/>
    <p:sldId id="262" r:id="rId11"/>
    <p:sldId id="293" r:id="rId12"/>
    <p:sldId id="288" r:id="rId13"/>
    <p:sldId id="266" r:id="rId14"/>
    <p:sldId id="305" r:id="rId15"/>
    <p:sldId id="306" r:id="rId16"/>
    <p:sldId id="267" r:id="rId17"/>
    <p:sldId id="285" r:id="rId18"/>
    <p:sldId id="302" r:id="rId19"/>
    <p:sldId id="268" r:id="rId20"/>
    <p:sldId id="307" r:id="rId21"/>
    <p:sldId id="269" r:id="rId22"/>
    <p:sldId id="303" r:id="rId23"/>
    <p:sldId id="281" r:id="rId24"/>
    <p:sldId id="270" r:id="rId25"/>
    <p:sldId id="274" r:id="rId26"/>
    <p:sldId id="275" r:id="rId27"/>
    <p:sldId id="277" r:id="rId28"/>
    <p:sldId id="278" r:id="rId29"/>
    <p:sldId id="294" r:id="rId30"/>
    <p:sldId id="279" r:id="rId31"/>
    <p:sldId id="298" r:id="rId32"/>
    <p:sldId id="280" r:id="rId33"/>
    <p:sldId id="29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85714" autoAdjust="0"/>
  </p:normalViewPr>
  <p:slideViewPr>
    <p:cSldViewPr>
      <p:cViewPr varScale="1">
        <p:scale>
          <a:sx n="79" d="100"/>
          <a:sy n="79" d="100"/>
        </p:scale>
        <p:origin x="-118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Formal</a:t>
            </a:r>
          </a:p>
          <a:p>
            <a:r>
              <a:rPr lang="en-US" dirty="0" smtClean="0"/>
              <a:t>use “automatic swarming” or I</a:t>
            </a:r>
          </a:p>
          <a:p>
            <a:r>
              <a:rPr lang="en-US" dirty="0" smtClean="0"/>
              <a:t>25 minutes or so</a:t>
            </a:r>
          </a:p>
          <a:p>
            <a:r>
              <a:rPr lang="en-US" dirty="0" smtClean="0"/>
              <a:t>Nothing in hands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Something like this, should it exist, would be quite useful if it were built into </a:t>
            </a:r>
            <a:r>
              <a:rPr lang="en-US" baseline="0" dirty="0" smtClean="0"/>
              <a:t>IE</a:t>
            </a:r>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Note that a semi-popular website might serve half a</a:t>
            </a:r>
          </a:p>
          <a:p>
            <a:r>
              <a:rPr lang="en-US" sz="1200" kern="1200" baseline="0" dirty="0" smtClean="0">
                <a:solidFill>
                  <a:schemeClr val="tx1"/>
                </a:solidFill>
                <a:latin typeface="+mn-lt"/>
                <a:ea typeface="+mn-ea"/>
                <a:cs typeface="+mn-cs"/>
              </a:rPr>
              <a:t>million hits a day, which averages to 6 per second, so our limit of 20 per second is similar, if</a:t>
            </a:r>
          </a:p>
          <a:p>
            <a:r>
              <a:rPr lang="en-US" sz="1200" kern="1200" baseline="0" dirty="0" smtClean="0">
                <a:solidFill>
                  <a:schemeClr val="tx1"/>
                </a:solidFill>
                <a:latin typeface="+mn-lt"/>
                <a:ea typeface="+mn-ea"/>
                <a:cs typeface="+mn-cs"/>
              </a:rPr>
              <a:t>you take into consideration spikes in </a:t>
            </a:r>
            <a:r>
              <a:rPr lang="en-US" sz="1200" kern="1200" baseline="0" dirty="0" smtClean="0">
                <a:solidFill>
                  <a:schemeClr val="tx1"/>
                </a:solidFill>
                <a:latin typeface="+mn-lt"/>
                <a:ea typeface="+mn-ea"/>
                <a:cs typeface="+mn-cs"/>
              </a:rPr>
              <a:t>load</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D85767-B34F-4122-8642-982296400DC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a:t>
            </a:r>
            <a:r>
              <a:rPr lang="en-US" baseline="0" dirty="0" smtClean="0"/>
              <a:t>files”</a:t>
            </a:r>
            <a:endParaRPr lang="en-US" baseline="0" dirty="0" smtClean="0"/>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a:t>
            </a:r>
            <a:r>
              <a:rPr lang="en-US" baseline="0" dirty="0" smtClean="0"/>
              <a:t>blocks”</a:t>
            </a:r>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Viz</a:t>
            </a:r>
            <a:r>
              <a:rPr lang="en-US" dirty="0" smtClean="0"/>
              <a:t>: The more general problem is that when downloading typical files from the</a:t>
            </a:r>
            <a:r>
              <a:rPr lang="en-US" baseline="0" dirty="0" smtClean="0"/>
              <a:t> Internet, BitTorrent cannot come to your </a:t>
            </a:r>
            <a:r>
              <a:rPr lang="en-US" baseline="0" dirty="0" smtClean="0"/>
              <a:t>aid</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normAutofit fontScale="85000" lnSpcReduction="20000"/>
          </a:bodyPr>
          <a:lstStyle/>
          <a:p>
            <a:r>
              <a:rPr lang="en-US" dirty="0" smtClean="0"/>
              <a:t>(Automatic Transition To </a:t>
            </a:r>
            <a:r>
              <a:rPr lang="en-US" dirty="0"/>
              <a:t>Peer-to-Peer </a:t>
            </a:r>
            <a:r>
              <a:rPr lang="en-US" dirty="0" smtClean="0"/>
              <a:t>Download)</a:t>
            </a:r>
          </a:p>
          <a:p>
            <a:endParaRPr lang="en-US" dirty="0" smtClean="0"/>
          </a:p>
          <a:p>
            <a:r>
              <a:rPr lang="en-US" dirty="0" smtClean="0"/>
              <a:t>Roger Pack</a:t>
            </a:r>
          </a:p>
          <a:p>
            <a:r>
              <a:rPr lang="en-US" dirty="0" smtClean="0"/>
              <a:t>MS Thesis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r>
              <a:rPr lang="en-US" dirty="0" smtClean="0"/>
              <a:t>Client-side protocols</a:t>
            </a:r>
          </a:p>
          <a:p>
            <a:pPr lvl="1"/>
            <a:r>
              <a:rPr lang="en-US" dirty="0" smtClean="0"/>
              <a:t>Squirrel</a:t>
            </a:r>
          </a:p>
          <a:p>
            <a:r>
              <a:rPr lang="en-US" dirty="0" smtClean="0"/>
              <a:t>Server-side protocols</a:t>
            </a:r>
          </a:p>
          <a:p>
            <a:pPr lvl="1"/>
            <a:r>
              <a:rPr lang="en-US" dirty="0" smtClean="0"/>
              <a:t>Backslash</a:t>
            </a:r>
          </a:p>
          <a:p>
            <a:r>
              <a:rPr lang="en-US" dirty="0" smtClean="0"/>
              <a:t>Cooperative protocols</a:t>
            </a:r>
          </a:p>
          <a:p>
            <a:pPr lvl="1"/>
            <a:r>
              <a:rPr lang="en-US" dirty="0" smtClean="0"/>
              <a:t>BitTorrent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normAutofit/>
          </a:bodyPr>
          <a:lstStyle/>
          <a:p>
            <a:r>
              <a:rPr lang="en-US" dirty="0" smtClean="0"/>
              <a:t>Automatic Transition to Peer-to-peer download</a:t>
            </a:r>
          </a:p>
          <a:p>
            <a:pPr lvl="1"/>
            <a:r>
              <a:rPr lang="en-US" dirty="0" smtClean="0"/>
              <a:t>Monitor download</a:t>
            </a:r>
          </a:p>
          <a:p>
            <a:pPr lvl="1"/>
            <a:r>
              <a:rPr lang="en-US" dirty="0" smtClean="0"/>
              <a:t>Automatically switch if it becomes slow</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Overcome deficiencies of BitTorrent</a:t>
            </a:r>
          </a:p>
          <a:p>
            <a:r>
              <a:rPr lang="en-US" dirty="0" smtClean="0"/>
              <a:t>Work for any file on any server without configuration</a:t>
            </a:r>
          </a:p>
          <a:p>
            <a:r>
              <a:rPr lang="en-US" dirty="0" smtClean="0"/>
              <a:t>Easy for client use</a:t>
            </a:r>
          </a:p>
          <a:p>
            <a:r>
              <a:rPr lang="en-US" dirty="0" smtClean="0"/>
              <a:t>No extra hardware</a:t>
            </a:r>
          </a:p>
          <a:p>
            <a:r>
              <a:rPr lang="en-US" dirty="0" smtClean="0"/>
              <a:t>Work for small files</a:t>
            </a:r>
          </a:p>
          <a:p>
            <a:r>
              <a:rPr lang="en-US" dirty="0" smtClean="0"/>
              <a:t>Non intrusive</a:t>
            </a:r>
          </a:p>
          <a:p>
            <a:pPr lvl="1"/>
            <a:r>
              <a:rPr lang="en-US" dirty="0" smtClean="0"/>
              <a:t>Don’t cache other people’s files</a:t>
            </a:r>
          </a:p>
          <a:p>
            <a:pPr lvl="1"/>
            <a:r>
              <a:rPr lang="en-US" dirty="0" smtClean="0"/>
              <a:t>Legal</a:t>
            </a:r>
          </a:p>
          <a:p>
            <a:r>
              <a:rPr lang="en-US" dirty="0" smtClean="0"/>
              <a:t>Wouldn’t it be great if this was built into Internet Explorer and Firefox?</a:t>
            </a:r>
          </a:p>
          <a:p>
            <a:pPr lvl="1"/>
            <a:r>
              <a:rPr lang="en-US" dirty="0" smtClean="0"/>
              <a:t>Make swarming more adoptable</a:t>
            </a:r>
          </a:p>
          <a:p>
            <a:pPr lvl="1"/>
            <a:r>
              <a:rPr lang="en-US" dirty="0" smtClean="0"/>
              <a:t>All downloads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Downloads</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352800" y="2209800"/>
            <a:ext cx="5562600" cy="438216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Finding Peers</a:t>
            </a:r>
            <a:endParaRPr lang="en-US" dirty="0"/>
          </a:p>
        </p:txBody>
      </p:sp>
      <p:sp>
        <p:nvSpPr>
          <p:cNvPr id="3" name="Content Placeholder 2"/>
          <p:cNvSpPr>
            <a:spLocks noGrp="1"/>
          </p:cNvSpPr>
          <p:nvPr>
            <p:ph idx="1"/>
          </p:nvPr>
        </p:nvSpPr>
        <p:spPr/>
        <p:txBody>
          <a:bodyPr/>
          <a:lstStyle/>
          <a:p>
            <a:r>
              <a:rPr lang="en-US" dirty="0" smtClean="0"/>
              <a:t>OpenDHT</a:t>
            </a:r>
          </a:p>
          <a:p>
            <a:pPr lvl="1"/>
            <a:r>
              <a:rPr lang="en-US" dirty="0" smtClean="0"/>
              <a:t>Scalable, distributed lookup</a:t>
            </a:r>
          </a:p>
          <a:p>
            <a:pPr lvl="1"/>
            <a:r>
              <a:rPr lang="en-US" dirty="0" smtClean="0"/>
              <a:t>Runs as service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Delivery</a:t>
            </a:r>
            <a:endParaRPr lang="en-US" dirty="0"/>
          </a:p>
        </p:txBody>
      </p:sp>
      <p:sp>
        <p:nvSpPr>
          <p:cNvPr id="3" name="Content Placeholder 2"/>
          <p:cNvSpPr>
            <a:spLocks noGrp="1"/>
          </p:cNvSpPr>
          <p:nvPr>
            <p:ph idx="1"/>
          </p:nvPr>
        </p:nvSpPr>
        <p:spPr/>
        <p:txBody>
          <a:bodyPr/>
          <a:lstStyle/>
          <a:p>
            <a:r>
              <a:rPr lang="en-US" dirty="0" smtClean="0"/>
              <a:t>Query for peers</a:t>
            </a:r>
          </a:p>
          <a:p>
            <a:pPr lvl="1"/>
            <a:r>
              <a:rPr lang="en-US" dirty="0" smtClean="0"/>
              <a:t>Per block</a:t>
            </a:r>
          </a:p>
          <a:p>
            <a:pPr lvl="1"/>
            <a:r>
              <a:rPr lang="en-US" dirty="0" smtClean="0"/>
              <a:t>Redundant queries</a:t>
            </a:r>
          </a:p>
          <a:p>
            <a:pPr lvl="1"/>
            <a:r>
              <a:rPr lang="en-US" dirty="0" smtClean="0"/>
              <a:t>Poll on none </a:t>
            </a:r>
            <a:r>
              <a:rPr lang="en-US" dirty="0" smtClean="0"/>
              <a:t>found</a:t>
            </a:r>
            <a:endParaRPr lang="en-US" dirty="0" smtClean="0"/>
          </a:p>
          <a:p>
            <a:pPr lvl="1"/>
            <a:r>
              <a:rPr lang="en-US" dirty="0" smtClean="0"/>
              <a:t>Download from the origin while </a:t>
            </a:r>
            <a:r>
              <a:rPr lang="en-US" dirty="0" smtClean="0"/>
              <a:t>polling</a:t>
            </a:r>
            <a:endParaRPr lang="en-US" dirty="0" smtClean="0"/>
          </a:p>
          <a:p>
            <a:r>
              <a:rPr lang="en-US" dirty="0" smtClean="0"/>
              <a:t>When find live peer, </a:t>
            </a:r>
            <a:r>
              <a:rPr lang="en-US" dirty="0" smtClean="0"/>
              <a:t>download</a:t>
            </a:r>
            <a:endParaRPr lang="en-US" dirty="0" smtClean="0"/>
          </a:p>
          <a:p>
            <a:r>
              <a:rPr lang="en-US" dirty="0" smtClean="0"/>
              <a:t>Last block problem</a:t>
            </a:r>
          </a:p>
        </p:txBody>
      </p:sp>
      <p:pic>
        <p:nvPicPr>
          <p:cNvPr id="4" name="Picture 3"/>
          <p:cNvPicPr>
            <a:picLocks noChangeAspect="1" noChangeArrowheads="1"/>
          </p:cNvPicPr>
          <p:nvPr/>
        </p:nvPicPr>
        <p:blipFill>
          <a:blip r:embed="rId3" cstate="print"/>
          <a:srcRect/>
          <a:stretch>
            <a:fillRect/>
          </a:stretch>
        </p:blipFill>
        <p:spPr bwMode="auto">
          <a:xfrm>
            <a:off x="4572000" y="1219200"/>
            <a:ext cx="3944678" cy="187166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Sharing</a:t>
            </a:r>
            <a:endParaRPr lang="en-US" dirty="0"/>
          </a:p>
        </p:txBody>
      </p:sp>
      <p:pic>
        <p:nvPicPr>
          <p:cNvPr id="5124" name="Picture 4"/>
          <p:cNvPicPr>
            <a:picLocks noChangeAspect="1" noChangeArrowheads="1"/>
          </p:cNvPicPr>
          <p:nvPr/>
        </p:nvPicPr>
        <p:blipFill>
          <a:blip r:embed="rId3" cstate="print"/>
          <a:srcRect/>
          <a:stretch>
            <a:fillRect/>
          </a:stretch>
        </p:blipFill>
        <p:spPr bwMode="auto">
          <a:xfrm>
            <a:off x="838200" y="1295400"/>
            <a:ext cx="4230526" cy="2209800"/>
          </a:xfrm>
          <a:prstGeom prst="rect">
            <a:avLst/>
          </a:prstGeom>
          <a:noFill/>
          <a:ln w="9525">
            <a:noFill/>
            <a:miter lim="800000"/>
            <a:headEnd/>
            <a:tailEnd/>
          </a:ln>
        </p:spPr>
      </p:pic>
      <p:sp>
        <p:nvSpPr>
          <p:cNvPr id="6" name="Content Placeholder 2"/>
          <p:cNvSpPr>
            <a:spLocks noGrp="1"/>
          </p:cNvSpPr>
          <p:nvPr>
            <p:ph idx="1"/>
          </p:nvPr>
        </p:nvSpPr>
        <p:spPr>
          <a:xfrm>
            <a:off x="457200" y="4191000"/>
            <a:ext cx="8229600" cy="1935163"/>
          </a:xfrm>
        </p:spPr>
        <p:txBody>
          <a:bodyPr/>
          <a:lstStyle/>
          <a:p>
            <a:r>
              <a:rPr lang="en-US" dirty="0" smtClean="0"/>
              <a:t>Linger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smtClean="0"/>
              <a:t>PlanetLab</a:t>
            </a:r>
          </a:p>
          <a:p>
            <a:r>
              <a:rPr lang="en-US" dirty="0" smtClean="0"/>
              <a:t>Private OpenDHT</a:t>
            </a:r>
          </a:p>
          <a:p>
            <a:pPr lvl="1"/>
            <a:endParaRPr lang="en-US" dirty="0" smtClean="0"/>
          </a:p>
        </p:txBody>
      </p:sp>
      <p:pic>
        <p:nvPicPr>
          <p:cNvPr id="4098" name="Picture 2" descr="C:\Documents and Settings\rdp\Desktop\World50.png"/>
          <p:cNvPicPr>
            <a:picLocks noChangeAspect="1" noChangeArrowheads="1"/>
          </p:cNvPicPr>
          <p:nvPr/>
        </p:nvPicPr>
        <p:blipFill>
          <a:blip r:embed="rId3" cstate="print"/>
          <a:srcRect/>
          <a:stretch>
            <a:fillRect/>
          </a:stretch>
        </p:blipFill>
        <p:spPr bwMode="auto">
          <a:xfrm>
            <a:off x="4114800" y="1447800"/>
            <a:ext cx="4762500" cy="23812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BYU server</a:t>
            </a:r>
          </a:p>
          <a:p>
            <a:pPr lvl="1"/>
            <a:r>
              <a:rPr lang="en-US" dirty="0" smtClean="0"/>
              <a:t>256 KB/s</a:t>
            </a:r>
          </a:p>
          <a:p>
            <a:r>
              <a:rPr lang="en-US" dirty="0" smtClean="0"/>
              <a:t>Download from multiple clients</a:t>
            </a:r>
          </a:p>
          <a:p>
            <a:r>
              <a:rPr lang="en-US" dirty="0" smtClean="0"/>
              <a:t>Run until finish</a:t>
            </a:r>
          </a:p>
          <a:p>
            <a:r>
              <a:rPr lang="en-US" dirty="0" smtClean="0"/>
              <a:t>Repeat 3x</a:t>
            </a:r>
          </a:p>
          <a:p>
            <a:r>
              <a:rPr lang="en-US" dirty="0" smtClean="0"/>
              <a:t>Graph percentiles of: </a:t>
            </a:r>
          </a:p>
          <a:p>
            <a:pPr lvl="1"/>
            <a:r>
              <a:rPr lang="en-US" dirty="0" smtClean="0"/>
              <a:t>download times</a:t>
            </a:r>
          </a:p>
          <a:p>
            <a:pPr lvl="1"/>
            <a:r>
              <a:rPr lang="en-US" dirty="0" smtClean="0"/>
              <a:t>DHT response times</a:t>
            </a:r>
          </a:p>
          <a:p>
            <a:pPr lvl="1"/>
            <a:r>
              <a:rPr lang="en-US" dirty="0" smtClean="0"/>
              <a:t>causes for transitioning to P2P</a:t>
            </a:r>
          </a:p>
        </p:txBody>
      </p:sp>
      <p:pic>
        <p:nvPicPr>
          <p:cNvPr id="4" name="Picture 3"/>
          <p:cNvPicPr>
            <a:picLocks noChangeAspect="1" noChangeArrowheads="1"/>
          </p:cNvPicPr>
          <p:nvPr/>
        </p:nvPicPr>
        <p:blipFill>
          <a:blip r:embed="rId3" cstate="print"/>
          <a:srcRect/>
          <a:stretch>
            <a:fillRect/>
          </a:stretch>
        </p:blipFill>
        <p:spPr bwMode="auto">
          <a:xfrm>
            <a:off x="7696200" y="3200400"/>
            <a:ext cx="828675" cy="2679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Test</a:t>
            </a:r>
            <a:endParaRPr lang="en-US" dirty="0"/>
          </a:p>
        </p:txBody>
      </p:sp>
      <p:sp>
        <p:nvSpPr>
          <p:cNvPr id="4"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t>Load Test</a:t>
            </a:r>
          </a:p>
          <a:p>
            <a:pPr lvl="1"/>
            <a:r>
              <a:rPr lang="en-US" dirty="0" smtClean="0"/>
              <a:t>File size: 100 KB</a:t>
            </a:r>
          </a:p>
          <a:p>
            <a:pPr lvl="1"/>
            <a:r>
              <a:rPr lang="en-US" dirty="0" smtClean="0"/>
              <a:t>R 128 KB/s</a:t>
            </a:r>
          </a:p>
          <a:p>
            <a:pPr lvl="1"/>
            <a:r>
              <a:rPr lang="en-US" dirty="0" smtClean="0"/>
              <a:t>W 2s</a:t>
            </a:r>
          </a:p>
          <a:p>
            <a:pPr lvl="1"/>
            <a:r>
              <a:rPr lang="en-US" dirty="0" smtClean="0"/>
              <a:t>T 1s</a:t>
            </a:r>
          </a:p>
          <a:p>
            <a:pPr lvl="1"/>
            <a:r>
              <a:rPr lang="en-US" dirty="0" smtClean="0"/>
              <a:t>Linger 60s</a:t>
            </a:r>
          </a:p>
          <a:p>
            <a:r>
              <a:rPr lang="en-US" dirty="0" smtClean="0"/>
              <a:t>100 s</a:t>
            </a:r>
          </a:p>
          <a:p>
            <a:r>
              <a:rPr lang="en-US" dirty="0" smtClean="0"/>
              <a:t>Client count increases from 1 to 20 peers/second</a:t>
            </a:r>
          </a:p>
          <a:p>
            <a:r>
              <a:rPr lang="en-US" dirty="0" smtClean="0"/>
              <a:t>Client-server and Automatic </a:t>
            </a:r>
            <a:r>
              <a:rPr lang="en-US" dirty="0" smtClean="0"/>
              <a:t>Swarming</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2051" name="Picture 3"/>
          <p:cNvPicPr>
            <a:picLocks noChangeAspect="1" noChangeArrowheads="1"/>
          </p:cNvPicPr>
          <p:nvPr/>
        </p:nvPicPr>
        <p:blipFill>
          <a:blip r:embed="rId4" cstate="print"/>
          <a:srcRect/>
          <a:stretch>
            <a:fillRect/>
          </a:stretch>
        </p:blipFill>
        <p:spPr bwMode="auto">
          <a:xfrm>
            <a:off x="304800" y="1981200"/>
            <a:ext cx="8496300"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 Client-Server</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0" y="2362200"/>
            <a:ext cx="9172875" cy="350043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sp>
        <p:nvSpPr>
          <p:cNvPr id="5" name="Content Placeholder 2"/>
          <p:cNvSpPr>
            <a:spLocks noGrp="1"/>
          </p:cNvSpPr>
          <p:nvPr>
            <p:ph idx="1"/>
          </p:nvPr>
        </p:nvSpPr>
        <p:spPr>
          <a:xfrm>
            <a:off x="457200" y="5181600"/>
            <a:ext cx="8229600" cy="1249363"/>
          </a:xfrm>
        </p:spPr>
        <p:txBody>
          <a:bodyPr/>
          <a:lstStyle/>
          <a:p>
            <a:r>
              <a:rPr lang="en-US" dirty="0" smtClean="0"/>
              <a:t>99.5% transition because of T</a:t>
            </a:r>
          </a:p>
          <a:p>
            <a:r>
              <a:rPr lang="en-US" dirty="0" smtClean="0"/>
              <a:t>DHT median latency of 5.2 seconds</a:t>
            </a:r>
          </a:p>
        </p:txBody>
      </p:sp>
      <p:pic>
        <p:nvPicPr>
          <p:cNvPr id="7170" name="Picture 2"/>
          <p:cNvPicPr>
            <a:picLocks noChangeAspect="1" noChangeArrowheads="1"/>
          </p:cNvPicPr>
          <p:nvPr/>
        </p:nvPicPr>
        <p:blipFill>
          <a:blip r:embed="rId3" cstate="print"/>
          <a:srcRect/>
          <a:stretch>
            <a:fillRect/>
          </a:stretch>
        </p:blipFill>
        <p:spPr bwMode="auto">
          <a:xfrm>
            <a:off x="457200" y="2209800"/>
            <a:ext cx="3855460" cy="24765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572000" y="2286000"/>
            <a:ext cx="4267200" cy="251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1143000" y="2705100"/>
            <a:ext cx="6600825" cy="39243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Automatic Swarming – </a:t>
            </a:r>
            <a:br>
              <a:rPr lang="en-US" dirty="0" smtClean="0"/>
            </a:br>
            <a:r>
              <a:rPr lang="en-US" dirty="0" smtClean="0"/>
              <a:t>Transition Cause</a:t>
            </a:r>
            <a:endParaRPr lang="en-US" dirty="0"/>
          </a:p>
        </p:txBody>
      </p:sp>
      <p:sp>
        <p:nvSpPr>
          <p:cNvPr id="3" name="Content Placeholder 2"/>
          <p:cNvSpPr>
            <a:spLocks noGrp="1"/>
          </p:cNvSpPr>
          <p:nvPr>
            <p:ph idx="1"/>
          </p:nvPr>
        </p:nvSpPr>
        <p:spPr/>
        <p:txBody>
          <a:bodyPr>
            <a:normAutofit/>
          </a:bodyPr>
          <a:lstStyle/>
          <a:p>
            <a:r>
              <a:rPr lang="en-US" sz="1800" dirty="0" smtClean="0"/>
              <a:t>T – first byte timeout</a:t>
            </a:r>
          </a:p>
          <a:p>
            <a:r>
              <a:rPr lang="en-US" sz="1800" dirty="0" smtClean="0"/>
              <a:t>R – server speed too low</a:t>
            </a:r>
          </a:p>
          <a:p>
            <a:r>
              <a:rPr lang="en-US" sz="1800" dirty="0" smtClean="0"/>
              <a:t>Origin – did not transition to P2P</a:t>
            </a:r>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381000" y="1447800"/>
            <a:ext cx="7620000" cy="4038600"/>
          </a:xfrm>
          <a:prstGeom prst="rect">
            <a:avLst/>
          </a:prstGeom>
          <a:noFill/>
          <a:ln w="9525">
            <a:noFill/>
            <a:miter lim="800000"/>
            <a:headEnd/>
            <a:tailEnd/>
          </a:ln>
        </p:spPr>
      </p:pic>
      <p:sp>
        <p:nvSpPr>
          <p:cNvPr id="4" name="Content Placeholder 2"/>
          <p:cNvSpPr>
            <a:spLocks noGrp="1"/>
          </p:cNvSpPr>
          <p:nvPr>
            <p:ph idx="1"/>
          </p:nvPr>
        </p:nvSpPr>
        <p:spPr>
          <a:xfrm>
            <a:off x="457200" y="5715000"/>
            <a:ext cx="8229600" cy="1020763"/>
          </a:xfrm>
        </p:spPr>
        <p:txBody>
          <a:bodyPr>
            <a:normAutofit/>
          </a:bodyPr>
          <a:lstStyle/>
          <a:p>
            <a:r>
              <a:rPr lang="en-US" sz="1800" dirty="0" smtClean="0"/>
              <a:t>30x faster</a:t>
            </a:r>
            <a:endParaRPr lang="en-US" sz="18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Parameter </a:t>
            </a:r>
            <a:r>
              <a:rPr lang="en-US" dirty="0" smtClean="0"/>
              <a:t>Values</a:t>
            </a:r>
            <a:endParaRPr lang="en-US" dirty="0"/>
          </a:p>
        </p:txBody>
      </p:sp>
      <p:sp>
        <p:nvSpPr>
          <p:cNvPr id="3" name="Content Placeholder 2"/>
          <p:cNvSpPr>
            <a:spLocks noGrp="1"/>
          </p:cNvSpPr>
          <p:nvPr>
            <p:ph idx="1"/>
          </p:nvPr>
        </p:nvSpPr>
        <p:spPr>
          <a:xfrm>
            <a:off x="457200" y="2713037"/>
            <a:ext cx="8229600" cy="4525963"/>
          </a:xfrm>
        </p:spPr>
        <p:txBody>
          <a:bodyPr>
            <a:normAutofit/>
          </a:bodyPr>
          <a:lstStyle/>
          <a:p>
            <a:r>
              <a:rPr lang="en-US" dirty="0" smtClean="0"/>
              <a:t>T: 0.75 s</a:t>
            </a:r>
          </a:p>
          <a:p>
            <a:r>
              <a:rPr lang="en-US" dirty="0" smtClean="0"/>
              <a:t>R: 160 KB/s</a:t>
            </a:r>
          </a:p>
          <a:p>
            <a:r>
              <a:rPr lang="en-US" dirty="0" smtClean="0"/>
              <a:t>W: 0.25 s</a:t>
            </a:r>
          </a:p>
          <a:p>
            <a:r>
              <a:rPr lang="en-US" dirty="0" smtClean="0"/>
              <a:t>Block size: 32 KB</a:t>
            </a:r>
          </a:p>
          <a:p>
            <a:r>
              <a:rPr lang="en-US" dirty="0" smtClean="0"/>
              <a:t>Peer concurrency count: 16 </a:t>
            </a:r>
            <a:r>
              <a:rPr lang="en-US" dirty="0" smtClean="0"/>
              <a:t>+</a:t>
            </a:r>
            <a:endParaRPr lang="en-US" dirty="0" smtClean="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3352800" y="1142999"/>
            <a:ext cx="5283558" cy="337619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a:t>
            </a:r>
            <a:r>
              <a:rPr lang="en-US" dirty="0" smtClean="0"/>
              <a:t>Web </a:t>
            </a:r>
            <a:r>
              <a:rPr lang="en-US" dirty="0" smtClean="0"/>
              <a:t>Page</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smtClean="0"/>
              <a:t>100 KB file, </a:t>
            </a:r>
            <a:r>
              <a:rPr lang="en-US" smtClean="0"/>
              <a:t>10 10K </a:t>
            </a:r>
            <a:r>
              <a:rPr lang="en-US" dirty="0" smtClean="0"/>
              <a:t>files</a:t>
            </a:r>
            <a:endParaRPr lang="en-US" dirty="0"/>
          </a:p>
        </p:txBody>
      </p:sp>
      <p:sp>
        <p:nvSpPr>
          <p:cNvPr id="6" name="Content Placeholder 2"/>
          <p:cNvSpPr txBox="1">
            <a:spLocks/>
          </p:cNvSpPr>
          <p:nvPr/>
        </p:nvSpPr>
        <p:spPr>
          <a:xfrm>
            <a:off x="533400" y="5608637"/>
            <a:ext cx="8229600" cy="124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 x as much load on the DHT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Linger time was set to 20 seconds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3" cstate="print"/>
          <a:srcRect/>
          <a:stretch>
            <a:fillRect/>
          </a:stretch>
        </p:blipFill>
        <p:spPr bwMode="auto">
          <a:xfrm>
            <a:off x="0" y="2362200"/>
            <a:ext cx="8839199" cy="32558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 Versus Client-Server</a:t>
            </a:r>
            <a:endParaRPr lang="en-US" dirty="0"/>
          </a:p>
        </p:txBody>
      </p:sp>
      <p:sp>
        <p:nvSpPr>
          <p:cNvPr id="4" name="Content Placeholder 3"/>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cstate="print"/>
          <a:srcRect/>
          <a:stretch>
            <a:fillRect/>
          </a:stretch>
        </p:blipFill>
        <p:spPr bwMode="auto">
          <a:xfrm>
            <a:off x="457200" y="1676400"/>
            <a:ext cx="8001000" cy="4750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4338" name="Picture 2"/>
          <p:cNvPicPr>
            <a:picLocks noChangeAspect="1" noChangeArrowheads="1"/>
          </p:cNvPicPr>
          <p:nvPr/>
        </p:nvPicPr>
        <p:blipFill>
          <a:blip r:embed="rId3" cstate="print"/>
          <a:srcRect/>
          <a:stretch>
            <a:fillRect/>
          </a:stretch>
        </p:blipFill>
        <p:spPr bwMode="auto">
          <a:xfrm>
            <a:off x="1219200" y="1676400"/>
            <a:ext cx="6096000" cy="3877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066800"/>
            <a:ext cx="5734050" cy="2495550"/>
          </a:xfrm>
          <a:prstGeom prst="rect">
            <a:avLst/>
          </a:prstGeom>
          <a:noFill/>
          <a:ln w="9525">
            <a:noFill/>
            <a:miter lim="800000"/>
            <a:headEnd/>
            <a:tailEnd/>
          </a:ln>
        </p:spPr>
      </p:pic>
      <p:sp>
        <p:nvSpPr>
          <p:cNvPr id="5" name="Content Placeholder 2"/>
          <p:cNvSpPr txBox="1">
            <a:spLocks/>
          </p:cNvSpPr>
          <p:nvPr/>
        </p:nvSpPr>
        <p:spPr>
          <a:xfrm>
            <a:off x="457200" y="6157118"/>
            <a:ext cx="8229600" cy="1401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Fast once it gets started</a:t>
            </a:r>
            <a:r>
              <a:rPr kumimoji="0" lang="en-US" sz="3200" b="0" i="0" u="none" strike="noStrike" kern="1200" cap="none" spc="0" normalizeH="0" noProof="0" dirty="0" smtClean="0">
                <a:ln>
                  <a:noFill/>
                </a:ln>
                <a:solidFill>
                  <a:schemeClr val="tx1"/>
                </a:solidFill>
                <a:effectLst/>
                <a:uLnTx/>
                <a:uFillTx/>
                <a:latin typeface="+mn-lt"/>
                <a:ea typeface="+mn-ea"/>
                <a:cs typeface="+mn-cs"/>
              </a:rPr>
              <a:t> for both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4" cstate="print"/>
          <a:srcRect/>
          <a:stretch>
            <a:fillRect/>
          </a:stretch>
        </p:blipFill>
        <p:spPr bwMode="auto">
          <a:xfrm>
            <a:off x="2286000" y="3505200"/>
            <a:ext cx="4572000" cy="2744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BitTorrent’s Large File Optimizations</a:t>
            </a:r>
            <a:endParaRPr lang="en-US" dirty="0"/>
          </a:p>
        </p:txBody>
      </p:sp>
      <p:sp>
        <p:nvSpPr>
          <p:cNvPr id="3" name="Content Placeholder 2"/>
          <p:cNvSpPr>
            <a:spLocks noGrp="1"/>
          </p:cNvSpPr>
          <p:nvPr>
            <p:ph idx="1"/>
          </p:nvPr>
        </p:nvSpPr>
        <p:spPr/>
        <p:txBody>
          <a:bodyPr/>
          <a:lstStyle/>
          <a:p>
            <a:r>
              <a:rPr lang="en-US" dirty="0" smtClean="0"/>
              <a:t>Seeds limit outgoing connections</a:t>
            </a:r>
          </a:p>
          <a:p>
            <a:r>
              <a:rPr lang="en-US" dirty="0" smtClean="0"/>
              <a:t>Favors stronger connections</a:t>
            </a:r>
          </a:p>
          <a:p>
            <a:r>
              <a:rPr lang="en-US" dirty="0" smtClean="0"/>
              <a:t>Dedicated tracker</a:t>
            </a:r>
          </a:p>
          <a:p>
            <a:r>
              <a:rPr lang="en-US" dirty="0" smtClean="0"/>
              <a:t>Rarest Block First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3657600" y="3276600"/>
            <a:ext cx="5172075" cy="33528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Slow downloads</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5" cstate="print"/>
          <a:srcRect/>
          <a:stretch>
            <a:fillRect/>
          </a:stretch>
        </p:blipFill>
        <p:spPr bwMode="auto">
          <a:xfrm>
            <a:off x="7497763" y="471488"/>
            <a:ext cx="919162" cy="885825"/>
          </a:xfrm>
          <a:prstGeom prst="rect">
            <a:avLst/>
          </a:prstGeom>
          <a:noFill/>
        </p:spPr>
      </p:pic>
      <p:sp>
        <p:nvSpPr>
          <p:cNvPr id="3" name="Content Placeholder 2"/>
          <p:cNvSpPr>
            <a:spLocks noGrp="1"/>
          </p:cNvSpPr>
          <p:nvPr>
            <p:ph idx="1"/>
          </p:nvPr>
        </p:nvSpPr>
        <p:spPr>
          <a:xfrm>
            <a:off x="457200" y="4038600"/>
            <a:ext cx="8229600" cy="2087563"/>
          </a:xfrm>
        </p:spPr>
        <p:txBody>
          <a:bodyPr>
            <a:normAutofit fontScale="77500" lnSpcReduction="20000"/>
          </a:bodyPr>
          <a:lstStyle/>
          <a:p>
            <a:pPr lvl="1"/>
            <a:r>
              <a:rPr lang="en-US" dirty="0" smtClean="0"/>
              <a:t>Relative frustration</a:t>
            </a:r>
          </a:p>
          <a:p>
            <a:pPr lvl="1"/>
            <a:r>
              <a:rPr lang="en-US" dirty="0" smtClean="0"/>
              <a:t>Wasted bandwidth</a:t>
            </a:r>
          </a:p>
          <a:p>
            <a:pPr lvl="1">
              <a:buNone/>
            </a:pPr>
            <a:r>
              <a:rPr lang="en-US" dirty="0" smtClean="0"/>
              <a:t>	</a:t>
            </a:r>
          </a:p>
          <a:p>
            <a:pPr lvl="1">
              <a:buNone/>
            </a:pPr>
            <a:r>
              <a:rPr lang="en-US" dirty="0" smtClean="0"/>
              <a:t>Server under-provisioned</a:t>
            </a:r>
          </a:p>
          <a:p>
            <a:pPr lvl="1">
              <a:buNone/>
            </a:pPr>
            <a:r>
              <a:rPr lang="en-US" dirty="0" smtClean="0"/>
              <a:t>Internet congestion</a:t>
            </a:r>
          </a:p>
          <a:p>
            <a:pPr lvl="1">
              <a:buNone/>
            </a:pPr>
            <a:r>
              <a:rPr lang="en-US" dirty="0" smtClean="0"/>
              <a:t>Flash crowd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Feasible transition to Peer-to-Peer download</a:t>
            </a:r>
          </a:p>
          <a:p>
            <a:r>
              <a:rPr lang="en-US" dirty="0" smtClean="0"/>
              <a:t>30 x as fast for small files (flash crowd)</a:t>
            </a:r>
          </a:p>
          <a:p>
            <a:r>
              <a:rPr lang="en-US" dirty="0" smtClean="0"/>
              <a:t>20x as fast for web pages</a:t>
            </a:r>
          </a:p>
          <a:p>
            <a:r>
              <a:rPr lang="en-US" dirty="0" smtClean="0"/>
              <a:t>Reduces load on the server</a:t>
            </a:r>
          </a:p>
          <a:p>
            <a:r>
              <a:rPr lang="en-US" dirty="0" smtClean="0"/>
              <a:t>Make swarming more usable/adoptable</a:t>
            </a:r>
          </a:p>
          <a:p>
            <a:pPr lvl="1">
              <a:buNone/>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configuration</a:t>
            </a:r>
          </a:p>
          <a:p>
            <a:r>
              <a:rPr lang="en-US" dirty="0" smtClean="0"/>
              <a:t>Easy for client use</a:t>
            </a:r>
          </a:p>
          <a:p>
            <a:r>
              <a:rPr lang="en-US" dirty="0" smtClean="0"/>
              <a:t>No extra dedicated hardware</a:t>
            </a:r>
          </a:p>
          <a:p>
            <a:r>
              <a:rPr lang="en-US" dirty="0" smtClean="0"/>
              <a:t>Work for small files</a:t>
            </a:r>
          </a:p>
          <a:p>
            <a:r>
              <a:rPr lang="en-US" dirty="0" smtClean="0"/>
              <a:t>Non intrusive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Improve DHT performance</a:t>
            </a:r>
          </a:p>
          <a:p>
            <a:r>
              <a:rPr lang="en-US" dirty="0" smtClean="0"/>
              <a:t>Improve automatic swarming for large files</a:t>
            </a:r>
          </a:p>
          <a:p>
            <a:r>
              <a:rPr lang="en-US" dirty="0" smtClean="0"/>
              <a:t>General performance tuning and dynamic selection of parameters</a:t>
            </a:r>
          </a:p>
          <a:p>
            <a:pPr lvl="1"/>
            <a:r>
              <a:rPr lang="en-US" dirty="0" smtClean="0"/>
              <a:t>Better use of the DHT</a:t>
            </a:r>
          </a:p>
          <a:p>
            <a:pPr lvl="1"/>
            <a:r>
              <a:rPr lang="en-US" dirty="0" smtClean="0"/>
              <a:t>Staleness</a:t>
            </a:r>
          </a:p>
          <a:p>
            <a:r>
              <a:rPr lang="en-US" dirty="0" smtClean="0"/>
              <a:t>BitTorrent features</a:t>
            </a:r>
          </a:p>
          <a:p>
            <a:pPr lvl="1"/>
            <a:r>
              <a:rPr lang="en-US" dirty="0" smtClean="0"/>
              <a:t>Validate Integrity</a:t>
            </a:r>
          </a:p>
          <a:p>
            <a:pPr lvl="1"/>
            <a:r>
              <a:rPr lang="en-US" dirty="0" smtClean="0"/>
              <a:t>Incentives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options</a:t>
            </a:r>
            <a:endParaRPr lang="en-US" dirty="0"/>
          </a:p>
        </p:txBody>
      </p:sp>
      <p:sp>
        <p:nvSpPr>
          <p:cNvPr id="3" name="Content Placeholder 2"/>
          <p:cNvSpPr>
            <a:spLocks noGrp="1"/>
          </p:cNvSpPr>
          <p:nvPr>
            <p:ph idx="1"/>
          </p:nvPr>
        </p:nvSpPr>
        <p:spPr/>
        <p:txBody>
          <a:bodyPr>
            <a:normAutofit/>
          </a:bodyPr>
          <a:lstStyle/>
          <a:p>
            <a:r>
              <a:rPr lang="en-US" dirty="0" smtClean="0"/>
              <a:t>Wait</a:t>
            </a:r>
          </a:p>
          <a:p>
            <a:r>
              <a:rPr lang="en-US" dirty="0" smtClean="0"/>
              <a:t>Parallel download manager</a:t>
            </a:r>
          </a:p>
          <a:p>
            <a:r>
              <a:rPr lang="en-US" dirty="0" smtClean="0"/>
              <a:t>Add a local caching proxy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3200400" y="2286000"/>
            <a:ext cx="4762500" cy="4095750"/>
          </a:xfrm>
          <a:prstGeom prst="rect">
            <a:avLst/>
          </a:prstGeom>
          <a:noFill/>
          <a:ln w="9525">
            <a:noFill/>
            <a:miter lim="800000"/>
            <a:headEnd/>
            <a:tailEnd/>
          </a:ln>
        </p:spPr>
      </p:pic>
      <p:sp>
        <p:nvSpPr>
          <p:cNvPr id="3" name="Content Placeholder 2"/>
          <p:cNvSpPr>
            <a:spLocks noGrp="1"/>
          </p:cNvSpPr>
          <p:nvPr>
            <p:ph idx="1"/>
          </p:nvPr>
        </p:nvSpPr>
        <p:spPr/>
        <p:txBody>
          <a:bodyPr/>
          <a:lstStyle/>
          <a:p>
            <a:r>
              <a:rPr lang="en-US" dirty="0" smtClean="0"/>
              <a:t>Buy more bandwidth</a:t>
            </a:r>
          </a:p>
          <a:p>
            <a:r>
              <a:rPr lang="en-US" dirty="0" smtClean="0"/>
              <a:t>Rent a CDN</a:t>
            </a:r>
          </a:p>
          <a:p>
            <a:r>
              <a:rPr lang="en-US" dirty="0" smtClean="0"/>
              <a:t>Turn to P2P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can fail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57200" y="1600200"/>
            <a:ext cx="8229600" cy="2188167"/>
          </a:xfrm>
          <a:prstGeom prst="rect">
            <a:avLst/>
          </a:prstGeom>
          <a:noFill/>
          <a:ln w="9525">
            <a:noFill/>
            <a:miter lim="800000"/>
            <a:headEnd/>
            <a:tailEnd/>
          </a:ln>
        </p:spPr>
      </p:pic>
      <p:sp>
        <p:nvSpPr>
          <p:cNvPr id="6" name="Content Placeholder 2"/>
          <p:cNvSpPr txBox="1">
            <a:spLocks/>
          </p:cNvSpPr>
          <p:nvPr/>
        </p:nvSpPr>
        <p:spPr>
          <a:xfrm>
            <a:off x="457200" y="4495800"/>
            <a:ext cx="8229600" cy="1630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Overloaded</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Expensive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smtClean="0"/>
              <a:t>BitTorrent</a:t>
            </a:r>
          </a:p>
          <a:p>
            <a:pPr lvl="1"/>
            <a:r>
              <a:rPr lang="en-US" dirty="0" smtClean="0"/>
              <a:t>Create + host BitTorrent File</a:t>
            </a:r>
          </a:p>
          <a:p>
            <a:pPr lvl="1"/>
            <a:r>
              <a:rPr lang="en-US" dirty="0" smtClean="0"/>
              <a:t>Run a tracker</a:t>
            </a:r>
          </a:p>
          <a:p>
            <a:pPr lvl="1"/>
            <a:r>
              <a:rPr lang="en-US" dirty="0" smtClean="0"/>
              <a:t>Peers download and share blocks (efficiently)</a:t>
            </a:r>
          </a:p>
          <a:p>
            <a:pPr lvl="1"/>
            <a:r>
              <a:rPr lang="en-US" dirty="0" smtClean="0"/>
              <a:t>Works well for large popular files</a:t>
            </a:r>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
        <p:nvSpPr>
          <p:cNvPr id="5" name="Content Placeholder 2"/>
          <p:cNvSpPr txBox="1">
            <a:spLocks/>
          </p:cNvSpPr>
          <p:nvPr/>
        </p:nvSpPr>
        <p:spPr>
          <a:xfrm>
            <a:off x="304800" y="5638800"/>
            <a:ext cx="8229600" cy="1524000"/>
          </a:xfrm>
          <a:prstGeom prst="rect">
            <a:avLst/>
          </a:prstGeom>
        </p:spPr>
        <p:txBody>
          <a:bodyPr vert="horz" lIns="91440" tIns="45720" rIns="91440" bIns="45720" rtlCol="0">
            <a:normAutofit/>
          </a:bodyPr>
          <a:lstStyle/>
          <a:p>
            <a:pPr>
              <a:defRPr/>
            </a:pPr>
            <a:r>
              <a:rPr lang="en-US" sz="2000" b="1" dirty="0" smtClean="0"/>
              <a:t>“When I created BitTorrent in 2001, my mission was to solve the problem every website has when distributing large, popular files” – Bram Cohen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a:t>
            </a:r>
            <a:r>
              <a:rPr lang="en-US" dirty="0" smtClean="0"/>
              <a:t>clients</a:t>
            </a:r>
            <a:endParaRPr lang="en-US" dirty="0" smtClean="0"/>
          </a:p>
          <a:p>
            <a:pPr lvl="1"/>
            <a:r>
              <a:rPr lang="en-US" dirty="0" smtClean="0"/>
              <a:t>Stigma</a:t>
            </a:r>
          </a:p>
          <a:p>
            <a:pPr lvl="1"/>
            <a:r>
              <a:rPr lang="en-US" dirty="0" smtClean="0"/>
              <a:t>Extra maintenance</a:t>
            </a:r>
          </a:p>
          <a:p>
            <a:pPr lvl="1"/>
            <a:r>
              <a:rPr lang="en-US" dirty="0" smtClean="0"/>
              <a:t>Large Files</a:t>
            </a:r>
          </a:p>
          <a:p>
            <a:pPr lvl="1"/>
            <a:r>
              <a:rPr lang="en-US" dirty="0" smtClean="0"/>
              <a:t>Unknown demand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setup/time per file</a:t>
            </a:r>
          </a:p>
          <a:p>
            <a:pPr lvl="2"/>
            <a:r>
              <a:rPr lang="en-US" dirty="0" smtClean="0"/>
              <a:t>Small files</a:t>
            </a:r>
          </a:p>
          <a:p>
            <a:pPr lvl="1"/>
            <a:r>
              <a:rPr lang="en-US" dirty="0" smtClean="0"/>
              <a:t>Technical expertise</a:t>
            </a:r>
          </a:p>
          <a:p>
            <a:pPr lvl="1"/>
            <a:r>
              <a:rPr lang="en-US" dirty="0" smtClean="0"/>
              <a:t>Not integrated</a:t>
            </a:r>
          </a:p>
          <a:p>
            <a:pPr lvl="2"/>
            <a:r>
              <a:rPr lang="en-US" dirty="0" smtClean="0"/>
              <a:t>Manual</a:t>
            </a:r>
          </a:p>
          <a:p>
            <a:pPr lvl="2"/>
            <a:r>
              <a:rPr lang="en-US" dirty="0" smtClean="0"/>
              <a:t>Not HTTP optimized</a:t>
            </a:r>
          </a:p>
          <a:p>
            <a:pPr lvl="1"/>
            <a:r>
              <a:rPr lang="en-US" dirty="0" smtClean="0"/>
              <a:t>Often slower than client-server</a:t>
            </a:r>
          </a:p>
          <a:p>
            <a:pPr lvl="2"/>
            <a:r>
              <a:rPr lang="en-US" dirty="0" smtClean="0"/>
              <a:t>Costs time</a:t>
            </a:r>
          </a:p>
          <a:p>
            <a:pPr lvl="3"/>
            <a:r>
              <a:rPr lang="en-US" dirty="0" err="1" smtClean="0"/>
              <a:t>Warmup</a:t>
            </a:r>
            <a:r>
              <a:rPr lang="en-US" dirty="0" smtClean="0"/>
              <a:t> phase</a:t>
            </a:r>
          </a:p>
          <a:p>
            <a:pPr lvl="3"/>
            <a:r>
              <a:rPr lang="en-US" dirty="0" smtClean="0"/>
              <a:t>Not enough seeds</a:t>
            </a:r>
          </a:p>
          <a:p>
            <a:pPr lvl="1"/>
            <a:r>
              <a:rPr lang="en-US" dirty="0" smtClean="0"/>
              <a:t>Not available</a:t>
            </a:r>
          </a:p>
        </p:txBody>
      </p:sp>
      <p:pic>
        <p:nvPicPr>
          <p:cNvPr id="4" name="Picture 2"/>
          <p:cNvPicPr>
            <a:picLocks noChangeAspect="1" noChangeArrowheads="1"/>
          </p:cNvPicPr>
          <p:nvPr/>
        </p:nvPicPr>
        <p:blipFill>
          <a:blip r:embed="rId3" cstate="print"/>
          <a:srcRect/>
          <a:stretch>
            <a:fillRect/>
          </a:stretch>
        </p:blipFill>
        <p:spPr bwMode="auto">
          <a:xfrm>
            <a:off x="4886864" y="1219200"/>
            <a:ext cx="4257136"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TotalTime>
  <Words>733</Words>
  <Application>Microsoft Office PowerPoint</Application>
  <PresentationFormat>On-screen Show (4:3)</PresentationFormat>
  <Paragraphs>210</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Making Today’s Internet Faster</vt:lpstr>
      <vt:lpstr>Fast download</vt:lpstr>
      <vt:lpstr>Slow downloads</vt:lpstr>
      <vt:lpstr>Your options</vt:lpstr>
      <vt:lpstr>Server options</vt:lpstr>
      <vt:lpstr>CDN can fail</vt:lpstr>
      <vt:lpstr>Turn to P2P</vt:lpstr>
      <vt:lpstr>BitTorrent downsides</vt:lpstr>
      <vt:lpstr>BitTorrent downsides</vt:lpstr>
      <vt:lpstr>Related Work</vt:lpstr>
      <vt:lpstr>Automatic Swarming</vt:lpstr>
      <vt:lpstr>Automatic Swarming -- Goals</vt:lpstr>
      <vt:lpstr>Monitoring Downloads</vt:lpstr>
      <vt:lpstr>Finding Peers</vt:lpstr>
      <vt:lpstr>P2P Delivery</vt:lpstr>
      <vt:lpstr>P2P Sharing</vt:lpstr>
      <vt:lpstr>Methodology</vt:lpstr>
      <vt:lpstr>Methodology</vt:lpstr>
      <vt:lpstr>Scalability Test</vt:lpstr>
      <vt:lpstr>Performance – Client-Server</vt:lpstr>
      <vt:lpstr>Performance – Automatic Swarming</vt:lpstr>
      <vt:lpstr>Automatic Swarming –  Transition Cause</vt:lpstr>
      <vt:lpstr>Comparison</vt:lpstr>
      <vt:lpstr>Best Parameter Values</vt:lpstr>
      <vt:lpstr>Full Web Page</vt:lpstr>
      <vt:lpstr>Multiple Files Versus Client-Server</vt:lpstr>
      <vt:lpstr>Linger Time</vt:lpstr>
      <vt:lpstr>With Large Files</vt:lpstr>
      <vt:lpstr>BitTorrent’s Large File Optimizations</vt:lpstr>
      <vt:lpstr>Conclusion</vt:lpstr>
      <vt:lpstr>Automatic Swarming -- Goals</vt:lpstr>
      <vt:lpstr>Future Work</vt:lpstr>
      <vt:lpstr>Questions?</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 </cp:lastModifiedBy>
  <cp:revision>735</cp:revision>
  <dcterms:created xsi:type="dcterms:W3CDTF">2010-03-26T23:37:09Z</dcterms:created>
  <dcterms:modified xsi:type="dcterms:W3CDTF">2010-04-13T22:31:57Z</dcterms:modified>
</cp:coreProperties>
</file>