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87" r:id="rId9"/>
    <p:sldId id="262" r:id="rId10"/>
    <p:sldId id="293" r:id="rId11"/>
    <p:sldId id="288" r:id="rId12"/>
    <p:sldId id="266" r:id="rId13"/>
    <p:sldId id="305" r:id="rId14"/>
    <p:sldId id="306" r:id="rId15"/>
    <p:sldId id="267" r:id="rId16"/>
    <p:sldId id="285" r:id="rId17"/>
    <p:sldId id="302" r:id="rId18"/>
    <p:sldId id="268" r:id="rId19"/>
    <p:sldId id="307" r:id="rId20"/>
    <p:sldId id="269" r:id="rId21"/>
    <p:sldId id="303" r:id="rId22"/>
    <p:sldId id="281" r:id="rId23"/>
    <p:sldId id="270" r:id="rId24"/>
    <p:sldId id="308" r:id="rId25"/>
    <p:sldId id="310" r:id="rId26"/>
    <p:sldId id="274" r:id="rId27"/>
    <p:sldId id="275" r:id="rId28"/>
    <p:sldId id="278" r:id="rId29"/>
    <p:sldId id="294" r:id="rId30"/>
    <p:sldId id="309" r:id="rId31"/>
    <p:sldId id="279" r:id="rId32"/>
    <p:sldId id="298" r:id="rId33"/>
    <p:sldId id="280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86714" autoAdjust="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D637-6924-4A4F-8550-0E64EF887888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85767-B34F-4122-8642-98229640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</a:t>
            </a:r>
          </a:p>
          <a:p>
            <a:r>
              <a:rPr lang="en-US" dirty="0" smtClean="0"/>
              <a:t>use “automatic swarming” or I</a:t>
            </a:r>
          </a:p>
          <a:p>
            <a:r>
              <a:rPr lang="en-US" dirty="0" smtClean="0"/>
              <a:t>25 minutes or so</a:t>
            </a:r>
          </a:p>
          <a:p>
            <a:r>
              <a:rPr lang="en-US" dirty="0" smtClean="0"/>
              <a:t>Nothing in hands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Something like this, should it exist, would be quite useful if it were built into 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a semi-popular website might serve half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million hits a day, which averages to 6 per second, so our limit of 20 per second is similar,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take into consideration spikes in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 avoid this</a:t>
            </a:r>
            <a:r>
              <a:rPr lang="en-US" baseline="0" dirty="0" smtClean="0"/>
              <a:t> slide altogether, theoretically, but we’ll do it for here.</a:t>
            </a:r>
          </a:p>
          <a:p>
            <a:r>
              <a:rPr lang="en-US" baseline="0" dirty="0" smtClean="0"/>
              <a:t>Defaults were: b 5</a:t>
            </a:r>
          </a:p>
          <a:p>
            <a:r>
              <a:rPr lang="en-US" baseline="0" dirty="0" smtClean="0"/>
              <a:t>R 128 KB/s</a:t>
            </a:r>
          </a:p>
          <a:p>
            <a:r>
              <a:rPr lang="en-US" baseline="0" dirty="0" smtClean="0"/>
              <a:t>T 1 (?)</a:t>
            </a:r>
          </a:p>
          <a:p>
            <a:r>
              <a:rPr lang="en-US" baseline="0" dirty="0" smtClean="0"/>
              <a:t>W 2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 did was “</a:t>
            </a:r>
            <a:r>
              <a:rPr lang="en-US" dirty="0" err="1" smtClean="0"/>
              <a:t>add_median_line</a:t>
            </a:r>
            <a:r>
              <a:rPr lang="en-US" dirty="0" smtClean="0"/>
              <a:t>” =</a:t>
            </a:r>
            <a:r>
              <a:rPr lang="en-US" baseline="0" dirty="0" smtClean="0"/>
              <a:t> </a:t>
            </a:r>
            <a:r>
              <a:rPr lang="en-US" dirty="0" smtClean="0"/>
              <a:t>true</a:t>
            </a:r>
          </a:p>
          <a:p>
            <a:r>
              <a:rPr lang="en-US" smtClean="0"/>
              <a:t>skippable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“Ours doesn’t perform</a:t>
            </a:r>
            <a:r>
              <a:rPr lang="en-US" baseline="0" dirty="0" smtClean="0"/>
              <a:t> as </a:t>
            </a:r>
            <a:r>
              <a:rPr lang="en-US" dirty="0" smtClean="0"/>
              <a:t>well as BT for</a:t>
            </a:r>
            <a:r>
              <a:rPr lang="en-US" baseline="0" dirty="0" smtClean="0"/>
              <a:t> large files”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Skippable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Viz</a:t>
            </a:r>
            <a:r>
              <a:rPr lang="en-US" dirty="0" smtClean="0"/>
              <a:t>: The general problem is that when downloading typical files from the</a:t>
            </a:r>
            <a:r>
              <a:rPr lang="en-US" baseline="0" dirty="0" smtClean="0"/>
              <a:t> Internet, BitTorrent cannot come to your aid.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 HTTP optimized (web seeds) typically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Also </a:t>
            </a:r>
            <a:r>
              <a:rPr lang="en-US" baseline="0" dirty="0" err="1" smtClean="0"/>
              <a:t>warmup</a:t>
            </a:r>
            <a:r>
              <a:rPr lang="en-US" baseline="0" dirty="0" smtClean="0"/>
              <a:t> phase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85767-B34F-4122-8642-982296400D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135E-287C-4591-8C88-153CD277EA84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B321-3E07-42A7-B023-42BE62E90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Today’s Internet Faster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(Automatic Transition To </a:t>
            </a:r>
            <a:r>
              <a:rPr lang="en-US" dirty="0"/>
              <a:t>Peer-to-Peer </a:t>
            </a:r>
            <a:r>
              <a:rPr lang="en-US" dirty="0" smtClean="0"/>
              <a:t>Download)</a:t>
            </a:r>
          </a:p>
          <a:p>
            <a:endParaRPr lang="en-US" dirty="0" smtClean="0"/>
          </a:p>
          <a:p>
            <a:r>
              <a:rPr lang="en-US" dirty="0" smtClean="0"/>
              <a:t>Roger Pack</a:t>
            </a:r>
          </a:p>
          <a:p>
            <a:r>
              <a:rPr lang="en-US" dirty="0" smtClean="0"/>
              <a:t>MS 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Swarming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Automatic Transition to Peer-to-Peer download</a:t>
            </a:r>
          </a:p>
          <a:p>
            <a:pPr lvl="1"/>
            <a:r>
              <a:rPr lang="en-US" dirty="0" smtClean="0"/>
              <a:t>Monitor download</a:t>
            </a:r>
          </a:p>
          <a:p>
            <a:pPr lvl="1"/>
            <a:r>
              <a:rPr lang="en-US" dirty="0" smtClean="0"/>
              <a:t>Automatically switch if it becomes 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Swarming --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Overcome deficiencies of BitTorrent</a:t>
            </a:r>
          </a:p>
          <a:p>
            <a:r>
              <a:rPr lang="en-US" dirty="0" smtClean="0"/>
              <a:t>Work for any file on any server without configuration</a:t>
            </a:r>
          </a:p>
          <a:p>
            <a:r>
              <a:rPr lang="en-US" dirty="0" smtClean="0"/>
              <a:t>Easy for client use</a:t>
            </a:r>
          </a:p>
          <a:p>
            <a:r>
              <a:rPr lang="en-US" dirty="0" smtClean="0"/>
              <a:t>No extra hardware</a:t>
            </a:r>
          </a:p>
          <a:p>
            <a:r>
              <a:rPr lang="en-US" dirty="0" smtClean="0"/>
              <a:t>Work for small files</a:t>
            </a:r>
          </a:p>
          <a:p>
            <a:r>
              <a:rPr lang="en-US" dirty="0" smtClean="0"/>
              <a:t>Non intrusive</a:t>
            </a:r>
          </a:p>
          <a:p>
            <a:pPr lvl="1"/>
            <a:r>
              <a:rPr lang="en-US" dirty="0" smtClean="0"/>
              <a:t>Legal </a:t>
            </a:r>
          </a:p>
          <a:p>
            <a:r>
              <a:rPr lang="en-US" dirty="0" smtClean="0"/>
              <a:t>Wouldn’t it be great if this was built into Internet Explorer and Firefox?</a:t>
            </a:r>
          </a:p>
          <a:p>
            <a:pPr lvl="1"/>
            <a:r>
              <a:rPr lang="en-US" dirty="0" smtClean="0"/>
              <a:t>Make swarming more adoptable</a:t>
            </a:r>
          </a:p>
          <a:p>
            <a:pPr lvl="1"/>
            <a:r>
              <a:rPr lang="en-US" dirty="0" smtClean="0"/>
              <a:t>All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Swarming –</a:t>
            </a:r>
            <a:br>
              <a:rPr lang="en-US" dirty="0" smtClean="0"/>
            </a:br>
            <a:r>
              <a:rPr lang="en-US" dirty="0" smtClean="0"/>
              <a:t>Monitoring Downloads</a:t>
            </a:r>
            <a:endParaRPr lang="en-US" dirty="0"/>
          </a:p>
        </p:txBody>
      </p:sp>
      <p:pic>
        <p:nvPicPr>
          <p:cNvPr id="7172" name="Picture 4" descr="C:\rdp\dev\p2pwebclient\thesis_presentation\algorithm explan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00200"/>
            <a:ext cx="7543800" cy="4820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5562600" cy="438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P2P Delivery –</a:t>
            </a:r>
            <a:br>
              <a:rPr lang="en-US" dirty="0" smtClean="0"/>
            </a:br>
            <a:r>
              <a:rPr lang="en-US" dirty="0" smtClean="0"/>
              <a:t>Finding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OpenDHT</a:t>
            </a:r>
          </a:p>
          <a:p>
            <a:pPr lvl="1"/>
            <a:r>
              <a:rPr lang="en-US" dirty="0" smtClean="0"/>
              <a:t>Scalable, distributed lookup</a:t>
            </a:r>
          </a:p>
          <a:p>
            <a:pPr lvl="1"/>
            <a:r>
              <a:rPr lang="en-US" dirty="0" smtClean="0"/>
              <a:t>Runs as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for peers</a:t>
            </a:r>
          </a:p>
          <a:p>
            <a:pPr lvl="1"/>
            <a:r>
              <a:rPr lang="en-US" dirty="0" smtClean="0"/>
              <a:t>Per block</a:t>
            </a:r>
          </a:p>
          <a:p>
            <a:pPr lvl="1"/>
            <a:r>
              <a:rPr lang="en-US" dirty="0" smtClean="0"/>
              <a:t>Poll on none found</a:t>
            </a:r>
          </a:p>
          <a:p>
            <a:pPr lvl="1"/>
            <a:r>
              <a:rPr lang="en-US" dirty="0" smtClean="0"/>
              <a:t>Download from the origin while polling</a:t>
            </a:r>
          </a:p>
          <a:p>
            <a:r>
              <a:rPr lang="en-US" dirty="0" smtClean="0"/>
              <a:t>When find live peer, download</a:t>
            </a:r>
          </a:p>
          <a:p>
            <a:r>
              <a:rPr lang="en-US" dirty="0" smtClean="0"/>
              <a:t>Last block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19200"/>
            <a:ext cx="3944678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Sharing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423052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 smtClean="0"/>
              <a:t>Linger</a:t>
            </a:r>
          </a:p>
          <a:p>
            <a:r>
              <a:rPr lang="en-US" dirty="0" smtClean="0"/>
              <a:t>Remove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PlanetLab</a:t>
            </a:r>
          </a:p>
          <a:p>
            <a:r>
              <a:rPr lang="en-US" dirty="0" smtClean="0"/>
              <a:t>Private OpenDHT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rdp\Desktop\World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76600"/>
            <a:ext cx="56388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 multiple clients over time</a:t>
            </a:r>
          </a:p>
          <a:p>
            <a:r>
              <a:rPr lang="en-US" dirty="0" smtClean="0"/>
              <a:t>BYU server</a:t>
            </a:r>
          </a:p>
          <a:p>
            <a:pPr lvl="1"/>
            <a:r>
              <a:rPr lang="en-US" dirty="0" smtClean="0"/>
              <a:t>256 KB/s</a:t>
            </a:r>
          </a:p>
          <a:p>
            <a:r>
              <a:rPr lang="en-US" dirty="0" smtClean="0"/>
              <a:t>Run until finish</a:t>
            </a:r>
          </a:p>
          <a:p>
            <a:r>
              <a:rPr lang="en-US" dirty="0" smtClean="0"/>
              <a:t>Repeat each run 3x</a:t>
            </a:r>
          </a:p>
          <a:p>
            <a:r>
              <a:rPr lang="en-US" dirty="0" smtClean="0"/>
              <a:t>Calculate percentiles</a:t>
            </a:r>
          </a:p>
          <a:p>
            <a:pPr lvl="1"/>
            <a:r>
              <a:rPr lang="en-US" dirty="0" smtClean="0"/>
              <a:t>download times</a:t>
            </a:r>
          </a:p>
          <a:p>
            <a:pPr lvl="1"/>
            <a:r>
              <a:rPr lang="en-US" dirty="0" smtClean="0"/>
              <a:t>DHT response times</a:t>
            </a:r>
          </a:p>
          <a:p>
            <a:pPr lvl="1"/>
            <a:r>
              <a:rPr lang="en-US" dirty="0" smtClean="0"/>
              <a:t>causes for transitioning to P2P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581400"/>
            <a:ext cx="828675" cy="267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Load</a:t>
            </a:r>
          </a:p>
          <a:p>
            <a:pPr lvl="1"/>
            <a:r>
              <a:rPr lang="en-US" dirty="0" smtClean="0"/>
              <a:t>File size: 100 KB</a:t>
            </a:r>
          </a:p>
          <a:p>
            <a:pPr lvl="1"/>
            <a:r>
              <a:rPr lang="en-US" dirty="0" smtClean="0"/>
              <a:t>Vary client load from 1 to 20 clients/second</a:t>
            </a:r>
          </a:p>
          <a:p>
            <a:pPr lvl="1"/>
            <a:r>
              <a:rPr lang="en-US" dirty="0" smtClean="0"/>
              <a:t>100 seconds per test</a:t>
            </a:r>
          </a:p>
          <a:p>
            <a:pPr lvl="1"/>
            <a:r>
              <a:rPr lang="en-US" dirty="0" smtClean="0"/>
              <a:t>Both Client-Server and Automatic Swarming</a:t>
            </a:r>
          </a:p>
          <a:p>
            <a:r>
              <a:rPr lang="en-US" dirty="0" smtClean="0"/>
              <a:t>Automatic Swarming Parameters</a:t>
            </a:r>
          </a:p>
          <a:p>
            <a:pPr lvl="1"/>
            <a:r>
              <a:rPr lang="en-US" dirty="0" smtClean="0"/>
              <a:t>R 128 KB/second</a:t>
            </a:r>
          </a:p>
          <a:p>
            <a:pPr lvl="1"/>
            <a:r>
              <a:rPr lang="en-US" dirty="0" smtClean="0"/>
              <a:t>W 2 seconds</a:t>
            </a:r>
          </a:p>
          <a:p>
            <a:pPr lvl="1"/>
            <a:r>
              <a:rPr lang="en-US" dirty="0" smtClean="0"/>
              <a:t>T 1 second</a:t>
            </a:r>
          </a:p>
          <a:p>
            <a:pPr lvl="1"/>
            <a:r>
              <a:rPr lang="en-US" dirty="0" smtClean="0"/>
              <a:t>Linger 60 seconds</a:t>
            </a:r>
          </a:p>
        </p:txBody>
      </p:sp>
      <p:pic>
        <p:nvPicPr>
          <p:cNvPr id="6" name="Picture 4" descr="C:\rdp\dev\p2pwebclient\thesis_presentation\algorithm explan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114800"/>
            <a:ext cx="405446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– Client-Server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9800"/>
            <a:ext cx="9172875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download</a:t>
            </a:r>
            <a:endParaRPr lang="en-US" dirty="0"/>
          </a:p>
        </p:txBody>
      </p:sp>
      <p:pic>
        <p:nvPicPr>
          <p:cNvPr id="1028" name="Picture 4" descr="C:\Users\packrd\AppData\Local\Microsoft\Windows\Temporary Internet Files\Content.IE5\I9QEYR76\MCj044064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295400" cy="1295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8515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– Automatic Swarming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49363"/>
          </a:xfrm>
        </p:spPr>
        <p:txBody>
          <a:bodyPr/>
          <a:lstStyle/>
          <a:p>
            <a:r>
              <a:rPr lang="en-US" dirty="0" smtClean="0"/>
              <a:t>At 20 Peers/second</a:t>
            </a:r>
          </a:p>
          <a:p>
            <a:pPr lvl="1"/>
            <a:r>
              <a:rPr lang="en-US" dirty="0" smtClean="0"/>
              <a:t>DHT median latency of 5.2 seconds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0"/>
            <a:ext cx="385546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6000"/>
            <a:ext cx="4267200" cy="25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685" y="2286000"/>
            <a:ext cx="608814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Automatic Swarming – </a:t>
            </a:r>
            <a:br>
              <a:rPr lang="en-US" dirty="0" smtClean="0"/>
            </a:br>
            <a:r>
              <a:rPr lang="en-US" dirty="0" smtClean="0"/>
              <a:t>Transition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 – first byte timeout</a:t>
            </a:r>
          </a:p>
          <a:p>
            <a:r>
              <a:rPr lang="en-US" sz="1800" dirty="0" smtClean="0"/>
              <a:t>R – server speed too low</a:t>
            </a:r>
          </a:p>
          <a:p>
            <a:r>
              <a:rPr lang="en-US" sz="1800" dirty="0" smtClean="0"/>
              <a:t>Origin – did not transition to P2P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20 Peers/Second</a:t>
            </a:r>
          </a:p>
          <a:p>
            <a:pPr lvl="1"/>
            <a:r>
              <a:rPr lang="en-US" sz="1400" dirty="0" smtClean="0"/>
              <a:t>99.5% transition because of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7620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102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30x faster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Parameter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Load</a:t>
            </a:r>
          </a:p>
          <a:p>
            <a:pPr lvl="2"/>
            <a:r>
              <a:rPr lang="en-US" dirty="0" smtClean="0"/>
              <a:t>File size: 100 KB</a:t>
            </a:r>
          </a:p>
          <a:p>
            <a:pPr lvl="2"/>
            <a:r>
              <a:rPr lang="en-US" dirty="0" smtClean="0"/>
              <a:t>1000 peers</a:t>
            </a:r>
          </a:p>
          <a:p>
            <a:pPr lvl="2"/>
            <a:r>
              <a:rPr lang="en-US" dirty="0" smtClean="0"/>
              <a:t>15 peers/s</a:t>
            </a:r>
          </a:p>
          <a:p>
            <a:pPr lvl="2"/>
            <a:r>
              <a:rPr lang="en-US" dirty="0" smtClean="0"/>
              <a:t>Linger 20 s</a:t>
            </a:r>
          </a:p>
          <a:p>
            <a:r>
              <a:rPr lang="en-US" dirty="0" smtClean="0"/>
              <a:t>Vary one parameter</a:t>
            </a:r>
          </a:p>
          <a:p>
            <a:pPr lvl="2"/>
            <a:r>
              <a:rPr lang="en-US" dirty="0" smtClean="0"/>
              <a:t>T:    0 - 10 s</a:t>
            </a:r>
          </a:p>
          <a:p>
            <a:pPr lvl="2"/>
            <a:r>
              <a:rPr lang="en-US" dirty="0" smtClean="0"/>
              <a:t>R:   32 KB/s - 1 MB/s</a:t>
            </a:r>
          </a:p>
          <a:p>
            <a:pPr lvl="2"/>
            <a:r>
              <a:rPr lang="en-US" dirty="0" smtClean="0"/>
              <a:t>W: 0.1 - 10 s</a:t>
            </a:r>
          </a:p>
          <a:p>
            <a:pPr lvl="2"/>
            <a:r>
              <a:rPr lang="en-US" dirty="0" smtClean="0"/>
              <a:t>Peer concurrency count 1-50</a:t>
            </a:r>
          </a:p>
          <a:p>
            <a:pPr lvl="2"/>
            <a:r>
              <a:rPr lang="en-US" dirty="0" smtClean="0"/>
              <a:t>Reasonable defaults</a:t>
            </a:r>
          </a:p>
        </p:txBody>
      </p:sp>
      <p:pic>
        <p:nvPicPr>
          <p:cNvPr id="5" name="Picture 4" descr="C:\rdp\dev\p2pwebclient\thesis_presentation\algorithm explan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4798" y="1219200"/>
            <a:ext cx="4889202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Discovered Values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057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T: 0.75 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W: 0.25 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R: 160 KB/s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size: 32 KB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Parallelize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 concurrency count: 16 +</a:t>
            </a:r>
          </a:p>
        </p:txBody>
      </p:sp>
      <p:pic>
        <p:nvPicPr>
          <p:cNvPr id="5" name="Picture 4" descr="C:\rdp\dev\p2pwebclient\thesis_presentation\algorithm explan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0204" y="1219200"/>
            <a:ext cx="5246949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Linger Time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1967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102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4 seconds best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Web Page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Simulate full web page</a:t>
            </a:r>
          </a:p>
          <a:p>
            <a:pPr lvl="1"/>
            <a:r>
              <a:rPr lang="en-US" dirty="0" smtClean="0"/>
              <a:t>1 100 KB file, 10 10K files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5608637"/>
            <a:ext cx="82296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11 x as much load on the DHT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Linger time 20 seconds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0"/>
            <a:ext cx="9046071" cy="333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Files Versus Client-Server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620000" cy="452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1020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20x faster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Large Files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30MB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100</a:t>
            </a:r>
            <a:r>
              <a:rPr lang="en-US" sz="3200" dirty="0" smtClean="0"/>
              <a:t> Peers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Seconds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Large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4525963"/>
          </a:xfrm>
        </p:spPr>
        <p:txBody>
          <a:bodyPr/>
          <a:lstStyle/>
          <a:p>
            <a:r>
              <a:rPr lang="en-US" dirty="0" smtClean="0"/>
              <a:t>BitTorrent Large File Optimizations</a:t>
            </a:r>
          </a:p>
          <a:p>
            <a:pPr lvl="1"/>
            <a:r>
              <a:rPr lang="en-US" dirty="0" smtClean="0"/>
              <a:t>Seeds limit outgoing connections</a:t>
            </a:r>
          </a:p>
          <a:p>
            <a:pPr lvl="2"/>
            <a:r>
              <a:rPr lang="en-US" dirty="0" smtClean="0"/>
              <a:t>Favors stronger connections</a:t>
            </a:r>
          </a:p>
          <a:p>
            <a:pPr lvl="1"/>
            <a:r>
              <a:rPr lang="en-US" dirty="0" smtClean="0"/>
              <a:t>Dedicated tracker</a:t>
            </a:r>
          </a:p>
          <a:p>
            <a:pPr lvl="1"/>
            <a:r>
              <a:rPr lang="en-US" dirty="0" smtClean="0"/>
              <a:t>Rarest Block First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219200"/>
            <a:ext cx="5734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505200"/>
            <a:ext cx="51720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Slow downloads</a:t>
            </a:r>
            <a:endParaRPr lang="en-US" dirty="0"/>
          </a:p>
        </p:txBody>
      </p:sp>
      <p:pic>
        <p:nvPicPr>
          <p:cNvPr id="2051" name="Picture 3" descr="C:\Program Files\Microsoft Office\MEDIA\CAGCAT10\j02860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7763" y="471488"/>
            <a:ext cx="919162" cy="88582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Relative frustration</a:t>
            </a:r>
          </a:p>
          <a:p>
            <a:pPr lvl="1"/>
            <a:r>
              <a:rPr lang="en-US" dirty="0" smtClean="0"/>
              <a:t>Wasted bandwidth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Server under-provisioned</a:t>
            </a:r>
          </a:p>
          <a:p>
            <a:pPr lvl="1">
              <a:buNone/>
            </a:pPr>
            <a:r>
              <a:rPr lang="en-US" dirty="0" smtClean="0"/>
              <a:t>Internet congestion</a:t>
            </a:r>
          </a:p>
          <a:p>
            <a:pPr lvl="1">
              <a:buNone/>
            </a:pPr>
            <a:r>
              <a:rPr lang="en-US" dirty="0" smtClean="0"/>
              <a:t>Flash crowd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447800"/>
            <a:ext cx="8515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Large Files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0" y="1238250"/>
            <a:ext cx="5734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157118"/>
            <a:ext cx="8229600" cy="140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once gets started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505200"/>
            <a:ext cx="4572000" cy="274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Feasible transition to Peer-to-Peer download</a:t>
            </a:r>
          </a:p>
          <a:p>
            <a:r>
              <a:rPr lang="en-US" dirty="0" smtClean="0"/>
              <a:t>30x as fast for small files</a:t>
            </a:r>
          </a:p>
          <a:p>
            <a:r>
              <a:rPr lang="en-US" dirty="0" smtClean="0"/>
              <a:t>20x as fast for web pages</a:t>
            </a:r>
          </a:p>
          <a:p>
            <a:r>
              <a:rPr lang="en-US" dirty="0" smtClean="0"/>
              <a:t>Reduces load on the server</a:t>
            </a:r>
          </a:p>
          <a:p>
            <a:r>
              <a:rPr lang="en-US" dirty="0" smtClean="0"/>
              <a:t>Make swarming more usable/adoptable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Swarming --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for any file on any server without configuration</a:t>
            </a:r>
          </a:p>
          <a:p>
            <a:r>
              <a:rPr lang="en-US" dirty="0" smtClean="0"/>
              <a:t>Easy for user</a:t>
            </a:r>
          </a:p>
          <a:p>
            <a:r>
              <a:rPr lang="en-US" dirty="0" smtClean="0"/>
              <a:t>No extra dedicated hardware</a:t>
            </a:r>
          </a:p>
          <a:p>
            <a:r>
              <a:rPr lang="en-US" dirty="0" smtClean="0"/>
              <a:t>Work for small files</a:t>
            </a:r>
          </a:p>
          <a:p>
            <a:r>
              <a:rPr lang="en-US" dirty="0" smtClean="0"/>
              <a:t>Non intrusive</a:t>
            </a:r>
          </a:p>
          <a:p>
            <a:r>
              <a:rPr lang="en-US" dirty="0" smtClean="0"/>
              <a:t>Today’s Internet</a:t>
            </a:r>
            <a:r>
              <a:rPr lang="en-US" smtClean="0"/>
              <a:t>: Faster.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DHT performance</a:t>
            </a:r>
          </a:p>
          <a:p>
            <a:r>
              <a:rPr lang="en-US" dirty="0" smtClean="0"/>
              <a:t>Improve Automatic Swarming for large files</a:t>
            </a:r>
          </a:p>
          <a:p>
            <a:r>
              <a:rPr lang="en-US" dirty="0" smtClean="0"/>
              <a:t>General performance tuning and dynamic selection of parameters</a:t>
            </a:r>
          </a:p>
          <a:p>
            <a:pPr lvl="1"/>
            <a:r>
              <a:rPr lang="en-US" dirty="0" smtClean="0"/>
              <a:t>Better use of the DHT</a:t>
            </a:r>
          </a:p>
          <a:p>
            <a:pPr lvl="2"/>
            <a:r>
              <a:rPr lang="en-US" dirty="0" smtClean="0"/>
              <a:t>Staleness</a:t>
            </a:r>
          </a:p>
          <a:p>
            <a:r>
              <a:rPr lang="en-US" dirty="0" smtClean="0"/>
              <a:t>BitTorrent features</a:t>
            </a:r>
          </a:p>
          <a:p>
            <a:pPr lvl="1"/>
            <a:r>
              <a:rPr lang="en-US" dirty="0" smtClean="0"/>
              <a:t>Validate Integrity</a:t>
            </a:r>
          </a:p>
          <a:p>
            <a:pPr lvl="1"/>
            <a:r>
              <a:rPr lang="en-US" dirty="0" smtClean="0"/>
              <a:t>Incentives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</a:t>
            </a:r>
          </a:p>
          <a:p>
            <a:r>
              <a:rPr lang="en-US" dirty="0" smtClean="0"/>
              <a:t>Download manager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Add a local caching proxy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options</a:t>
            </a:r>
            <a:endParaRPr lang="en-US" dirty="0"/>
          </a:p>
        </p:txBody>
      </p:sp>
      <p:pic>
        <p:nvPicPr>
          <p:cNvPr id="1026" name="Picture 2" descr="C:\Documents and Settings\Default\Desktop\itune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4400" y="304800"/>
            <a:ext cx="1524000" cy="1524000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286000"/>
            <a:ext cx="47625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more bandwidth</a:t>
            </a:r>
          </a:p>
          <a:p>
            <a:r>
              <a:rPr lang="en-US" dirty="0" smtClean="0"/>
              <a:t>Rent a CDN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Overloaded</a:t>
            </a:r>
          </a:p>
          <a:p>
            <a:r>
              <a:rPr lang="en-US" dirty="0" smtClean="0"/>
              <a:t>Turn to P2P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BitTorrent</a:t>
            </a:r>
          </a:p>
          <a:p>
            <a:pPr lvl="1"/>
            <a:r>
              <a:rPr lang="en-US" dirty="0" smtClean="0"/>
              <a:t>Create + host .Torrent File</a:t>
            </a:r>
          </a:p>
          <a:p>
            <a:pPr lvl="1"/>
            <a:r>
              <a:rPr lang="en-US" dirty="0" smtClean="0"/>
              <a:t>Run a tracker</a:t>
            </a:r>
          </a:p>
          <a:p>
            <a:pPr lvl="1"/>
            <a:r>
              <a:rPr lang="en-US" dirty="0" smtClean="0"/>
              <a:t>Peers download and share blocks (efficiently)</a:t>
            </a:r>
          </a:p>
        </p:txBody>
      </p:sp>
      <p:pic>
        <p:nvPicPr>
          <p:cNvPr id="2050" name="Picture 2" descr="C:\Documents and Settings\Default\Desktop\banner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609600"/>
            <a:ext cx="1524000" cy="619125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6388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n-US" sz="2000" b="1" dirty="0" smtClean="0"/>
              <a:t>“When I created BitTorrent in 2001, my mission was to solve the problem every website has when distributing large, popular files” – Bram Cohen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Per file</a:t>
            </a:r>
          </a:p>
          <a:p>
            <a:pPr lvl="2"/>
            <a:r>
              <a:rPr lang="en-US" dirty="0" smtClean="0"/>
              <a:t>Extra maintenance</a:t>
            </a:r>
          </a:p>
          <a:p>
            <a:pPr lvl="1"/>
            <a:r>
              <a:rPr lang="en-US" dirty="0" smtClean="0"/>
              <a:t>Have to provide traditional anyway</a:t>
            </a:r>
          </a:p>
          <a:p>
            <a:pPr lvl="2"/>
            <a:r>
              <a:rPr lang="en-US" dirty="0" smtClean="0"/>
              <a:t>Lack of clients</a:t>
            </a:r>
          </a:p>
          <a:p>
            <a:pPr lvl="1"/>
            <a:r>
              <a:rPr lang="en-US" dirty="0" smtClean="0"/>
              <a:t>Stigma</a:t>
            </a:r>
          </a:p>
          <a:p>
            <a:pPr lvl="1"/>
            <a:r>
              <a:rPr lang="en-US" dirty="0" smtClean="0"/>
              <a:t>Optimized for large files, long downloads </a:t>
            </a:r>
          </a:p>
          <a:p>
            <a:pPr lvl="1"/>
            <a:r>
              <a:rPr lang="en-US" dirty="0" smtClean="0"/>
              <a:t>Unknown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Extra setup/time per file</a:t>
            </a:r>
          </a:p>
          <a:p>
            <a:pPr lvl="2"/>
            <a:r>
              <a:rPr lang="en-US" dirty="0" smtClean="0"/>
              <a:t>Manual</a:t>
            </a:r>
          </a:p>
          <a:p>
            <a:pPr lvl="3"/>
            <a:r>
              <a:rPr lang="en-US" dirty="0" smtClean="0"/>
              <a:t>Small files</a:t>
            </a:r>
          </a:p>
          <a:p>
            <a:pPr lvl="3"/>
            <a:r>
              <a:rPr lang="en-US" dirty="0" smtClean="0"/>
              <a:t>Non integrated (browsing)</a:t>
            </a:r>
          </a:p>
          <a:p>
            <a:pPr lvl="1"/>
            <a:r>
              <a:rPr lang="en-US" dirty="0" smtClean="0"/>
              <a:t>Technical expertise</a:t>
            </a:r>
          </a:p>
          <a:p>
            <a:pPr lvl="1"/>
            <a:r>
              <a:rPr lang="en-US" dirty="0" smtClean="0"/>
              <a:t>Often slower than client-server</a:t>
            </a:r>
          </a:p>
          <a:p>
            <a:pPr lvl="2"/>
            <a:r>
              <a:rPr lang="en-US" dirty="0" smtClean="0"/>
              <a:t>Not enough seeds </a:t>
            </a:r>
          </a:p>
          <a:p>
            <a:pPr lvl="1"/>
            <a:r>
              <a:rPr lang="en-US" dirty="0" smtClean="0"/>
              <a:t>Not available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6864" y="1219200"/>
            <a:ext cx="425713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Other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Client-side protocols</a:t>
            </a:r>
          </a:p>
          <a:p>
            <a:pPr lvl="1"/>
            <a:r>
              <a:rPr lang="en-US" dirty="0" smtClean="0"/>
              <a:t>Squirrel</a:t>
            </a:r>
          </a:p>
          <a:p>
            <a:pPr lvl="2"/>
            <a:r>
              <a:rPr lang="en-US" dirty="0" smtClean="0"/>
              <a:t>Share local browser caches</a:t>
            </a:r>
          </a:p>
          <a:p>
            <a:pPr lvl="2"/>
            <a:r>
              <a:rPr lang="en-US" dirty="0" smtClean="0"/>
              <a:t>No transition</a:t>
            </a:r>
          </a:p>
          <a:p>
            <a:pPr lvl="3"/>
            <a:r>
              <a:rPr lang="en-US" dirty="0" smtClean="0"/>
              <a:t>Extra hop</a:t>
            </a:r>
          </a:p>
          <a:p>
            <a:pPr lvl="2"/>
            <a:r>
              <a:rPr lang="en-US" dirty="0" smtClean="0"/>
              <a:t>No swarming</a:t>
            </a:r>
          </a:p>
          <a:p>
            <a:pPr lvl="3"/>
            <a:r>
              <a:rPr lang="en-US" dirty="0" smtClean="0"/>
              <a:t>Not built for Internet at large</a:t>
            </a:r>
          </a:p>
          <a:p>
            <a:r>
              <a:rPr lang="en-US" dirty="0" smtClean="0"/>
              <a:t>Server-side protocols</a:t>
            </a:r>
          </a:p>
          <a:p>
            <a:pPr lvl="1"/>
            <a:r>
              <a:rPr lang="en-US" dirty="0" smtClean="0"/>
              <a:t>Backslash</a:t>
            </a:r>
          </a:p>
          <a:p>
            <a:pPr lvl="2"/>
            <a:r>
              <a:rPr lang="en-US" dirty="0" smtClean="0"/>
              <a:t>Limited by servers’ bandwidth</a:t>
            </a:r>
          </a:p>
          <a:p>
            <a:r>
              <a:rPr lang="en-US" dirty="0" smtClean="0"/>
              <a:t>Cooperative protocols</a:t>
            </a:r>
          </a:p>
          <a:p>
            <a:pPr lvl="1"/>
            <a:r>
              <a:rPr lang="en-US" dirty="0" smtClean="0"/>
              <a:t>BitTorrent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814</Words>
  <Application>Microsoft Office PowerPoint</Application>
  <PresentationFormat>On-screen Show (4:3)</PresentationFormat>
  <Paragraphs>259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Making Today’s Internet Faster</vt:lpstr>
      <vt:lpstr>Fast download</vt:lpstr>
      <vt:lpstr>Slow downloads</vt:lpstr>
      <vt:lpstr>Your options</vt:lpstr>
      <vt:lpstr>Server options</vt:lpstr>
      <vt:lpstr>P2P</vt:lpstr>
      <vt:lpstr>BitTorrent Downsides</vt:lpstr>
      <vt:lpstr>BitTorrent Downsides</vt:lpstr>
      <vt:lpstr>Other Related Work</vt:lpstr>
      <vt:lpstr>Automatic Swarming</vt:lpstr>
      <vt:lpstr>Automatic Swarming -- Goals</vt:lpstr>
      <vt:lpstr>Automatic Swarming – Monitoring Downloads</vt:lpstr>
      <vt:lpstr>P2P Delivery – Finding Peers</vt:lpstr>
      <vt:lpstr>P2P Delivery</vt:lpstr>
      <vt:lpstr>P2P Sharing</vt:lpstr>
      <vt:lpstr>Methodology</vt:lpstr>
      <vt:lpstr>Methodology</vt:lpstr>
      <vt:lpstr>Scalability Test</vt:lpstr>
      <vt:lpstr>Performance – Client-Server</vt:lpstr>
      <vt:lpstr>Performance – Automatic Swarming</vt:lpstr>
      <vt:lpstr>Automatic Swarming –  Transition Causes</vt:lpstr>
      <vt:lpstr>Comparison</vt:lpstr>
      <vt:lpstr>Individual Parameter Tests</vt:lpstr>
      <vt:lpstr>Optimal Discovered Values</vt:lpstr>
      <vt:lpstr>Linger Time</vt:lpstr>
      <vt:lpstr>Full Web Page</vt:lpstr>
      <vt:lpstr>Multiple Files Versus Client-Server</vt:lpstr>
      <vt:lpstr>With Large Files</vt:lpstr>
      <vt:lpstr>With Large Files</vt:lpstr>
      <vt:lpstr>With Large Files</vt:lpstr>
      <vt:lpstr>Conclusion</vt:lpstr>
      <vt:lpstr>Automatic Swarming -- Goals</vt:lpstr>
      <vt:lpstr>Future Work</vt:lpstr>
      <vt:lpstr>Questions?</vt:lpstr>
    </vt:vector>
  </TitlesOfParts>
  <Company>LDS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Internet Faster</dc:title>
  <dc:creator>packrd</dc:creator>
  <cp:lastModifiedBy> </cp:lastModifiedBy>
  <cp:revision>927</cp:revision>
  <dcterms:created xsi:type="dcterms:W3CDTF">2010-03-26T23:37:09Z</dcterms:created>
  <dcterms:modified xsi:type="dcterms:W3CDTF">2010-04-19T15:46:31Z</dcterms:modified>
</cp:coreProperties>
</file>