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3" r:id="rId3"/>
    <p:sldId id="257" r:id="rId4"/>
    <p:sldId id="258" r:id="rId5"/>
    <p:sldId id="259" r:id="rId6"/>
    <p:sldId id="260" r:id="rId7"/>
    <p:sldId id="261" r:id="rId8"/>
    <p:sldId id="262" r:id="rId9"/>
    <p:sldId id="265" r:id="rId10"/>
    <p:sldId id="264" r:id="rId11"/>
    <p:sldId id="266" r:id="rId12"/>
    <p:sldId id="267" r:id="rId13"/>
    <p:sldId id="268" r:id="rId14"/>
    <p:sldId id="269" r:id="rId15"/>
    <p:sldId id="281"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40" autoAdjust="0"/>
    <p:restoredTop sz="83714" autoAdjust="0"/>
  </p:normalViewPr>
  <p:slideViewPr>
    <p:cSldViewPr>
      <p:cViewPr varScale="1">
        <p:scale>
          <a:sx n="77" d="100"/>
          <a:sy n="77" d="100"/>
        </p:scale>
        <p:origin x="-75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26D637-6924-4A4F-8550-0E64EF887888}" type="datetimeFigureOut">
              <a:rPr lang="en-US" smtClean="0"/>
              <a:pPr/>
              <a:t>4/8/2010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D85767-B34F-4122-8642-982296400D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the server can’t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dirty="0" smtClean="0"/>
              <a:t>" [cross each one out in turn] -- ours is a purely client-side modification, so servers don’t have to be</a:t>
            </a:r>
            <a:r>
              <a:rPr lang="en-US" baseline="0" dirty="0" smtClean="0"/>
              <a:t> set up with extra configuration</a:t>
            </a:r>
            <a:endParaRPr lang="en-US" dirty="0" smtClean="0"/>
          </a:p>
          <a:p>
            <a:r>
              <a:rPr lang="en-US" dirty="0" smtClean="0"/>
              <a:t>To participate, nor even opt-in ... [3]</a:t>
            </a:r>
          </a:p>
          <a:p>
            <a:endParaRPr lang="en-US" dirty="0" smtClean="0"/>
          </a:p>
          <a:p>
            <a:r>
              <a:rPr lang="en-US" dirty="0" smtClean="0"/>
              <a:t>Ours provides an automatic transition to P2P, so even with small files it can switch automatically, which makes it  more user-friendly [no manual intervention required] [2].</a:t>
            </a:r>
          </a:p>
          <a:p>
            <a:endParaRPr lang="en-US" dirty="0" smtClean="0"/>
          </a:p>
          <a:p>
            <a:r>
              <a:rPr lang="en-US" dirty="0" smtClean="0"/>
              <a:t>Ours uses standard client-server until this is deemed slow, so it "knows" when P2P will be faster, thus alleviating the user from having to choose whether to ignore it or not [1].</a:t>
            </a:r>
          </a:p>
        </p:txBody>
      </p:sp>
      <p:sp>
        <p:nvSpPr>
          <p:cNvPr id="4" name="Slide Number Placeholder 3"/>
          <p:cNvSpPr>
            <a:spLocks noGrp="1"/>
          </p:cNvSpPr>
          <p:nvPr>
            <p:ph type="sldNum" sz="quarter" idx="10"/>
          </p:nvPr>
        </p:nvSpPr>
        <p:spPr/>
        <p:txBody>
          <a:bodyPr/>
          <a:lstStyle/>
          <a:p>
            <a:fld id="{CFD85767-B34F-4122-8642-982296400DC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TODO ADD W TO THIS</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more depth needed, uh guess.</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much change, really.  Because it</a:t>
            </a:r>
            <a:r>
              <a:rPr lang="en-US" baseline="0" dirty="0" smtClean="0"/>
              <a:t> only affected at most the first few,  because after that the server became saturated and T would always fire first.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isn’t just me!  This is not me!</a:t>
            </a:r>
          </a:p>
        </p:txBody>
      </p:sp>
      <p:sp>
        <p:nvSpPr>
          <p:cNvPr id="4" name="Slide Number Placeholder 3"/>
          <p:cNvSpPr>
            <a:spLocks noGrp="1"/>
          </p:cNvSpPr>
          <p:nvPr>
            <p:ph type="sldNum" sz="quarter" idx="10"/>
          </p:nvPr>
        </p:nvSpPr>
        <p:spPr/>
        <p:txBody>
          <a:bodyPr/>
          <a:lstStyle/>
          <a:p>
            <a:fld id="{CFD85767-B34F-4122-8642-982296400DCD}"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our linger time was 20</a:t>
            </a:r>
            <a:r>
              <a:rPr lang="en-US" baseline="0" dirty="0" smtClean="0"/>
              <a:t> seconds, so the DHT was becoming less effective under higher load.</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Fastest</a:t>
            </a:r>
            <a:r>
              <a:rPr lang="en-US" baseline="0" dirty="0" smtClean="0"/>
              <a:t> was 32 KB, presumably because I download from the last few peers in parallel, so this fits best.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“Ours doesn’t perform</a:t>
            </a:r>
            <a:r>
              <a:rPr lang="en-US" baseline="0" dirty="0" smtClean="0"/>
              <a:t> as </a:t>
            </a:r>
            <a:r>
              <a:rPr lang="en-US" dirty="0" smtClean="0"/>
              <a:t>well as BT for</a:t>
            </a:r>
            <a:r>
              <a:rPr lang="en-US" baseline="0" dirty="0" smtClean="0"/>
              <a:t> large files.”</a:t>
            </a:r>
          </a:p>
          <a:p>
            <a:endParaRPr lang="en-US" baseline="0" dirty="0" smtClean="0"/>
          </a:p>
          <a:p>
            <a:r>
              <a:rPr lang="en-US" baseline="0" dirty="0" smtClean="0"/>
              <a:t>You can see that at about 730 to 882 seconds most of our peers finish the file, and most of the peers download it from peers, so once we get the file out there we work all right, but we could do some work still to increase our speed of propagating the blocks.”</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"real" use is probably currently [who knows for sure] "most useful in the wild" for larger static files, still.  </a:t>
            </a:r>
          </a:p>
          <a:p>
            <a:endParaRPr lang="en-US" dirty="0" smtClean="0"/>
          </a:p>
          <a:p>
            <a:r>
              <a:rPr lang="en-US" dirty="0" smtClean="0"/>
              <a:t>Kind of an auto-</a:t>
            </a:r>
            <a:r>
              <a:rPr lang="en-US" dirty="0" err="1" smtClean="0"/>
              <a:t>BitTorrent</a:t>
            </a:r>
            <a:r>
              <a:rPr lang="en-US" dirty="0" smtClean="0"/>
              <a:t> for all files on the Internet, though we have shown it can work well for small files, too,</a:t>
            </a:r>
            <a:r>
              <a:rPr lang="en-US" baseline="0" dirty="0" smtClean="0"/>
              <a:t> so something like this could become</a:t>
            </a:r>
          </a:p>
          <a:p>
            <a:r>
              <a:rPr lang="en-US" baseline="0" dirty="0" smtClean="0"/>
              <a:t>A real contribution to browsing the Internet.</a:t>
            </a:r>
            <a:endParaRPr lang="en-US" dirty="0" smtClean="0"/>
          </a:p>
          <a:p>
            <a:endParaRPr lang="en-US" dirty="0" smtClean="0"/>
          </a:p>
          <a:p>
            <a:r>
              <a:rPr lang="en-US" dirty="0" smtClean="0"/>
              <a:t>Demo?</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Today's Internet is slow.  It is.</a:t>
            </a:r>
          </a:p>
          <a:p>
            <a:r>
              <a:rPr lang="en-US" dirty="0" smtClean="0"/>
              <a:t>This is very frustrating to today's work flow, and annoying.</a:t>
            </a:r>
          </a:p>
          <a:p>
            <a:r>
              <a:rPr lang="en-US" dirty="0" smtClean="0"/>
              <a:t>"today's bottleneck is no longer the disk or </a:t>
            </a:r>
            <a:r>
              <a:rPr lang="en-US" dirty="0" err="1" smtClean="0"/>
              <a:t>cpu</a:t>
            </a:r>
            <a:r>
              <a:rPr lang="en-US" dirty="0" smtClean="0"/>
              <a:t>--it's the network!"</a:t>
            </a:r>
          </a:p>
          <a:p>
            <a:r>
              <a:rPr lang="en-US" dirty="0" smtClean="0"/>
              <a:t>"all this wasted bandwidth“</a:t>
            </a:r>
          </a:p>
          <a:p>
            <a:endParaRPr lang="en-US" dirty="0" smtClean="0"/>
          </a:p>
          <a:p>
            <a:r>
              <a:rPr lang="en-US" dirty="0" smtClean="0"/>
              <a:t>Add</a:t>
            </a:r>
            <a:r>
              <a:rPr lang="en-US" baseline="0" dirty="0" smtClean="0"/>
              <a:t> a graph of </a:t>
            </a:r>
            <a:r>
              <a:rPr lang="en-US" baseline="0" dirty="0" smtClean="0"/>
              <a:t>network </a:t>
            </a:r>
            <a:r>
              <a:rPr lang="en-US" baseline="0" dirty="0" smtClean="0"/>
              <a:t>speed increasing so slowly compared to processors </a:t>
            </a:r>
            <a:r>
              <a:rPr lang="en-US" baseline="0" dirty="0" smtClean="0"/>
              <a:t>[?]</a:t>
            </a:r>
          </a:p>
          <a:p>
            <a:endParaRPr lang="en-US" baseline="0" dirty="0" smtClean="0"/>
          </a:p>
          <a:p>
            <a:r>
              <a:rPr lang="en-US" baseline="0" dirty="0" smtClean="0"/>
              <a:t>“exacerbated by the fact that it’s quite possible that one of my co-workers just downloaded this, and if we collaborated, I could have downloaded it much faster.”</a:t>
            </a: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Download manager—for me speeds things up, but</a:t>
            </a:r>
            <a:r>
              <a:rPr lang="en-US" baseline="0" dirty="0" smtClean="0"/>
              <a:t> hard to use because not integrated, also the server might run out of bandwidth</a:t>
            </a:r>
            <a:r>
              <a:rPr lang="en-US" baseline="0" dirty="0" smtClean="0"/>
              <a:t>.</a:t>
            </a:r>
          </a:p>
          <a:p>
            <a:endParaRPr lang="en-US" baseline="0" dirty="0" smtClean="0"/>
          </a:p>
          <a:p>
            <a:r>
              <a:rPr lang="en-US" baseline="0" dirty="0" smtClean="0"/>
              <a:t>Adding a local proxy doesn’t help if the file hasn’t been downloaded locally already—same exact problem in many cases.</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popular industry standard.  </a:t>
            </a:r>
            <a:r>
              <a:rPr lang="en-US" dirty="0" err="1" smtClean="0"/>
              <a:t>Akamai</a:t>
            </a:r>
            <a:r>
              <a:rPr lang="en-US" dirty="0" smtClean="0"/>
              <a:t> hosts iTunes.</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don’t need any extra servers, peers do most of the extra</a:t>
            </a:r>
            <a:r>
              <a:rPr lang="en-US" baseline="0" dirty="0" smtClean="0"/>
              <a:t> hosting.</a:t>
            </a:r>
          </a:p>
          <a:p>
            <a:endParaRPr lang="en-US" baseline="0" dirty="0" smtClean="0"/>
          </a:p>
          <a:p>
            <a:r>
              <a:rPr lang="en-US" baseline="0" dirty="0" smtClean="0"/>
              <a:t>“Melissa style” explanation.</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Hard to setup, Hard to use.</a:t>
            </a:r>
          </a:p>
          <a:p>
            <a:endParaRPr lang="en-US" dirty="0" smtClean="0"/>
          </a:p>
          <a:p>
            <a:r>
              <a:rPr lang="en-US" dirty="0" smtClean="0"/>
              <a:t>There are all sorts of barriers that keep this from actually working.</a:t>
            </a:r>
          </a:p>
          <a:p>
            <a:endParaRPr lang="en-US" dirty="0" smtClean="0"/>
          </a:p>
          <a:p>
            <a:r>
              <a:rPr lang="en-US" dirty="0" smtClean="0"/>
              <a:t>TODO new slide</a:t>
            </a:r>
          </a:p>
          <a:p>
            <a:endParaRPr lang="en-US" dirty="0" smtClean="0"/>
          </a:p>
          <a:p>
            <a:r>
              <a:rPr lang="en-US" dirty="0" smtClean="0"/>
              <a:t>1) The server has to set it up per file.</a:t>
            </a:r>
          </a:p>
          <a:p>
            <a:endParaRPr lang="en-US" dirty="0" smtClean="0"/>
          </a:p>
          <a:p>
            <a:r>
              <a:rPr lang="en-US" dirty="0" smtClean="0"/>
              <a:t>2) When a user runs into this, it typically takes extra time in order to download this way, because you have to go</a:t>
            </a:r>
            <a:r>
              <a:rPr lang="en-US" baseline="0" dirty="0" smtClean="0"/>
              <a:t> through some extra steps, like</a:t>
            </a:r>
          </a:p>
          <a:p>
            <a:r>
              <a:rPr lang="en-US" baseline="0" dirty="0" smtClean="0"/>
              <a:t>Downloading the .torrent file, then waiting some time for your client to contact the tracker, get peer lists, find peers that are willing to share with you, etc.</a:t>
            </a:r>
            <a:endParaRPr lang="en-US" dirty="0" smtClean="0"/>
          </a:p>
          <a:p>
            <a:endParaRPr lang="en-US" dirty="0" smtClean="0"/>
          </a:p>
          <a:p>
            <a:r>
              <a:rPr lang="en-US" dirty="0" smtClean="0"/>
              <a:t>3) It should be ignored. Typically (at least for me), it’s slower than just downloading it with the link they provide.</a:t>
            </a:r>
          </a:p>
          <a:p>
            <a:endParaRPr lang="en-US" dirty="0" smtClean="0"/>
          </a:p>
          <a:p>
            <a:endParaRPr lang="en-US" baseline="0" dirty="0" smtClean="0"/>
          </a:p>
          <a:p>
            <a:r>
              <a:rPr lang="en-US" dirty="0" smtClean="0"/>
              <a:t>2) small files</a:t>
            </a:r>
          </a:p>
          <a:p>
            <a:endParaRPr lang="en-US" dirty="0" smtClean="0"/>
          </a:p>
          <a:p>
            <a:r>
              <a:rPr lang="en-US" dirty="0" smtClean="0"/>
              <a:t>It would be painful to have to do this for many small files, like browsing a web page.  Up to 10 files for </a:t>
            </a:r>
            <a:r>
              <a:rPr lang="en-US" dirty="0" err="1" smtClean="0"/>
              <a:t>byu's</a:t>
            </a:r>
            <a:r>
              <a:rPr lang="en-US" dirty="0" smtClean="0"/>
              <a:t> web site.  Even if they *did* a </a:t>
            </a:r>
            <a:r>
              <a:rPr lang="en-US" dirty="0" err="1" smtClean="0"/>
              <a:t>BitTorrent</a:t>
            </a:r>
            <a:r>
              <a:rPr lang="en-US" dirty="0" smtClean="0"/>
              <a:t> file for each of these small files, today’s systems include a manual step in order to download each file.  Modern browsers don’t handle inline p2p.  So P2P basically</a:t>
            </a:r>
            <a:r>
              <a:rPr lang="en-US" baseline="0" dirty="0" smtClean="0"/>
              <a:t> can’t be used for a typical web page.</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Technology is there but not easily accessible.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Because of these barriers,</a:t>
            </a:r>
            <a:r>
              <a:rPr lang="en-US" baseline="0" dirty="0" smtClean="0"/>
              <a:t> few servers are setup to use </a:t>
            </a:r>
            <a:r>
              <a:rPr lang="en-US" baseline="0" dirty="0" err="1" smtClean="0"/>
              <a:t>BitTorrent</a:t>
            </a:r>
            <a:r>
              <a:rPr lang="en-US" baseline="0" dirty="0" smtClean="0"/>
              <a:t>, and many users ignore them even when they are, because of unreliable results.</a:t>
            </a:r>
          </a:p>
          <a:p>
            <a:endParaRPr lang="en-US" dirty="0" smtClean="0"/>
          </a:p>
          <a:p>
            <a:r>
              <a:rPr lang="en-US" baseline="0" dirty="0" smtClean="0"/>
              <a:t>----Some of the same:</a:t>
            </a:r>
            <a:endParaRPr lang="en-US" dirty="0" smtClean="0"/>
          </a:p>
          <a:p>
            <a:endParaRPr lang="en-US" dirty="0" smtClean="0"/>
          </a:p>
          <a:p>
            <a:r>
              <a:rPr lang="en-US" dirty="0" smtClean="0"/>
              <a:t>It would annoy the user to death with today's system to have to go and get them all manually.  Not as user-friendly</a:t>
            </a:r>
          </a:p>
          <a:p>
            <a:endParaRPr lang="en-US" dirty="0" smtClean="0"/>
          </a:p>
          <a:p>
            <a:r>
              <a:rPr lang="en-US" dirty="0" smtClean="0"/>
              <a:t>Barrier </a:t>
            </a:r>
            <a:r>
              <a:rPr lang="en-US" dirty="0" smtClean="0"/>
              <a:t>to entry: know how to use it, choose it, and it has to be fast.  Many people ignore it</a:t>
            </a:r>
            <a:r>
              <a:rPr lang="en-US" dirty="0" smtClean="0"/>
              <a:t>.</a:t>
            </a:r>
          </a:p>
          <a:p>
            <a:endParaRPr lang="en-US" dirty="0" smtClean="0"/>
          </a:p>
          <a:p>
            <a:r>
              <a:rPr lang="en-US" dirty="0" smtClean="0"/>
              <a:t>Barrier for the</a:t>
            </a:r>
            <a:r>
              <a:rPr lang="en-US" baseline="0" dirty="0" smtClean="0"/>
              <a:t> server too: setting it up.  Barrier to client: extra cost of time to download/unreliable can cause it to cost you extra time.</a:t>
            </a:r>
          </a:p>
          <a:p>
            <a:endParaRPr lang="en-US" baseline="0" dirty="0" smtClean="0"/>
          </a:p>
          <a:p>
            <a:r>
              <a:rPr lang="en-US" dirty="0" smtClean="0"/>
              <a:t>Barrier: not just the client, but you don’t know if using the client will actually be faster.  Many times it isn’t.</a:t>
            </a:r>
          </a:p>
          <a:p>
            <a:r>
              <a:rPr lang="en-US" dirty="0" smtClean="0"/>
              <a:t>And some</a:t>
            </a:r>
            <a:r>
              <a:rPr lang="en-US" baseline="0" dirty="0" smtClean="0"/>
              <a:t> sites don’t offer P2P.</a:t>
            </a:r>
          </a:p>
          <a:p>
            <a:endParaRPr lang="en-US" baseline="0" dirty="0" smtClean="0"/>
          </a:p>
          <a:p>
            <a:r>
              <a:rPr lang="en-US" baseline="0" dirty="0" smtClean="0"/>
              <a:t>How many sites actually offer you that stuff?</a:t>
            </a:r>
          </a:p>
          <a:p>
            <a:endParaRPr lang="en-US" baseline="0" dirty="0" smtClean="0"/>
          </a:p>
          <a:p>
            <a:endParaRPr lang="en-US" baseline="0" dirty="0" smtClean="0"/>
          </a:p>
          <a:p>
            <a:r>
              <a:rPr lang="en-US" dirty="0" smtClean="0"/>
              <a:t>1) should be ignored typically [it's slower (but you're never sure when), non standard, typically not integrated with normal HTTP sites--except in a few rare cases].</a:t>
            </a:r>
          </a:p>
          <a:p>
            <a:endParaRPr lang="en-US" dirty="0" smtClean="0"/>
          </a:p>
          <a:p>
            <a:r>
              <a:rPr lang="en-US" dirty="0" smtClean="0"/>
              <a:t>3) Though awesome, most servers don't allow you this option [unless they offer large popular files], as it's extra hassle, non-conventional.</a:t>
            </a:r>
          </a:p>
          <a:p>
            <a:endParaRPr lang="en-US" dirty="0" smtClean="0"/>
          </a:p>
          <a:p>
            <a:r>
              <a:rPr lang="en-US" dirty="0" smtClean="0"/>
              <a:t>[plus any other goals that are actually worth mentioning]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provide</a:t>
            </a:r>
            <a:r>
              <a:rPr lang="en-US" baseline="0" dirty="0" smtClean="0"/>
              <a:t> </a:t>
            </a:r>
            <a:r>
              <a:rPr lang="en-US" dirty="0" smtClean="0"/>
              <a:t>a</a:t>
            </a:r>
            <a:r>
              <a:rPr lang="en-US" baseline="0" dirty="0" smtClean="0"/>
              <a:t> new option for Internet users—Automatic Swarming, which aims to alleviate these problems.</a:t>
            </a:r>
          </a:p>
          <a:p>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A135E-287C-4591-8C88-153CD277EA84}" type="datetimeFigureOut">
              <a:rPr lang="en-US" smtClean="0"/>
              <a:pPr/>
              <a:t>4/8/2010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1A135E-287C-4591-8C88-153CD277EA84}" type="datetimeFigureOut">
              <a:rPr lang="en-US" smtClean="0"/>
              <a:pPr/>
              <a:t>4/8/2010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1A135E-287C-4591-8C88-153CD277EA84}" type="datetimeFigureOut">
              <a:rPr lang="en-US" smtClean="0"/>
              <a:pPr/>
              <a:t>4/8/2010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1A135E-287C-4591-8C88-153CD277EA84}" type="datetimeFigureOut">
              <a:rPr lang="en-US" smtClean="0"/>
              <a:pPr/>
              <a:t>4/8/2010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A135E-287C-4591-8C88-153CD277EA84}" type="datetimeFigureOut">
              <a:rPr lang="en-US" smtClean="0"/>
              <a:pPr/>
              <a:t>4/8/2010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A135E-287C-4591-8C88-153CD277EA84}" type="datetimeFigureOut">
              <a:rPr lang="en-US" smtClean="0"/>
              <a:pPr/>
              <a:t>4/8/2010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DB321-3E07-42A7-B023-42BE62E90D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Making The Internet Faster</a:t>
            </a:r>
            <a:endParaRPr lang="en-US" dirty="0"/>
          </a:p>
        </p:txBody>
      </p:sp>
      <p:sp>
        <p:nvSpPr>
          <p:cNvPr id="3" name="Subtitle 2"/>
          <p:cNvSpPr>
            <a:spLocks noGrp="1"/>
          </p:cNvSpPr>
          <p:nvPr>
            <p:ph type="subTitle" idx="1"/>
          </p:nvPr>
        </p:nvSpPr>
        <p:spPr>
          <a:xfrm>
            <a:off x="457200" y="3886200"/>
            <a:ext cx="8382000" cy="1752600"/>
          </a:xfrm>
        </p:spPr>
        <p:txBody>
          <a:bodyPr/>
          <a:lstStyle/>
          <a:p>
            <a:r>
              <a:rPr lang="en-US" dirty="0" smtClean="0"/>
              <a:t>(Automatic </a:t>
            </a:r>
            <a:r>
              <a:rPr lang="en-US" dirty="0"/>
              <a:t>Transition To Peer-to-Peer </a:t>
            </a:r>
            <a:r>
              <a:rPr lang="en-US" dirty="0" smtClean="0"/>
              <a:t>Download)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Benefits</a:t>
            </a:r>
            <a:endParaRPr lang="en-US" dirty="0"/>
          </a:p>
        </p:txBody>
      </p:sp>
      <p:sp>
        <p:nvSpPr>
          <p:cNvPr id="3" name="Content Placeholder 2"/>
          <p:cNvSpPr>
            <a:spLocks noGrp="1"/>
          </p:cNvSpPr>
          <p:nvPr>
            <p:ph idx="1"/>
          </p:nvPr>
        </p:nvSpPr>
        <p:spPr/>
        <p:txBody>
          <a:bodyPr/>
          <a:lstStyle/>
          <a:p>
            <a:r>
              <a:rPr lang="en-US" dirty="0" smtClean="0"/>
              <a:t>Automatic transition</a:t>
            </a:r>
          </a:p>
          <a:p>
            <a:pPr lvl="1"/>
            <a:r>
              <a:rPr lang="en-US" dirty="0" smtClean="0"/>
              <a:t>Small files</a:t>
            </a:r>
          </a:p>
          <a:p>
            <a:pPr lvl="1"/>
            <a:r>
              <a:rPr lang="en-US" dirty="0" smtClean="0"/>
              <a:t>Client-server plus P2P</a:t>
            </a:r>
          </a:p>
          <a:p>
            <a:r>
              <a:rPr lang="en-US" dirty="0" smtClean="0"/>
              <a:t>Client-side </a:t>
            </a:r>
            <a:r>
              <a:rPr lang="en-US" dirty="0" smtClean="0"/>
              <a:t>protocol</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 Download</a:t>
            </a:r>
            <a:endParaRPr lang="en-US" dirty="0"/>
          </a:p>
        </p:txBody>
      </p:sp>
      <p:pic>
        <p:nvPicPr>
          <p:cNvPr id="4099" name="Picture 3" descr="C:\dev\ruby\p2pwebclient\thesis_presentation\algorithm explanation.png"/>
          <p:cNvPicPr>
            <a:picLocks noChangeAspect="1" noChangeArrowheads="1"/>
          </p:cNvPicPr>
          <p:nvPr/>
        </p:nvPicPr>
        <p:blipFill>
          <a:blip r:embed="rId3" cstate="print"/>
          <a:srcRect/>
          <a:stretch>
            <a:fillRect/>
          </a:stretch>
        </p:blipFill>
        <p:spPr bwMode="auto">
          <a:xfrm>
            <a:off x="533400" y="1905000"/>
            <a:ext cx="6953934" cy="432752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Peers, share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3" cstate="print"/>
          <a:srcRect/>
          <a:stretch>
            <a:fillRect/>
          </a:stretch>
        </p:blipFill>
        <p:spPr bwMode="auto">
          <a:xfrm>
            <a:off x="0" y="2209800"/>
            <a:ext cx="9601200" cy="2209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Client-Server</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0" y="2133600"/>
            <a:ext cx="9353550" cy="37814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 Automatic Swarming</a:t>
            </a: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0" y="1905000"/>
            <a:ext cx="4467225" cy="3124200"/>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4343400" y="2286000"/>
            <a:ext cx="5191125" cy="27622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228600" y="2362200"/>
            <a:ext cx="4467225" cy="3124200"/>
          </a:xfrm>
          <a:prstGeom prst="rect">
            <a:avLst/>
          </a:prstGeom>
          <a:noFill/>
          <a:ln w="9525">
            <a:noFill/>
            <a:miter lim="800000"/>
            <a:headEnd/>
            <a:tailEnd/>
          </a:ln>
        </p:spPr>
      </p:pic>
      <p:pic>
        <p:nvPicPr>
          <p:cNvPr id="15362" name="Picture 2"/>
          <p:cNvPicPr>
            <a:picLocks noChangeAspect="1" noChangeArrowheads="1"/>
          </p:cNvPicPr>
          <p:nvPr/>
        </p:nvPicPr>
        <p:blipFill>
          <a:blip r:embed="rId4" cstate="print"/>
          <a:srcRect/>
          <a:stretch>
            <a:fillRect/>
          </a:stretch>
        </p:blipFill>
        <p:spPr bwMode="auto">
          <a:xfrm>
            <a:off x="4343400" y="2286000"/>
            <a:ext cx="4600575" cy="334327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Varying Parameters</a:t>
            </a:r>
            <a:endParaRPr lang="en-US" dirty="0"/>
          </a:p>
        </p:txBody>
      </p:sp>
      <p:sp>
        <p:nvSpPr>
          <p:cNvPr id="3" name="Content Placeholder 2"/>
          <p:cNvSpPr>
            <a:spLocks noGrp="1"/>
          </p:cNvSpPr>
          <p:nvPr>
            <p:ph idx="1"/>
          </p:nvPr>
        </p:nvSpPr>
        <p:spPr/>
        <p:txBody>
          <a:bodyPr>
            <a:normAutofit/>
          </a:bodyPr>
          <a:lstStyle/>
          <a:p>
            <a:r>
              <a:rPr lang="en-US" dirty="0" smtClean="0"/>
              <a:t>T, R, W</a:t>
            </a:r>
          </a:p>
          <a:p>
            <a:r>
              <a:rPr lang="en-US" dirty="0" smtClean="0"/>
              <a:t>Multiple Files</a:t>
            </a:r>
          </a:p>
          <a:p>
            <a:r>
              <a:rPr lang="en-US" dirty="0" smtClean="0"/>
              <a:t>Large Files</a:t>
            </a:r>
          </a:p>
          <a:p>
            <a:r>
              <a:rPr lang="en-US" dirty="0" smtClean="0"/>
              <a:t>Block Size</a:t>
            </a:r>
          </a:p>
          <a:p>
            <a:r>
              <a:rPr lang="en-US" dirty="0" smtClean="0"/>
              <a:t>Linger Time</a:t>
            </a:r>
          </a:p>
          <a:p>
            <a:r>
              <a:rPr lang="en-US" dirty="0" smtClean="0"/>
              <a:t>Peer count</a:t>
            </a:r>
          </a:p>
          <a:p>
            <a:endParaRPr lang="en-US" dirty="0"/>
          </a:p>
        </p:txBody>
      </p:sp>
      <p:pic>
        <p:nvPicPr>
          <p:cNvPr id="4" name="Picture 3" descr="C:\dev\ruby\p2pwebclient\thesis_presentation\algorithm explanation.png"/>
          <p:cNvPicPr>
            <a:picLocks noChangeAspect="1" noChangeArrowheads="1"/>
          </p:cNvPicPr>
          <p:nvPr/>
        </p:nvPicPr>
        <p:blipFill>
          <a:blip r:embed="rId3" cstate="print"/>
          <a:srcRect/>
          <a:stretch>
            <a:fillRect/>
          </a:stretch>
        </p:blipFill>
        <p:spPr bwMode="auto">
          <a:xfrm>
            <a:off x="3733800" y="1600200"/>
            <a:ext cx="4740191" cy="2949884"/>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T</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57150" y="2057400"/>
            <a:ext cx="9086850" cy="30194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R</a:t>
            </a: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457200" y="1600200"/>
            <a:ext cx="7479155" cy="441007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W</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1752600" y="2590800"/>
            <a:ext cx="5143500" cy="29337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normAutofit/>
          </a:bodyPr>
          <a:lstStyle/>
          <a:p>
            <a:r>
              <a:rPr lang="en-US" sz="1800" dirty="0" err="1" smtClean="0"/>
              <a:t>wE</a:t>
            </a:r>
            <a:r>
              <a:rPr lang="en-US" sz="1800" dirty="0" smtClean="0"/>
              <a:t>\=</a:t>
            </a:r>
            <a:r>
              <a:rPr lang="en-US" sz="1800" dirty="0" smtClean="0"/>
              <a:t>f P'P= \</a:t>
            </a:r>
            <a:r>
              <a:rPr lang="en-US" sz="1800" dirty="0" smtClean="0"/>
              <a:t>ROVIDE A U966554F545DS6TFDV87654536:01 PM 4/5/20102 098YH6Ya	1W N.I </a:t>
            </a:r>
            <a:endParaRPr lang="en-US" sz="1800" dirty="0" smtClean="0"/>
          </a:p>
          <a:p>
            <a:r>
              <a:rPr lang="en-US" sz="1800" dirty="0" smtClean="0"/>
              <a:t>Family</a:t>
            </a:r>
          </a:p>
          <a:p>
            <a:r>
              <a:rPr lang="en-US" sz="1800" dirty="0" smtClean="0"/>
              <a:t>Teachers</a:t>
            </a:r>
            <a:endParaRPr lang="en-US" sz="1800" dirty="0" smtClean="0"/>
          </a:p>
        </p:txBody>
      </p:sp>
      <p:pic>
        <p:nvPicPr>
          <p:cNvPr id="16387" name="Picture 3" descr="C:\Documents and Settings\Default\Local Settings\Temporary Internet Files\Content.IE5\SP0CBOYO\MCj04406570000[1].png"/>
          <p:cNvPicPr>
            <a:picLocks noChangeAspect="1" noChangeArrowheads="1"/>
          </p:cNvPicPr>
          <p:nvPr/>
        </p:nvPicPr>
        <p:blipFill>
          <a:blip r:embed="rId3" cstate="print"/>
          <a:srcRect/>
          <a:stretch>
            <a:fillRect/>
          </a:stretch>
        </p:blipFill>
        <p:spPr bwMode="auto">
          <a:xfrm>
            <a:off x="7010400" y="228600"/>
            <a:ext cx="1156947" cy="120144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web Page</a:t>
            </a:r>
            <a:endParaRPr lang="en-US" dirty="0"/>
          </a:p>
        </p:txBody>
      </p:sp>
      <p:pic>
        <p:nvPicPr>
          <p:cNvPr id="10242" name="Picture 2"/>
          <p:cNvPicPr>
            <a:picLocks noChangeAspect="1" noChangeArrowheads="1"/>
          </p:cNvPicPr>
          <p:nvPr/>
        </p:nvPicPr>
        <p:blipFill>
          <a:blip r:embed="rId3" cstate="print"/>
          <a:srcRect/>
          <a:stretch>
            <a:fillRect/>
          </a:stretch>
        </p:blipFill>
        <p:spPr bwMode="auto">
          <a:xfrm>
            <a:off x="0" y="2286000"/>
            <a:ext cx="9229725" cy="32004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Versus Client-Server</a:t>
            </a:r>
            <a:endParaRPr lang="en-US" dirty="0"/>
          </a:p>
        </p:txBody>
      </p:sp>
      <p:pic>
        <p:nvPicPr>
          <p:cNvPr id="11266" name="Picture 2"/>
          <p:cNvPicPr>
            <a:picLocks noGrp="1" noChangeAspect="1" noChangeArrowheads="1"/>
          </p:cNvPicPr>
          <p:nvPr>
            <p:ph idx="1"/>
          </p:nvPr>
        </p:nvPicPr>
        <p:blipFill>
          <a:blip r:embed="rId3" cstate="print"/>
          <a:srcRect/>
          <a:stretch>
            <a:fillRect/>
          </a:stretch>
        </p:blipFill>
        <p:spPr bwMode="auto">
          <a:xfrm>
            <a:off x="2109787" y="2463006"/>
            <a:ext cx="4924425" cy="28003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Size</a:t>
            </a:r>
            <a:endParaRPr lang="en-US" dirty="0"/>
          </a:p>
        </p:txBody>
      </p:sp>
      <p:pic>
        <p:nvPicPr>
          <p:cNvPr id="12290" name="Picture 2"/>
          <p:cNvPicPr>
            <a:picLocks noChangeAspect="1" noChangeArrowheads="1"/>
          </p:cNvPicPr>
          <p:nvPr/>
        </p:nvPicPr>
        <p:blipFill>
          <a:blip r:embed="rId3" cstate="print"/>
          <a:srcRect/>
          <a:stretch>
            <a:fillRect/>
          </a:stretch>
        </p:blipFill>
        <p:spPr bwMode="auto">
          <a:xfrm>
            <a:off x="1981200" y="2438400"/>
            <a:ext cx="5267325" cy="28003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Linger Time</a:t>
            </a:r>
            <a:endParaRPr lang="en-US" dirty="0"/>
          </a:p>
        </p:txBody>
      </p:sp>
      <p:pic>
        <p:nvPicPr>
          <p:cNvPr id="13314" name="Picture 2"/>
          <p:cNvPicPr>
            <a:picLocks noChangeAspect="1" noChangeArrowheads="1"/>
          </p:cNvPicPr>
          <p:nvPr/>
        </p:nvPicPr>
        <p:blipFill>
          <a:blip r:embed="rId3" cstate="print"/>
          <a:srcRect/>
          <a:stretch>
            <a:fillRect/>
          </a:stretch>
        </p:blipFill>
        <p:spPr bwMode="auto">
          <a:xfrm>
            <a:off x="2157413" y="2057400"/>
            <a:ext cx="4829175" cy="27432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Large Files</a:t>
            </a:r>
            <a:endParaRPr lang="en-US" dirty="0"/>
          </a:p>
        </p:txBody>
      </p:sp>
      <p:pic>
        <p:nvPicPr>
          <p:cNvPr id="14338" name="Picture 2"/>
          <p:cNvPicPr>
            <a:picLocks noGrp="1" noChangeAspect="1" noChangeArrowheads="1"/>
          </p:cNvPicPr>
          <p:nvPr>
            <p:ph idx="1"/>
          </p:nvPr>
        </p:nvPicPr>
        <p:blipFill>
          <a:blip r:embed="rId3" cstate="print"/>
          <a:srcRect/>
          <a:stretch>
            <a:fillRect/>
          </a:stretch>
        </p:blipFill>
        <p:spPr bwMode="auto">
          <a:xfrm>
            <a:off x="1676400" y="1295400"/>
            <a:ext cx="5734050" cy="2495550"/>
          </a:xfrm>
          <a:prstGeom prst="rect">
            <a:avLst/>
          </a:prstGeom>
          <a:noFill/>
          <a:ln w="9525">
            <a:noFill/>
            <a:miter lim="800000"/>
            <a:headEnd/>
            <a:tailEnd/>
          </a:ln>
        </p:spPr>
      </p:pic>
      <p:pic>
        <p:nvPicPr>
          <p:cNvPr id="14339" name="Picture 3"/>
          <p:cNvPicPr>
            <a:picLocks noChangeAspect="1" noChangeArrowheads="1"/>
          </p:cNvPicPr>
          <p:nvPr/>
        </p:nvPicPr>
        <p:blipFill>
          <a:blip r:embed="rId4" cstate="print"/>
          <a:srcRect/>
          <a:stretch>
            <a:fillRect/>
          </a:stretch>
        </p:blipFill>
        <p:spPr bwMode="auto">
          <a:xfrm>
            <a:off x="2057400" y="3810000"/>
            <a:ext cx="4876800" cy="254317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Viable.</a:t>
            </a:r>
          </a:p>
          <a:p>
            <a:pPr lvl="1"/>
            <a:r>
              <a:rPr lang="en-US" dirty="0" smtClean="0"/>
              <a:t>30 x as fast for small files</a:t>
            </a:r>
            <a:endParaRPr lang="en-US" dirty="0" smtClean="0"/>
          </a:p>
          <a:p>
            <a:pPr lvl="1"/>
            <a:r>
              <a:rPr lang="en-US" dirty="0" smtClean="0"/>
              <a:t>Transparent to servers</a:t>
            </a:r>
          </a:p>
          <a:p>
            <a:pPr lvl="1"/>
            <a:r>
              <a:rPr lang="en-US" dirty="0" smtClean="0"/>
              <a:t>Automatic for end users</a:t>
            </a:r>
          </a:p>
          <a:p>
            <a:pPr lvl="1"/>
            <a:endParaRPr 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Back off the origin.</a:t>
            </a:r>
          </a:p>
          <a:p>
            <a:r>
              <a:rPr lang="en-US" dirty="0" smtClean="0"/>
              <a:t>Validate Integrity.</a:t>
            </a:r>
          </a:p>
          <a:p>
            <a:r>
              <a:rPr lang="en-US" dirty="0" smtClean="0"/>
              <a:t>Differentiate better for static/non-static.</a:t>
            </a:r>
          </a:p>
          <a:p>
            <a:r>
              <a:rPr lang="en-US" dirty="0" smtClean="0"/>
              <a:t>Better use of the DHT (fairness, speed).</a:t>
            </a:r>
          </a:p>
          <a:p>
            <a:r>
              <a:rPr lang="en-US" dirty="0" smtClean="0"/>
              <a:t>Dynamic parameters.</a:t>
            </a:r>
          </a:p>
          <a:p>
            <a:r>
              <a:rPr lang="en-US" dirty="0" smtClean="0"/>
              <a:t>Incentives.</a:t>
            </a:r>
          </a:p>
          <a:p>
            <a:r>
              <a:rPr lang="en-US" dirty="0" smtClean="0"/>
              <a:t>Privacy.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download</a:t>
            </a:r>
            <a:endParaRPr lang="en-US" dirty="0"/>
          </a:p>
        </p:txBody>
      </p:sp>
      <p:sp>
        <p:nvSpPr>
          <p:cNvPr id="3" name="Content Placeholder 2"/>
          <p:cNvSpPr>
            <a:spLocks noGrp="1"/>
          </p:cNvSpPr>
          <p:nvPr>
            <p:ph idx="1"/>
          </p:nvPr>
        </p:nvSpPr>
        <p:spPr/>
        <p:txBody>
          <a:bodyPr/>
          <a:lstStyle/>
          <a:p>
            <a:endParaRPr lang="en-US"/>
          </a:p>
        </p:txBody>
      </p:sp>
      <p:pic>
        <p:nvPicPr>
          <p:cNvPr id="1027" name="Picture 3" descr="C:\Users\packrd\Desktop\more_speed_smaller.jpg"/>
          <p:cNvPicPr>
            <a:picLocks noChangeAspect="1" noChangeArrowheads="1"/>
          </p:cNvPicPr>
          <p:nvPr/>
        </p:nvPicPr>
        <p:blipFill>
          <a:blip r:embed="rId3" cstate="print"/>
          <a:srcRect/>
          <a:stretch>
            <a:fillRect/>
          </a:stretch>
        </p:blipFill>
        <p:spPr bwMode="auto">
          <a:xfrm>
            <a:off x="304800" y="1600200"/>
            <a:ext cx="8555567" cy="4476750"/>
          </a:xfrm>
          <a:prstGeom prst="rect">
            <a:avLst/>
          </a:prstGeom>
          <a:noFill/>
        </p:spPr>
      </p:pic>
      <p:pic>
        <p:nvPicPr>
          <p:cNvPr id="1028" name="Picture 4" descr="C:\Users\packrd\AppData\Local\Microsoft\Windows\Temporary Internet Files\Content.IE5\I9QEYR76\MCj04406450000[1].wmf"/>
          <p:cNvPicPr>
            <a:picLocks noChangeAspect="1" noChangeArrowheads="1"/>
          </p:cNvPicPr>
          <p:nvPr/>
        </p:nvPicPr>
        <p:blipFill>
          <a:blip r:embed="rId4" cstate="print"/>
          <a:srcRect/>
          <a:stretch>
            <a:fillRect/>
          </a:stretch>
        </p:blipFill>
        <p:spPr bwMode="auto">
          <a:xfrm>
            <a:off x="6934200" y="228600"/>
            <a:ext cx="1295400" cy="12954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Slow downloads</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3" cstate="print"/>
          <a:srcRect/>
          <a:stretch>
            <a:fillRect/>
          </a:stretch>
        </p:blipFill>
        <p:spPr bwMode="auto">
          <a:xfrm>
            <a:off x="381000" y="1600200"/>
            <a:ext cx="8442145" cy="2233613"/>
          </a:xfrm>
          <a:prstGeom prst="rect">
            <a:avLst/>
          </a:prstGeom>
          <a:noFill/>
          <a:ln w="9525">
            <a:noFill/>
            <a:miter lim="800000"/>
            <a:headEnd/>
            <a:tailEnd/>
          </a:ln>
          <a:effectLst/>
        </p:spPr>
      </p:pic>
      <p:pic>
        <p:nvPicPr>
          <p:cNvPr id="2051" name="Picture 3" descr="C:\Program Files\Microsoft Office\MEDIA\CAGCAT10\j0286034.wmf"/>
          <p:cNvPicPr>
            <a:picLocks noChangeAspect="1" noChangeArrowheads="1"/>
          </p:cNvPicPr>
          <p:nvPr/>
        </p:nvPicPr>
        <p:blipFill>
          <a:blip r:embed="rId4" cstate="print"/>
          <a:srcRect/>
          <a:stretch>
            <a:fillRect/>
          </a:stretch>
        </p:blipFill>
        <p:spPr bwMode="auto">
          <a:xfrm>
            <a:off x="7497763" y="471488"/>
            <a:ext cx="919162" cy="88582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normAutofit/>
          </a:bodyPr>
          <a:lstStyle/>
          <a:p>
            <a:r>
              <a:rPr lang="en-US" dirty="0" smtClean="0"/>
              <a:t>Hit reload.</a:t>
            </a:r>
          </a:p>
          <a:p>
            <a:r>
              <a:rPr lang="en-US" dirty="0" smtClean="0"/>
              <a:t>Try somewhere </a:t>
            </a:r>
            <a:r>
              <a:rPr lang="en-US" dirty="0" smtClean="0"/>
              <a:t>else.</a:t>
            </a:r>
          </a:p>
          <a:p>
            <a:r>
              <a:rPr lang="en-US" dirty="0" smtClean="0"/>
              <a:t>Download Manager.</a:t>
            </a:r>
          </a:p>
          <a:p>
            <a:r>
              <a:rPr lang="en-US" dirty="0" smtClean="0"/>
              <a:t>Add a local proxy.</a:t>
            </a:r>
          </a:p>
          <a:p>
            <a:r>
              <a:rPr lang="en-US" dirty="0" smtClean="0"/>
              <a:t>Beg </a:t>
            </a:r>
            <a:r>
              <a:rPr lang="en-US" dirty="0" smtClean="0"/>
              <a:t>the server to change how they serve the file</a:t>
            </a:r>
            <a:r>
              <a:rPr lang="en-US" dirty="0" smtClean="0"/>
              <a:t>.</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options</a:t>
            </a:r>
            <a:endParaRPr lang="en-US" dirty="0"/>
          </a:p>
        </p:txBody>
      </p:sp>
      <p:sp>
        <p:nvSpPr>
          <p:cNvPr id="3" name="Content Placeholder 2"/>
          <p:cNvSpPr>
            <a:spLocks noGrp="1"/>
          </p:cNvSpPr>
          <p:nvPr>
            <p:ph idx="1"/>
          </p:nvPr>
        </p:nvSpPr>
        <p:spPr/>
        <p:txBody>
          <a:bodyPr/>
          <a:lstStyle/>
          <a:p>
            <a:r>
              <a:rPr lang="en-US" dirty="0" smtClean="0"/>
              <a:t>Buy more bandwidth.</a:t>
            </a:r>
          </a:p>
          <a:p>
            <a:r>
              <a:rPr lang="en-US" dirty="0" smtClean="0"/>
              <a:t>Move.</a:t>
            </a:r>
          </a:p>
          <a:p>
            <a:r>
              <a:rPr lang="en-US" dirty="0" smtClean="0"/>
              <a:t>Buy </a:t>
            </a:r>
            <a:r>
              <a:rPr lang="en-US" dirty="0" smtClean="0"/>
              <a:t>more </a:t>
            </a:r>
            <a:r>
              <a:rPr lang="en-US" dirty="0" smtClean="0"/>
              <a:t>servers/rent a CDN</a:t>
            </a:r>
            <a:endParaRPr lang="en-US" dirty="0" smtClean="0"/>
          </a:p>
          <a:p>
            <a:r>
              <a:rPr lang="en-US" dirty="0" smtClean="0"/>
              <a:t>Turn </a:t>
            </a:r>
            <a:r>
              <a:rPr lang="en-US" dirty="0" smtClean="0"/>
              <a:t>to P2P.</a:t>
            </a:r>
          </a:p>
        </p:txBody>
      </p:sp>
      <p:pic>
        <p:nvPicPr>
          <p:cNvPr id="1026" name="Picture 2" descr="C:\Documents and Settings\Default\Desktop\itunes-logo.png"/>
          <p:cNvPicPr>
            <a:picLocks noChangeAspect="1" noChangeArrowheads="1"/>
          </p:cNvPicPr>
          <p:nvPr/>
        </p:nvPicPr>
        <p:blipFill>
          <a:blip r:embed="rId3" cstate="print"/>
          <a:srcRect/>
          <a:stretch>
            <a:fillRect/>
          </a:stretch>
        </p:blipFill>
        <p:spPr bwMode="auto">
          <a:xfrm>
            <a:off x="7264400" y="304800"/>
            <a:ext cx="1524000" cy="1524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P2P</a:t>
            </a:r>
            <a:endParaRPr lang="en-US" dirty="0"/>
          </a:p>
        </p:txBody>
      </p:sp>
      <p:sp>
        <p:nvSpPr>
          <p:cNvPr id="3" name="Content Placeholder 2"/>
          <p:cNvSpPr>
            <a:spLocks noGrp="1"/>
          </p:cNvSpPr>
          <p:nvPr>
            <p:ph idx="1"/>
          </p:nvPr>
        </p:nvSpPr>
        <p:spPr/>
        <p:txBody>
          <a:bodyPr/>
          <a:lstStyle/>
          <a:p>
            <a:r>
              <a:rPr lang="en-US" dirty="0" smtClean="0"/>
              <a:t>Create </a:t>
            </a:r>
            <a:r>
              <a:rPr lang="en-US" dirty="0" err="1" smtClean="0"/>
              <a:t>BitTorrent</a:t>
            </a:r>
            <a:r>
              <a:rPr lang="en-US" dirty="0" smtClean="0"/>
              <a:t> File.</a:t>
            </a:r>
          </a:p>
          <a:p>
            <a:r>
              <a:rPr lang="en-US" dirty="0" smtClean="0"/>
              <a:t>Host it, </a:t>
            </a:r>
            <a:r>
              <a:rPr lang="en-US" dirty="0" smtClean="0"/>
              <a:t>create tracker.</a:t>
            </a:r>
          </a:p>
          <a:p>
            <a:r>
              <a:rPr lang="en-US" dirty="0" smtClean="0"/>
              <a:t>Peers download and share</a:t>
            </a:r>
            <a:r>
              <a:rPr lang="en-US" dirty="0" smtClean="0"/>
              <a:t>.</a:t>
            </a:r>
            <a:endParaRPr lang="en-US" dirty="0" smtClean="0"/>
          </a:p>
        </p:txBody>
      </p:sp>
      <p:pic>
        <p:nvPicPr>
          <p:cNvPr id="2050" name="Picture 2" descr="C:\Documents and Settings\Default\Desktop\bannerlogo.png"/>
          <p:cNvPicPr>
            <a:picLocks noChangeAspect="1" noChangeArrowheads="1"/>
          </p:cNvPicPr>
          <p:nvPr/>
        </p:nvPicPr>
        <p:blipFill>
          <a:blip r:embed="rId3" cstate="print"/>
          <a:srcRect/>
          <a:stretch>
            <a:fillRect/>
          </a:stretch>
        </p:blipFill>
        <p:spPr bwMode="auto">
          <a:xfrm>
            <a:off x="6553200" y="609600"/>
            <a:ext cx="1524000" cy="61912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Hard to get right</a:t>
            </a:r>
            <a:endParaRPr lang="en-US" dirty="0"/>
          </a:p>
        </p:txBody>
      </p:sp>
      <p:sp>
        <p:nvSpPr>
          <p:cNvPr id="3" name="Content Placeholder 2"/>
          <p:cNvSpPr>
            <a:spLocks noGrp="1"/>
          </p:cNvSpPr>
          <p:nvPr>
            <p:ph idx="1"/>
          </p:nvPr>
        </p:nvSpPr>
        <p:spPr/>
        <p:txBody>
          <a:bodyPr/>
          <a:lstStyle/>
          <a:p>
            <a:endParaRPr lang="en-US"/>
          </a:p>
        </p:txBody>
      </p:sp>
      <p:pic>
        <p:nvPicPr>
          <p:cNvPr id="1026" name="Picture 2" descr="C:\Users\packrd\Desktop\fail for OO BT.jpg"/>
          <p:cNvPicPr>
            <a:picLocks noChangeAspect="1" noChangeArrowheads="1"/>
          </p:cNvPicPr>
          <p:nvPr/>
        </p:nvPicPr>
        <p:blipFill>
          <a:blip r:embed="rId3" cstate="print"/>
          <a:srcRect/>
          <a:stretch>
            <a:fillRect/>
          </a:stretch>
        </p:blipFill>
        <p:spPr bwMode="auto">
          <a:xfrm>
            <a:off x="10159" y="1149350"/>
            <a:ext cx="9133841" cy="570865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Automatic Swarming</a:t>
            </a:r>
            <a:endParaRPr lang="en-US" dirty="0"/>
          </a:p>
        </p:txBody>
      </p:sp>
      <p:sp>
        <p:nvSpPr>
          <p:cNvPr id="5" name="Content Placeholder 4"/>
          <p:cNvSpPr>
            <a:spLocks noGrp="1"/>
          </p:cNvSpPr>
          <p:nvPr>
            <p:ph idx="1"/>
          </p:nvPr>
        </p:nvSpPr>
        <p:spPr/>
        <p:txBody>
          <a:bodyPr/>
          <a:lstStyle/>
          <a:p>
            <a:r>
              <a:rPr lang="en-US" dirty="0" smtClean="0"/>
              <a:t>Basic Algorithm:</a:t>
            </a:r>
          </a:p>
          <a:p>
            <a:pPr lvl="1"/>
            <a:r>
              <a:rPr lang="en-US" dirty="0" smtClean="0"/>
              <a:t>Monitor download</a:t>
            </a:r>
          </a:p>
          <a:p>
            <a:pPr lvl="1"/>
            <a:r>
              <a:rPr lang="en-US" dirty="0" smtClean="0"/>
              <a:t>Download blocks from Peers when becomes slow.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1208</Words>
  <Application>Microsoft Office PowerPoint</Application>
  <PresentationFormat>On-screen Show (4:3)</PresentationFormat>
  <Paragraphs>172</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Making The Internet Faster</vt:lpstr>
      <vt:lpstr>Thanks!</vt:lpstr>
      <vt:lpstr>Fast download</vt:lpstr>
      <vt:lpstr>Slow downloads</vt:lpstr>
      <vt:lpstr>Options</vt:lpstr>
      <vt:lpstr>Server options</vt:lpstr>
      <vt:lpstr>P2P</vt:lpstr>
      <vt:lpstr>Hard to get right</vt:lpstr>
      <vt:lpstr>Automatic Swarming</vt:lpstr>
      <vt:lpstr>Automatic Swarming Benefits</vt:lpstr>
      <vt:lpstr>Monitor Download</vt:lpstr>
      <vt:lpstr>Find Peers, share</vt:lpstr>
      <vt:lpstr>Performance Client-Server</vt:lpstr>
      <vt:lpstr>Performance – Automatic Swarming</vt:lpstr>
      <vt:lpstr>Comparison</vt:lpstr>
      <vt:lpstr>Effect of Varying Parameters</vt:lpstr>
      <vt:lpstr>Varying T</vt:lpstr>
      <vt:lpstr>Varying R</vt:lpstr>
      <vt:lpstr>Varying W</vt:lpstr>
      <vt:lpstr>Full web Page</vt:lpstr>
      <vt:lpstr>Versus Client-Server</vt:lpstr>
      <vt:lpstr>Block Size</vt:lpstr>
      <vt:lpstr>Linger Time</vt:lpstr>
      <vt:lpstr>With Large Files</vt:lpstr>
      <vt:lpstr>Conclusion</vt:lpstr>
      <vt:lpstr>Future Work</vt:lpstr>
    </vt:vector>
  </TitlesOfParts>
  <Company>LDS Church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the Internet Faster</dc:title>
  <dc:creator>packrd</dc:creator>
  <cp:lastModifiedBy> </cp:lastModifiedBy>
  <cp:revision>113</cp:revision>
  <dcterms:created xsi:type="dcterms:W3CDTF">2010-03-26T23:37:09Z</dcterms:created>
  <dcterms:modified xsi:type="dcterms:W3CDTF">2010-04-08T19:23:43Z</dcterms:modified>
</cp:coreProperties>
</file>