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3" r:id="rId3"/>
    <p:sldId id="284" r:id="rId4"/>
    <p:sldId id="257" r:id="rId5"/>
    <p:sldId id="258" r:id="rId6"/>
    <p:sldId id="259" r:id="rId7"/>
    <p:sldId id="260" r:id="rId8"/>
    <p:sldId id="282" r:id="rId9"/>
    <p:sldId id="261" r:id="rId10"/>
    <p:sldId id="283" r:id="rId11"/>
    <p:sldId id="287" r:id="rId12"/>
    <p:sldId id="262" r:id="rId13"/>
    <p:sldId id="288" r:id="rId14"/>
    <p:sldId id="265" r:id="rId15"/>
    <p:sldId id="266" r:id="rId16"/>
    <p:sldId id="267" r:id="rId17"/>
    <p:sldId id="286" r:id="rId18"/>
    <p:sldId id="285" r:id="rId19"/>
    <p:sldId id="268" r:id="rId20"/>
    <p:sldId id="269" r:id="rId21"/>
    <p:sldId id="281" r:id="rId22"/>
    <p:sldId id="270" r:id="rId23"/>
    <p:sldId id="271" r:id="rId24"/>
    <p:sldId id="272" r:id="rId25"/>
    <p:sldId id="273" r:id="rId26"/>
    <p:sldId id="274" r:id="rId27"/>
    <p:sldId id="275" r:id="rId28"/>
    <p:sldId id="276" r:id="rId29"/>
    <p:sldId id="277" r:id="rId30"/>
    <p:sldId id="278" r:id="rId31"/>
    <p:sldId id="279" r:id="rId32"/>
    <p:sldId id="289" r:id="rId33"/>
    <p:sldId id="28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59660" autoAdjust="0"/>
  </p:normalViewPr>
  <p:slideViewPr>
    <p:cSldViewPr>
      <p:cViewPr varScale="1">
        <p:scale>
          <a:sx n="64" d="100"/>
          <a:sy n="64" d="100"/>
        </p:scale>
        <p:origin x="-12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Making P2P more adoptable.</a:t>
            </a:r>
          </a:p>
          <a:p>
            <a:r>
              <a:rPr lang="en-US" dirty="0" smtClean="0"/>
              <a:t>More usable.</a:t>
            </a:r>
          </a:p>
          <a:p>
            <a:r>
              <a:rPr lang="en-US" dirty="0" smtClean="0"/>
              <a:t>Useful in more situations.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Automatic Swarming, which aims to alleviate these problems.</a:t>
            </a:r>
          </a:p>
          <a:p>
            <a:endParaRPr lang="en-US" dirty="0" smtClean="0"/>
          </a:p>
          <a:p>
            <a:r>
              <a:rPr lang="en-US" dirty="0" smtClean="0"/>
              <a:t>All areas where BT falls short.</a:t>
            </a:r>
          </a:p>
          <a:p>
            <a:endParaRPr lang="en-US" dirty="0" smtClean="0"/>
          </a:p>
          <a:p>
            <a:r>
              <a:rPr lang="en-US" dirty="0" smtClean="0"/>
              <a:t>Also: only go to P2P when necessary</a:t>
            </a:r>
            <a:r>
              <a:rPr lang="en-US" baseline="0" dirty="0" smtClean="0"/>
              <a:t> (try to be as fast as normal download).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a:t>
            </a:r>
            <a:r>
              <a:rPr lang="en-US" dirty="0" err="1" smtClean="0"/>
              <a:t>descr</a:t>
            </a:r>
            <a:r>
              <a:rPr lang="en-US" dirty="0" smtClean="0"/>
              <a:t>. picture here?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 comparison.  Show once I have a</a:t>
            </a:r>
            <a:r>
              <a:rPr lang="en-US" baseline="0" dirty="0" smtClean="0"/>
              <a:t> real graph.</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a:t>
            </a:r>
            <a:r>
              <a:rPr lang="en-US" baseline="0" dirty="0" smtClean="0"/>
              <a:t> what type of loads we’re going to use (et al).</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you</a:t>
            </a:r>
          </a:p>
          <a:p>
            <a:endParaRPr lang="en-US" dirty="0" smtClean="0"/>
          </a:p>
          <a:p>
            <a:r>
              <a:rPr lang="en-US" dirty="0" smtClean="0"/>
              <a:t>TODO: new </a:t>
            </a:r>
            <a:r>
              <a:rPr lang="en-US" dirty="0" err="1" smtClean="0"/>
              <a:t>pic</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a:t>
            </a:r>
            <a:r>
              <a:rPr lang="en-US" dirty="0" smtClean="0"/>
              <a:t>redo graph </a:t>
            </a:r>
            <a:r>
              <a:rPr lang="en-US" dirty="0" smtClean="0"/>
              <a:t>here. Please?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much change, really.  Because it</a:t>
            </a:r>
            <a:r>
              <a:rPr lang="en-US" baseline="0" dirty="0" smtClean="0"/>
              <a:t> only affected at most the first few,  because after that the server became saturated and T would always fire first.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our linger time was 20</a:t>
            </a:r>
            <a:r>
              <a:rPr lang="en-US" baseline="0" dirty="0" smtClean="0"/>
              <a:t> seconds, so the DHT was becoming less effective under higher 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"real" use is probably currently [who knows for sure] "most useful in the wild" for larger static files, still. </a:t>
            </a:r>
            <a:endParaRPr lang="en-US" dirty="0" smtClean="0"/>
          </a:p>
          <a:p>
            <a:endParaRPr lang="en-US" dirty="0" smtClean="0"/>
          </a:p>
          <a:p>
            <a:r>
              <a:rPr lang="en-US" dirty="0" smtClean="0"/>
              <a:t>Or</a:t>
            </a:r>
            <a:r>
              <a:rPr lang="en-US" baseline="0" dirty="0" smtClean="0"/>
              <a:t> somebody serving from a limited connection.</a:t>
            </a:r>
            <a:endParaRPr lang="en-US" dirty="0" smtClean="0"/>
          </a:p>
          <a:p>
            <a:endParaRPr lang="en-US" dirty="0" smtClean="0"/>
          </a:p>
          <a:p>
            <a:r>
              <a:rPr lang="en-US" dirty="0" smtClean="0"/>
              <a:t>Kind of an auto-</a:t>
            </a:r>
            <a:r>
              <a:rPr lang="en-US" dirty="0" err="1" smtClean="0"/>
              <a:t>BitTorrent</a:t>
            </a:r>
            <a:r>
              <a:rPr lang="en-US" dirty="0" smtClean="0"/>
              <a:t> for all files on the Internet, though we have shown it can work well for small files, too,</a:t>
            </a:r>
            <a:r>
              <a:rPr lang="en-US" baseline="0" dirty="0" smtClean="0"/>
              <a:t> so something like this could </a:t>
            </a:r>
            <a:r>
              <a:rPr lang="en-US" baseline="0" dirty="0" smtClean="0"/>
              <a:t>become a </a:t>
            </a:r>
            <a:r>
              <a:rPr lang="en-US" baseline="0" dirty="0" smtClean="0"/>
              <a:t>real contribution to browsing the Internet.</a:t>
            </a:r>
            <a:endParaRPr lang="en-US" dirty="0" smtClean="0"/>
          </a:p>
          <a:p>
            <a:endParaRPr lang="en-US" dirty="0" smtClean="0"/>
          </a:p>
          <a:p>
            <a:r>
              <a:rPr lang="en-US" dirty="0" smtClean="0"/>
              <a:t>Demo?</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t>
            </a:r>
            <a:r>
              <a:rPr lang="en-US" dirty="0" smtClean="0"/>
              <a:t>[cross each one out in turn] -- ours is a purely client-side modification, so servers don’t have to be</a:t>
            </a:r>
            <a:r>
              <a:rPr lang="en-US" baseline="0" dirty="0" smtClean="0"/>
              <a:t> set up with extra configuration</a:t>
            </a:r>
            <a:endParaRPr lang="en-US" dirty="0" smtClean="0"/>
          </a:p>
          <a:p>
            <a:r>
              <a:rPr lang="en-US" dirty="0" smtClean="0"/>
              <a:t>To participate, nor even opt-in ... [3]</a:t>
            </a:r>
          </a:p>
          <a:p>
            <a:endParaRPr lang="en-US" dirty="0" smtClean="0"/>
          </a:p>
          <a:p>
            <a:r>
              <a:rPr lang="en-US" dirty="0" smtClean="0"/>
              <a:t>Ours provides an automatic transition to P2P, so even with small files it can switch automatically, which makes it  more user-friendly [no manual intervention required] [2].</a:t>
            </a:r>
          </a:p>
          <a:p>
            <a:endParaRPr lang="en-US" dirty="0" smtClean="0"/>
          </a:p>
          <a:p>
            <a:r>
              <a:rPr lang="en-US" dirty="0" smtClean="0"/>
              <a:t>Ours uses standard client-server until this is deemed slow, so it "knows" when P2P will be faster, thus alleviating the user from having to choose whether to ignore it or not [1].</a:t>
            </a:r>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Today's Internet is sometimes slow.  It is.</a:t>
            </a:r>
          </a:p>
          <a:p>
            <a:r>
              <a:rPr lang="en-US" dirty="0" smtClean="0"/>
              <a:t>This is very frustrating to today's work flow, and annoying.</a:t>
            </a:r>
          </a:p>
          <a:p>
            <a:r>
              <a:rPr lang="en-US" dirty="0" smtClean="0"/>
              <a:t>"today's bottleneck is no longer the disk or </a:t>
            </a:r>
            <a:r>
              <a:rPr lang="en-US" dirty="0" err="1" smtClean="0"/>
              <a:t>cpu</a:t>
            </a:r>
            <a:r>
              <a:rPr lang="en-US" dirty="0" smtClean="0"/>
              <a:t>--it's the network!"</a:t>
            </a:r>
          </a:p>
          <a:p>
            <a:r>
              <a:rPr lang="en-US" dirty="0" smtClean="0"/>
              <a:t>"all this wasted bandwidth“</a:t>
            </a:r>
          </a:p>
          <a:p>
            <a:endParaRPr lang="en-US" dirty="0" smtClean="0"/>
          </a:p>
          <a:p>
            <a:endParaRPr lang="en-US" dirty="0" smtClean="0"/>
          </a:p>
          <a:p>
            <a:r>
              <a:rPr lang="en-US" dirty="0" err="1" smtClean="0"/>
              <a:t>Lodo</a:t>
            </a:r>
            <a:r>
              <a:rPr lang="en-US" dirty="0" smtClean="0"/>
              <a:t>:</a:t>
            </a:r>
          </a:p>
          <a:p>
            <a:r>
              <a:rPr lang="en-US" dirty="0" smtClean="0"/>
              <a:t>Add</a:t>
            </a:r>
            <a:r>
              <a:rPr lang="en-US" baseline="0" dirty="0" smtClean="0"/>
              <a:t> a graph of </a:t>
            </a:r>
            <a:r>
              <a:rPr lang="en-US" baseline="0" dirty="0" smtClean="0"/>
              <a:t>network </a:t>
            </a:r>
            <a:r>
              <a:rPr lang="en-US" baseline="0" dirty="0" smtClean="0"/>
              <a:t>speed increasing so slowly compared to processors [?]</a:t>
            </a:r>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Download manager—for me speeds things up, but</a:t>
            </a:r>
            <a:r>
              <a:rPr lang="en-US" baseline="0" dirty="0" smtClean="0"/>
              <a:t> hard to use because not integrated, also the server might run out of bandwidth.</a:t>
            </a:r>
          </a:p>
          <a:p>
            <a:endParaRPr lang="en-US" baseline="0" dirty="0" smtClean="0"/>
          </a:p>
          <a:p>
            <a:r>
              <a:rPr lang="en-US" baseline="0" dirty="0" smtClean="0"/>
              <a:t>Adding a local proxy doesn’t help if the file hasn’t been downloaded locally already—same exact problem in many cases</a:t>
            </a:r>
            <a:r>
              <a:rPr lang="en-US" baseline="0" dirty="0" smtClean="0"/>
              <a:t>.</a:t>
            </a:r>
          </a:p>
          <a:p>
            <a:endParaRPr lang="en-US" baseline="0" dirty="0" smtClean="0"/>
          </a:p>
          <a:p>
            <a:r>
              <a:rPr lang="en-US" baseline="0" dirty="0" smtClean="0"/>
              <a:t>“Go and do something else”</a:t>
            </a:r>
          </a:p>
          <a:p>
            <a:r>
              <a:rPr lang="en-US" baseline="0" dirty="0" smtClean="0"/>
              <a:t>“Go and read your email”</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add CDN </a:t>
            </a:r>
            <a:r>
              <a:rPr lang="en-US" baseline="0" dirty="0" err="1" smtClean="0"/>
              <a:t>pic</a:t>
            </a:r>
            <a:endParaRPr lang="en-US" dirty="0" smtClean="0"/>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“Melissa style” explanation (you download half, your friend downloads half, you share </a:t>
            </a:r>
            <a:r>
              <a:rPr lang="en-US" baseline="0" dirty="0" err="1" smtClean="0"/>
              <a:t>halfs</a:t>
            </a:r>
            <a:r>
              <a:rPr lang="en-US" baseline="0" dirty="0" smtClean="0"/>
              <a:t>).</a:t>
            </a:r>
          </a:p>
          <a:p>
            <a:endParaRPr lang="en-US" dirty="0" smtClean="0"/>
          </a:p>
          <a:p>
            <a:r>
              <a:rPr lang="en-US" dirty="0" smtClean="0"/>
              <a:t>You </a:t>
            </a:r>
            <a:r>
              <a:rPr lang="en-US" dirty="0" smtClean="0"/>
              <a:t>don’t need any extra servers, peers do most of the extra</a:t>
            </a:r>
            <a:r>
              <a:rPr lang="en-US" baseline="0" dirty="0" smtClean="0"/>
              <a:t> hosting.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Bram: “When I created </a:t>
            </a:r>
            <a:r>
              <a:rPr lang="en-US" sz="1200" b="1" i="0" kern="1200" dirty="0" err="1" smtClean="0">
                <a:solidFill>
                  <a:schemeClr val="tx1"/>
                </a:solidFill>
                <a:latin typeface="+mn-lt"/>
                <a:ea typeface="+mn-ea"/>
                <a:cs typeface="+mn-cs"/>
              </a:rPr>
              <a:t>BitTorrent</a:t>
            </a:r>
            <a:r>
              <a:rPr lang="en-US" sz="1200" b="1" i="0" kern="1200" dirty="0" smtClean="0">
                <a:solidFill>
                  <a:schemeClr val="tx1"/>
                </a:solidFill>
                <a:latin typeface="+mn-lt"/>
                <a:ea typeface="+mn-ea"/>
                <a:cs typeface="+mn-cs"/>
              </a:rPr>
              <a:t> in 2001, my mission was to solve the problem every website has when distributing large, popular files”</a:t>
            </a:r>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Unknown value to the administrator—its typical value is for large popular files, so if you don’t have</a:t>
            </a:r>
            <a:r>
              <a:rPr lang="en-US" baseline="0" dirty="0" smtClean="0"/>
              <a:t> any of those, it’s not worth it.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of these barriers,</a:t>
            </a:r>
            <a:r>
              <a:rPr lang="en-US" baseline="0" dirty="0" smtClean="0"/>
              <a:t> few servers are setup to use </a:t>
            </a:r>
            <a:r>
              <a:rPr lang="en-US" baseline="0" dirty="0" err="1" smtClean="0"/>
              <a:t>BitTorrent</a:t>
            </a:r>
            <a:r>
              <a:rPr lang="en-US" baseline="0" dirty="0" smtClean="0"/>
              <a:t>, and many users ignore them even when they are, because of unreliable results.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would be annoying for small files because it is so manual.</a:t>
            </a:r>
          </a:p>
          <a:p>
            <a:endParaRPr lang="en-US" dirty="0" smtClean="0"/>
          </a:p>
          <a:p>
            <a:r>
              <a:rPr lang="en-US" dirty="0" smtClean="0"/>
              <a:t>2) When a user runs into this, it typically takes extra time in order to download this way, because you have to go</a:t>
            </a:r>
            <a:r>
              <a:rPr lang="en-US" baseline="0" dirty="0" smtClean="0"/>
              <a:t> through some extra steps, like downloading the .torrent file, then waiting some time for your client to contact the tracker, get peer lists, find peers that are willing to share with you, etc.</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would be painful to have to do this for many small files, like browsing a web page.  Up to 10 files for </a:t>
            </a:r>
            <a:r>
              <a:rPr lang="en-US" dirty="0" err="1" smtClean="0"/>
              <a:t>byu's</a:t>
            </a:r>
            <a:r>
              <a:rPr lang="en-US" dirty="0" smtClean="0"/>
              <a:t> web site.  Even if they *did* a </a:t>
            </a:r>
            <a:r>
              <a:rPr lang="en-US" dirty="0" err="1" smtClean="0"/>
              <a:t>BitTorrent</a:t>
            </a:r>
            <a:r>
              <a:rPr lang="en-US" dirty="0" smtClean="0"/>
              <a:t> file for each of these small files, today’s systems include a manual step in order to download each file.  Modern browsers don’t handle inline p2p.  So P2P basically</a:t>
            </a:r>
            <a:r>
              <a:rPr lang="en-US" baseline="0" dirty="0" smtClean="0"/>
              <a:t> can’t be used for a typical web page.</a:t>
            </a:r>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many sites actually offer you that stuff?</a:t>
            </a:r>
          </a:p>
          <a:p>
            <a:endParaRPr lang="en-US" dirty="0" smtClean="0"/>
          </a:p>
          <a:p>
            <a:r>
              <a:rPr lang="en-US" dirty="0" smtClean="0"/>
              <a:t>Normal people do not use </a:t>
            </a:r>
            <a:r>
              <a:rPr lang="en-US" dirty="0" err="1" smtClean="0"/>
              <a:t>BitTorrent</a:t>
            </a:r>
            <a:r>
              <a:rPr lang="en-US" dirty="0" smtClean="0"/>
              <a:t>.  Not useful</a:t>
            </a:r>
            <a:r>
              <a:rPr lang="en-US" baseline="0" dirty="0" smtClean="0"/>
              <a:t> to them.</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lstStyle/>
          <a:p>
            <a:r>
              <a:rPr lang="en-US" dirty="0" smtClean="0"/>
              <a:t>(Automatic </a:t>
            </a:r>
            <a:r>
              <a:rPr lang="en-US" dirty="0"/>
              <a:t>Transition To Peer-to-Peer </a:t>
            </a:r>
            <a:r>
              <a:rPr lang="en-US" dirty="0" smtClean="0"/>
              <a:t>Download)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clients.</a:t>
            </a:r>
          </a:p>
          <a:p>
            <a:pPr lvl="1"/>
            <a:r>
              <a:rPr lang="en-US" dirty="0" smtClean="0"/>
              <a:t>Stigma.</a:t>
            </a:r>
          </a:p>
          <a:p>
            <a:pPr lvl="1"/>
            <a:r>
              <a:rPr lang="en-US" dirty="0" smtClean="0"/>
              <a:t>Extra maintenance.</a:t>
            </a:r>
          </a:p>
          <a:p>
            <a:pPr lvl="1"/>
            <a:r>
              <a:rPr lang="en-US" dirty="0" smtClean="0"/>
              <a:t>Fast enough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a:t>
            </a:r>
            <a:r>
              <a:rPr lang="en-US" dirty="0" smtClean="0"/>
              <a:t>setup/time per file.</a:t>
            </a:r>
          </a:p>
          <a:p>
            <a:pPr lvl="2"/>
            <a:r>
              <a:rPr lang="en-US" dirty="0" smtClean="0"/>
              <a:t>Small files</a:t>
            </a:r>
            <a:endParaRPr lang="en-US" dirty="0" smtClean="0"/>
          </a:p>
          <a:p>
            <a:pPr lvl="1"/>
            <a:r>
              <a:rPr lang="en-US" dirty="0" smtClean="0"/>
              <a:t>Techno </a:t>
            </a:r>
            <a:r>
              <a:rPr lang="en-US" dirty="0" err="1" smtClean="0"/>
              <a:t>intelligencia</a:t>
            </a:r>
            <a:endParaRPr lang="en-US" dirty="0" smtClean="0"/>
          </a:p>
          <a:p>
            <a:pPr lvl="1"/>
            <a:r>
              <a:rPr lang="en-US" dirty="0" smtClean="0"/>
              <a:t>Non integrated.</a:t>
            </a:r>
          </a:p>
          <a:p>
            <a:pPr lvl="2"/>
            <a:r>
              <a:rPr lang="en-US" dirty="0" smtClean="0"/>
              <a:t>Manual.</a:t>
            </a:r>
          </a:p>
          <a:p>
            <a:pPr lvl="2"/>
            <a:r>
              <a:rPr lang="en-US" dirty="0" smtClean="0"/>
              <a:t>Not HTTP optimized.</a:t>
            </a:r>
          </a:p>
          <a:p>
            <a:pPr lvl="1"/>
            <a:r>
              <a:rPr lang="en-US" dirty="0" smtClean="0"/>
              <a:t>It should be ignored speed-wise</a:t>
            </a:r>
          </a:p>
          <a:p>
            <a:pPr lvl="2"/>
            <a:r>
              <a:rPr lang="en-US" dirty="0" smtClean="0"/>
              <a:t>Duplicate</a:t>
            </a:r>
            <a:endParaRPr lang="en-US" dirty="0" smtClean="0"/>
          </a:p>
          <a:p>
            <a:pPr lvl="2"/>
            <a:r>
              <a:rPr lang="en-US" dirty="0" smtClean="0"/>
              <a:t>Costs </a:t>
            </a:r>
            <a:r>
              <a:rPr lang="en-US" dirty="0" smtClean="0"/>
              <a:t>time</a:t>
            </a:r>
          </a:p>
          <a:p>
            <a:pPr lvl="1"/>
            <a:r>
              <a:rPr lang="en-US" dirty="0" smtClean="0"/>
              <a:t>Not </a:t>
            </a:r>
            <a:r>
              <a:rPr lang="en-US" dirty="0" smtClean="0"/>
              <a:t>available</a:t>
            </a:r>
            <a:r>
              <a:rPr lang="en-US" dirty="0" smtClean="0"/>
              <a:t>.</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normAutofit/>
          </a:bodyPr>
          <a:lstStyle/>
          <a:p>
            <a:r>
              <a:rPr lang="en-US" dirty="0" err="1" smtClean="0"/>
              <a:t>BitTorrent</a:t>
            </a:r>
            <a:r>
              <a:rPr lang="en-US" dirty="0" smtClean="0"/>
              <a:t> </a:t>
            </a:r>
            <a:r>
              <a:rPr lang="en-US" dirty="0" smtClean="0"/>
              <a:t>can Fail</a:t>
            </a:r>
            <a:endParaRPr lang="en-US" dirty="0"/>
          </a:p>
        </p:txBody>
      </p:sp>
      <p:sp>
        <p:nvSpPr>
          <p:cNvPr id="3" name="Content Placeholder 2"/>
          <p:cNvSpPr>
            <a:spLocks noGrp="1"/>
          </p:cNvSpPr>
          <p:nvPr>
            <p:ph idx="1"/>
          </p:nvPr>
        </p:nvSpPr>
        <p:spPr/>
        <p:txBody>
          <a:bodyPr/>
          <a:lstStyle/>
          <a:p>
            <a:r>
              <a:rPr lang="en-US" dirty="0" smtClean="0"/>
              <a:t>Not enough seeds.</a:t>
            </a:r>
          </a:p>
          <a:p>
            <a:r>
              <a:rPr lang="en-US" dirty="0" smtClean="0"/>
              <a:t>Closed ports.</a:t>
            </a:r>
          </a:p>
          <a:p>
            <a:r>
              <a:rPr lang="en-US" dirty="0" smtClean="0"/>
              <a:t>Tracker</a:t>
            </a:r>
          </a:p>
          <a:p>
            <a:r>
              <a:rPr lang="en-US" dirty="0" smtClean="0"/>
              <a:t>Extra files.</a:t>
            </a:r>
          </a:p>
          <a:p>
            <a:r>
              <a:rPr lang="en-US" dirty="0" smtClean="0"/>
              <a:t>Users don’t have client installed.</a:t>
            </a:r>
          </a:p>
          <a:p>
            <a:r>
              <a:rPr lang="en-US" dirty="0" smtClean="0"/>
              <a:t>Clients aren’t configured to use HTTP.</a:t>
            </a:r>
            <a:endParaRPr lang="en-US" dirty="0" smtClean="0"/>
          </a:p>
        </p:txBody>
      </p:sp>
      <p:pic>
        <p:nvPicPr>
          <p:cNvPr id="5122" name="Picture 2"/>
          <p:cNvPicPr>
            <a:picLocks noChangeAspect="1" noChangeArrowheads="1"/>
          </p:cNvPicPr>
          <p:nvPr/>
        </p:nvPicPr>
        <p:blipFill>
          <a:blip r:embed="rId3" cstate="print"/>
          <a:srcRect/>
          <a:stretch>
            <a:fillRect/>
          </a:stretch>
        </p:blipFill>
        <p:spPr bwMode="auto">
          <a:xfrm>
            <a:off x="6019800" y="304800"/>
            <a:ext cx="3124200"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a:t>
            </a:r>
          </a:p>
          <a:p>
            <a:r>
              <a:rPr lang="en-US" dirty="0" smtClean="0"/>
              <a:t>Easy on the clients.</a:t>
            </a:r>
          </a:p>
          <a:p>
            <a:r>
              <a:rPr lang="en-US" dirty="0" smtClean="0"/>
              <a:t>No extra dedicated hardware.</a:t>
            </a:r>
          </a:p>
          <a:p>
            <a:r>
              <a:rPr lang="en-US" dirty="0" smtClean="0"/>
              <a:t>Work for small files.</a:t>
            </a:r>
          </a:p>
          <a:p>
            <a:r>
              <a:rPr lang="en-US" dirty="0" smtClean="0"/>
              <a:t>Non intrusive.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Basic Algorithm:</a:t>
            </a:r>
          </a:p>
          <a:p>
            <a:pPr lvl="1"/>
            <a:r>
              <a:rPr lang="en-US" dirty="0" smtClean="0"/>
              <a:t>Monitor download</a:t>
            </a:r>
          </a:p>
          <a:p>
            <a:pPr lvl="1"/>
            <a:r>
              <a:rPr lang="en-US" dirty="0" smtClean="0"/>
              <a:t>Automatically switch to a Peer-</a:t>
            </a:r>
            <a:r>
              <a:rPr lang="en-US" dirty="0" smtClean="0"/>
              <a:t>to-Peer download if it becomes slow.</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Find </a:t>
            </a:r>
            <a:r>
              <a:rPr lang="en-US" dirty="0" smtClean="0"/>
              <a:t>Peers, share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3" cstate="print"/>
          <a:srcRect/>
          <a:stretch>
            <a:fillRect/>
          </a:stretch>
        </p:blipFill>
        <p:spPr bwMode="auto">
          <a:xfrm>
            <a:off x="0" y="2209800"/>
            <a:ext cx="96012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lstStyle/>
          <a:p>
            <a:r>
              <a:rPr lang="en-US" dirty="0" smtClean="0"/>
              <a:t>T starts immediately.</a:t>
            </a:r>
          </a:p>
          <a:p>
            <a:r>
              <a:rPr lang="en-US" dirty="0" smtClean="0"/>
              <a:t>R is calculated W seconds after T</a:t>
            </a:r>
          </a:p>
          <a:p>
            <a:r>
              <a:rPr lang="en-US" dirty="0" smtClean="0"/>
              <a:t>Redundant DHT keys.</a:t>
            </a:r>
          </a:p>
          <a:p>
            <a:r>
              <a:rPr lang="en-US" dirty="0" smtClean="0"/>
              <a:t>Polls on lack of peers (1s)</a:t>
            </a:r>
          </a:p>
          <a:p>
            <a:pPr lvl="1"/>
            <a:r>
              <a:rPr lang="en-US" dirty="0" smtClean="0"/>
              <a:t>Downloads block from origin</a:t>
            </a:r>
          </a:p>
          <a:p>
            <a:r>
              <a:rPr lang="en-US" dirty="0" smtClean="0"/>
              <a:t>Last </a:t>
            </a:r>
            <a:r>
              <a:rPr lang="en-US" dirty="0" smtClean="0"/>
              <a:t>block problem</a:t>
            </a:r>
          </a:p>
          <a:p>
            <a:endParaRPr lang="en-US" dirty="0" smtClean="0"/>
          </a:p>
        </p:txBody>
      </p:sp>
      <p:pic>
        <p:nvPicPr>
          <p:cNvPr id="4"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4953000" y="4191000"/>
            <a:ext cx="3982134" cy="247813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err="1" smtClean="0"/>
              <a:t>PlanetLab</a:t>
            </a:r>
            <a:endParaRPr lang="en-US" dirty="0" smtClean="0"/>
          </a:p>
          <a:p>
            <a:r>
              <a:rPr lang="en-US" dirty="0" smtClean="0"/>
              <a:t>Private </a:t>
            </a:r>
            <a:r>
              <a:rPr lang="en-US" dirty="0" err="1" smtClean="0"/>
              <a:t>OpenDHT</a:t>
            </a:r>
            <a:endParaRPr lang="en-US" dirty="0" smtClean="0"/>
          </a:p>
          <a:p>
            <a:r>
              <a:rPr lang="en-US" dirty="0" smtClean="0"/>
              <a:t>BYU server </a:t>
            </a:r>
          </a:p>
          <a:p>
            <a:pPr lvl="1"/>
            <a:r>
              <a:rPr lang="en-US" dirty="0" smtClean="0"/>
              <a:t>256 KB/s</a:t>
            </a:r>
          </a:p>
          <a:p>
            <a:pPr lvl="1"/>
            <a:endParaRPr lang="en-US" dirty="0" smtClean="0"/>
          </a:p>
        </p:txBody>
      </p:sp>
      <p:pic>
        <p:nvPicPr>
          <p:cNvPr id="4098" name="Picture 2" descr="C:\Documents and Settings\rdp\Desktop\World50.png"/>
          <p:cNvPicPr>
            <a:picLocks noChangeAspect="1" noChangeArrowheads="1"/>
          </p:cNvPicPr>
          <p:nvPr/>
        </p:nvPicPr>
        <p:blipFill>
          <a:blip r:embed="rId2" cstate="print"/>
          <a:srcRect/>
          <a:stretch>
            <a:fillRect/>
          </a:stretch>
        </p:blipFill>
        <p:spPr bwMode="auto">
          <a:xfrm>
            <a:off x="4000500" y="1447800"/>
            <a:ext cx="5143500" cy="25717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0" y="2133600"/>
            <a:ext cx="9353550" cy="37814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normAutofit/>
          </a:bodyPr>
          <a:lstStyle/>
          <a:p>
            <a:r>
              <a:rPr lang="en-US" sz="1800" dirty="0" smtClean="0"/>
              <a:t>Family</a:t>
            </a:r>
          </a:p>
          <a:p>
            <a:r>
              <a:rPr lang="en-US" sz="1800" dirty="0" smtClean="0"/>
              <a:t>Teachers</a:t>
            </a:r>
          </a:p>
          <a:p>
            <a:r>
              <a:rPr lang="en-US" sz="1800" dirty="0" err="1" smtClean="0"/>
              <a:t>wE</a:t>
            </a:r>
            <a:r>
              <a:rPr lang="en-US" sz="1800" dirty="0" smtClean="0"/>
              <a:t>\=f P'P= \ROVIDE A U966554F545DS6TFDV87654536:01 PM 4/5/20102 098YH6Ya	1W N.I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0" y="1905000"/>
            <a:ext cx="4467225" cy="31242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4343400" y="2286000"/>
            <a:ext cx="5191125" cy="27622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228600" y="2362200"/>
            <a:ext cx="4467225" cy="3124200"/>
          </a:xfrm>
          <a:prstGeom prst="rect">
            <a:avLst/>
          </a:prstGeom>
          <a:noFill/>
          <a:ln w="9525">
            <a:noFill/>
            <a:miter lim="800000"/>
            <a:headEnd/>
            <a:tailEnd/>
          </a:ln>
        </p:spPr>
      </p:pic>
      <p:pic>
        <p:nvPicPr>
          <p:cNvPr id="15362" name="Picture 2"/>
          <p:cNvPicPr>
            <a:picLocks noChangeAspect="1" noChangeArrowheads="1"/>
          </p:cNvPicPr>
          <p:nvPr/>
        </p:nvPicPr>
        <p:blipFill>
          <a:blip r:embed="rId4" cstate="print"/>
          <a:srcRect/>
          <a:stretch>
            <a:fillRect/>
          </a:stretch>
        </p:blipFill>
        <p:spPr bwMode="auto">
          <a:xfrm>
            <a:off x="4343400" y="2286000"/>
            <a:ext cx="4600575" cy="3343275"/>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count</a:t>
            </a:r>
          </a:p>
          <a:p>
            <a:endParaRPr lang="en-US" dirty="0"/>
          </a:p>
        </p:txBody>
      </p:sp>
      <p:pic>
        <p:nvPicPr>
          <p:cNvPr id="4"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3733800" y="1600200"/>
            <a:ext cx="4740191" cy="294988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57150" y="2057400"/>
            <a:ext cx="9086850" cy="30194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525" y="1852613"/>
            <a:ext cx="9163050" cy="31527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W</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1752600" y="2590800"/>
            <a:ext cx="5143500" cy="29337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0" y="2286000"/>
            <a:ext cx="9229725" cy="32004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Versus Client-Server</a:t>
            </a:r>
            <a:endParaRPr lang="en-US" dirty="0"/>
          </a:p>
        </p:txBody>
      </p:sp>
      <p:pic>
        <p:nvPicPr>
          <p:cNvPr id="11266" name="Picture 2"/>
          <p:cNvPicPr>
            <a:picLocks noGrp="1" noChangeAspect="1" noChangeArrowheads="1"/>
          </p:cNvPicPr>
          <p:nvPr>
            <p:ph idx="1"/>
          </p:nvPr>
        </p:nvPicPr>
        <p:blipFill>
          <a:blip r:embed="rId3" cstate="print"/>
          <a:srcRect/>
          <a:stretch>
            <a:fillRect/>
          </a:stretch>
        </p:blipFill>
        <p:spPr bwMode="auto">
          <a:xfrm>
            <a:off x="2109787" y="2463006"/>
            <a:ext cx="4924425" cy="28003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1981200" y="2438400"/>
            <a:ext cx="5267325" cy="28003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3314" name="Picture 2"/>
          <p:cNvPicPr>
            <a:picLocks noChangeAspect="1" noChangeArrowheads="1"/>
          </p:cNvPicPr>
          <p:nvPr/>
        </p:nvPicPr>
        <p:blipFill>
          <a:blip r:embed="rId3" cstate="print"/>
          <a:srcRect/>
          <a:stretch>
            <a:fillRect/>
          </a:stretch>
        </p:blipFill>
        <p:spPr bwMode="auto">
          <a:xfrm>
            <a:off x="2157413" y="2057400"/>
            <a:ext cx="4829175" cy="2743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371600" y="1143000"/>
            <a:ext cx="6419850" cy="5715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295400"/>
            <a:ext cx="5734050" cy="249555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2057400" y="3810000"/>
            <a:ext cx="4876800" cy="25431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Viable.</a:t>
            </a:r>
          </a:p>
          <a:p>
            <a:pPr lvl="1"/>
            <a:r>
              <a:rPr lang="en-US" dirty="0" smtClean="0"/>
              <a:t>30 x as fast for small </a:t>
            </a:r>
            <a:r>
              <a:rPr lang="en-US" dirty="0" smtClean="0"/>
              <a:t>files</a:t>
            </a: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Benefits</a:t>
            </a:r>
            <a:endParaRPr lang="en-US" dirty="0"/>
          </a:p>
        </p:txBody>
      </p:sp>
      <p:sp>
        <p:nvSpPr>
          <p:cNvPr id="3" name="Content Placeholder 2"/>
          <p:cNvSpPr>
            <a:spLocks noGrp="1"/>
          </p:cNvSpPr>
          <p:nvPr>
            <p:ph idx="1"/>
          </p:nvPr>
        </p:nvSpPr>
        <p:spPr/>
        <p:txBody>
          <a:bodyPr/>
          <a:lstStyle/>
          <a:p>
            <a:r>
              <a:rPr lang="en-US" dirty="0" smtClean="0"/>
              <a:t>Automatic transition</a:t>
            </a:r>
          </a:p>
          <a:p>
            <a:pPr lvl="1"/>
            <a:r>
              <a:rPr lang="en-US" dirty="0" smtClean="0"/>
              <a:t>Small files</a:t>
            </a:r>
          </a:p>
          <a:p>
            <a:pPr lvl="1"/>
            <a:r>
              <a:rPr lang="en-US" dirty="0" smtClean="0"/>
              <a:t>Client-server plus P2P</a:t>
            </a:r>
          </a:p>
          <a:p>
            <a:r>
              <a:rPr lang="en-US" dirty="0" smtClean="0"/>
              <a:t>Client-side protocol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Back off the origin.</a:t>
            </a:r>
          </a:p>
          <a:p>
            <a:r>
              <a:rPr lang="en-US" dirty="0" smtClean="0"/>
              <a:t>Validate Integrity.</a:t>
            </a:r>
          </a:p>
          <a:p>
            <a:r>
              <a:rPr lang="en-US" dirty="0" smtClean="0"/>
              <a:t>Differentiate better for static/non-static.</a:t>
            </a:r>
          </a:p>
          <a:p>
            <a:r>
              <a:rPr lang="en-US" dirty="0" smtClean="0"/>
              <a:t>Better use of the DHT (fairness, speed).</a:t>
            </a:r>
          </a:p>
          <a:p>
            <a:r>
              <a:rPr lang="en-US" dirty="0" smtClean="0"/>
              <a:t>Dynamic parameters.</a:t>
            </a:r>
          </a:p>
          <a:p>
            <a:r>
              <a:rPr lang="en-US" dirty="0" smtClean="0"/>
              <a:t>Incentives.</a:t>
            </a:r>
          </a:p>
          <a:p>
            <a:r>
              <a:rPr lang="en-US" dirty="0" smtClean="0"/>
              <a:t>Privacy</a:t>
            </a:r>
            <a:r>
              <a:rPr lang="en-US" dirty="0" smtClean="0"/>
              <a:t>.</a:t>
            </a:r>
          </a:p>
          <a:p>
            <a:r>
              <a:rPr lang="en-US" dirty="0" smtClean="0"/>
              <a:t>Mirrors.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381000" y="1524000"/>
            <a:ext cx="8572500" cy="5715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Slow downloads</a:t>
            </a:r>
            <a:endParaRPr lang="en-US" dirty="0"/>
          </a:p>
        </p:txBody>
      </p:sp>
      <p:sp>
        <p:nvSpPr>
          <p:cNvPr id="3" name="Content Placeholder 2"/>
          <p:cNvSpPr>
            <a:spLocks noGrp="1"/>
          </p:cNvSpPr>
          <p:nvPr>
            <p:ph idx="1"/>
          </p:nvPr>
        </p:nvSpPr>
        <p:spPr>
          <a:xfrm>
            <a:off x="457200" y="4038600"/>
            <a:ext cx="8229600" cy="2087563"/>
          </a:xfrm>
        </p:spPr>
        <p:txBody>
          <a:bodyPr/>
          <a:lstStyle/>
          <a:p>
            <a:r>
              <a:rPr lang="en-US" dirty="0" smtClean="0"/>
              <a:t>Frustration</a:t>
            </a:r>
          </a:p>
          <a:p>
            <a:r>
              <a:rPr lang="en-US" dirty="0" smtClean="0"/>
              <a:t>Wasted bandwidth</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4" cstate="print"/>
          <a:srcRect/>
          <a:stretch>
            <a:fillRect/>
          </a:stretch>
        </p:blipFill>
        <p:spPr bwMode="auto">
          <a:xfrm>
            <a:off x="7497763" y="471488"/>
            <a:ext cx="919162" cy="8858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options</a:t>
            </a:r>
            <a:endParaRPr lang="en-US" dirty="0"/>
          </a:p>
        </p:txBody>
      </p:sp>
      <p:sp>
        <p:nvSpPr>
          <p:cNvPr id="3" name="Content Placeholder 2"/>
          <p:cNvSpPr>
            <a:spLocks noGrp="1"/>
          </p:cNvSpPr>
          <p:nvPr>
            <p:ph idx="1"/>
          </p:nvPr>
        </p:nvSpPr>
        <p:spPr/>
        <p:txBody>
          <a:bodyPr>
            <a:normAutofit/>
          </a:bodyPr>
          <a:lstStyle/>
          <a:p>
            <a:r>
              <a:rPr lang="en-US" dirty="0" smtClean="0"/>
              <a:t>Hit reload.</a:t>
            </a:r>
          </a:p>
          <a:p>
            <a:r>
              <a:rPr lang="en-US" dirty="0" smtClean="0"/>
              <a:t>Try somewhere else.</a:t>
            </a:r>
          </a:p>
          <a:p>
            <a:r>
              <a:rPr lang="en-US" dirty="0" smtClean="0"/>
              <a:t>Download Manager.</a:t>
            </a:r>
          </a:p>
          <a:p>
            <a:r>
              <a:rPr lang="en-US" dirty="0" smtClean="0"/>
              <a:t>Add a local proxy.</a:t>
            </a:r>
          </a:p>
          <a:p>
            <a:r>
              <a:rPr lang="en-US" dirty="0" smtClean="0"/>
              <a:t>Beg the server to change how they serve the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sp>
        <p:nvSpPr>
          <p:cNvPr id="3" name="Content Placeholder 2"/>
          <p:cNvSpPr>
            <a:spLocks noGrp="1"/>
          </p:cNvSpPr>
          <p:nvPr>
            <p:ph idx="1"/>
          </p:nvPr>
        </p:nvSpPr>
        <p:spPr/>
        <p:txBody>
          <a:bodyPr/>
          <a:lstStyle/>
          <a:p>
            <a:r>
              <a:rPr lang="en-US" dirty="0" smtClean="0"/>
              <a:t>Buy more bandwidth.</a:t>
            </a:r>
          </a:p>
          <a:p>
            <a:r>
              <a:rPr lang="en-US" dirty="0" smtClean="0"/>
              <a:t>Move.</a:t>
            </a:r>
          </a:p>
          <a:p>
            <a:r>
              <a:rPr lang="en-US" dirty="0" smtClean="0"/>
              <a:t>Buy more servers/rent a CDN</a:t>
            </a:r>
          </a:p>
          <a:p>
            <a:r>
              <a:rPr lang="en-US" dirty="0" smtClean="0"/>
              <a:t>Popular</a:t>
            </a:r>
          </a:p>
          <a:p>
            <a:r>
              <a:rPr lang="en-US" dirty="0" smtClean="0"/>
              <a:t>Flash flood</a:t>
            </a:r>
            <a:r>
              <a:rPr lang="en-US" dirty="0" smtClean="0"/>
              <a:t>.</a:t>
            </a:r>
            <a:endParaRPr lang="en-US" dirty="0" smtClean="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fails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600200"/>
            <a:ext cx="8229600" cy="218816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smtClean="0"/>
              <a:t>Create </a:t>
            </a:r>
            <a:r>
              <a:rPr lang="en-US" dirty="0" err="1" smtClean="0"/>
              <a:t>BitTorrent</a:t>
            </a:r>
            <a:r>
              <a:rPr lang="en-US" dirty="0" smtClean="0"/>
              <a:t> File.</a:t>
            </a:r>
          </a:p>
          <a:p>
            <a:r>
              <a:rPr lang="en-US" dirty="0" smtClean="0"/>
              <a:t>Host it, create tracker.</a:t>
            </a:r>
          </a:p>
          <a:p>
            <a:r>
              <a:rPr lang="en-US" dirty="0" smtClean="0"/>
              <a:t>Peers download and </a:t>
            </a:r>
            <a:r>
              <a:rPr lang="en-US" dirty="0" smtClean="0"/>
              <a:t>share blocks.</a:t>
            </a:r>
            <a:endParaRPr lang="en-US" dirty="0" smtClean="0"/>
          </a:p>
          <a:p>
            <a:r>
              <a:rPr lang="en-US" dirty="0" smtClean="0"/>
              <a:t>Works well </a:t>
            </a:r>
            <a:r>
              <a:rPr lang="en-US" dirty="0" smtClean="0"/>
              <a:t>for large popular files.</a:t>
            </a:r>
            <a:endParaRPr lang="en-US" dirty="0" smtClean="0"/>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1223</Words>
  <Application>Microsoft Office PowerPoint</Application>
  <PresentationFormat>On-screen Show (4:3)</PresentationFormat>
  <Paragraphs>212</Paragraphs>
  <Slides>33</Slides>
  <Notes>30</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Making Today’s Internet Faster</vt:lpstr>
      <vt:lpstr>Thanks!</vt:lpstr>
      <vt:lpstr>Thesis</vt:lpstr>
      <vt:lpstr>Fast download</vt:lpstr>
      <vt:lpstr>Slow downloads</vt:lpstr>
      <vt:lpstr>User options</vt:lpstr>
      <vt:lpstr>Server options</vt:lpstr>
      <vt:lpstr>CDN fails</vt:lpstr>
      <vt:lpstr>Turn to P2P</vt:lpstr>
      <vt:lpstr>BitTorrent fails</vt:lpstr>
      <vt:lpstr>BitTorrent fails</vt:lpstr>
      <vt:lpstr>BitTorrent can Fail</vt:lpstr>
      <vt:lpstr>Automatic Swarming -- Goals</vt:lpstr>
      <vt:lpstr>Automatic Swarming</vt:lpstr>
      <vt:lpstr>Monitor Download</vt:lpstr>
      <vt:lpstr>P2P: Find Peers, share</vt:lpstr>
      <vt:lpstr>Details</vt:lpstr>
      <vt:lpstr>Methodology.</vt:lpstr>
      <vt:lpstr>Performance Client-Server</vt:lpstr>
      <vt:lpstr>Performance – Automatic Swarming</vt:lpstr>
      <vt:lpstr>Comparison</vt:lpstr>
      <vt:lpstr>Effect of Varying Parameters</vt:lpstr>
      <vt:lpstr>Varying T</vt:lpstr>
      <vt:lpstr>Varying R</vt:lpstr>
      <vt:lpstr>Varying W</vt:lpstr>
      <vt:lpstr>Full web Page</vt:lpstr>
      <vt:lpstr>Versus Client-Server</vt:lpstr>
      <vt:lpstr>Block Size</vt:lpstr>
      <vt:lpstr>Linger Time</vt:lpstr>
      <vt:lpstr>With Large Files</vt:lpstr>
      <vt:lpstr>Conclusion</vt:lpstr>
      <vt:lpstr>Automatic Swarming Benefits</vt:lpstr>
      <vt:lpstr>Future Work</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Roger Pack</cp:lastModifiedBy>
  <cp:revision>292</cp:revision>
  <dcterms:created xsi:type="dcterms:W3CDTF">2010-03-26T23:37:09Z</dcterms:created>
  <dcterms:modified xsi:type="dcterms:W3CDTF">2010-04-13T03:50:53Z</dcterms:modified>
</cp:coreProperties>
</file>