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84" r:id="rId3"/>
    <p:sldId id="263" r:id="rId4"/>
    <p:sldId id="257" r:id="rId5"/>
    <p:sldId id="258" r:id="rId6"/>
    <p:sldId id="259" r:id="rId7"/>
    <p:sldId id="260" r:id="rId8"/>
    <p:sldId id="282" r:id="rId9"/>
    <p:sldId id="261" r:id="rId10"/>
    <p:sldId id="283" r:id="rId11"/>
    <p:sldId id="287" r:id="rId12"/>
    <p:sldId id="262" r:id="rId13"/>
    <p:sldId id="293" r:id="rId14"/>
    <p:sldId id="288" r:id="rId15"/>
    <p:sldId id="265" r:id="rId16"/>
    <p:sldId id="266" r:id="rId17"/>
    <p:sldId id="267" r:id="rId18"/>
    <p:sldId id="286" r:id="rId19"/>
    <p:sldId id="285" r:id="rId20"/>
    <p:sldId id="302" r:id="rId21"/>
    <p:sldId id="268" r:id="rId22"/>
    <p:sldId id="269" r:id="rId23"/>
    <p:sldId id="303" r:id="rId24"/>
    <p:sldId id="281" r:id="rId25"/>
    <p:sldId id="270" r:id="rId26"/>
    <p:sldId id="271" r:id="rId27"/>
    <p:sldId id="272" r:id="rId28"/>
    <p:sldId id="273" r:id="rId29"/>
    <p:sldId id="274" r:id="rId30"/>
    <p:sldId id="275" r:id="rId31"/>
    <p:sldId id="276" r:id="rId32"/>
    <p:sldId id="277" r:id="rId33"/>
    <p:sldId id="290" r:id="rId34"/>
    <p:sldId id="278" r:id="rId35"/>
    <p:sldId id="294" r:id="rId36"/>
    <p:sldId id="279" r:id="rId37"/>
    <p:sldId id="298" r:id="rId38"/>
    <p:sldId id="295" r:id="rId39"/>
    <p:sldId id="296" r:id="rId40"/>
    <p:sldId id="297" r:id="rId41"/>
    <p:sldId id="301" r:id="rId42"/>
    <p:sldId id="280" r:id="rId43"/>
    <p:sldId id="300" r:id="rId44"/>
    <p:sldId id="29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73690" autoAdjust="0"/>
  </p:normalViewPr>
  <p:slideViewPr>
    <p:cSldViewPr>
      <p:cViewPr varScale="1">
        <p:scale>
          <a:sx n="82" d="100"/>
          <a:sy n="82" d="100"/>
        </p:scale>
        <p:origin x="-173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Normal people do not use </a:t>
            </a:r>
            <a:r>
              <a:rPr lang="en-US" dirty="0" err="1" smtClean="0"/>
              <a:t>BitTorrent</a:t>
            </a:r>
            <a:r>
              <a:rPr lang="en-US" dirty="0" smtClean="0"/>
              <a:t>.  Not useful</a:t>
            </a:r>
            <a:r>
              <a:rPr lang="en-US" baseline="0" dirty="0" smtClean="0"/>
              <a:t> to them.</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more general problem is that when downloading typical files from the</a:t>
            </a:r>
            <a:r>
              <a:rPr lang="en-US" baseline="0" dirty="0" smtClean="0"/>
              <a:t> Internet, </a:t>
            </a:r>
            <a:r>
              <a:rPr lang="en-US" baseline="0" dirty="0" err="1" smtClean="0"/>
              <a:t>Bittorrent</a:t>
            </a:r>
            <a:r>
              <a:rPr lang="en-US" baseline="0" dirty="0" smtClean="0"/>
              <a:t> cannot come to your aid.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Also: only go to P2P when necessary</a:t>
            </a:r>
            <a:r>
              <a:rPr lang="en-US" baseline="0" dirty="0" smtClean="0"/>
              <a:t> (try to always be as fast as normal download).</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Note that a semi-popular website might serve half a</a:t>
            </a:r>
          </a:p>
          <a:p>
            <a:r>
              <a:rPr lang="en-US" sz="1200" kern="1200" baseline="0" dirty="0" smtClean="0">
                <a:solidFill>
                  <a:schemeClr val="tx1"/>
                </a:solidFill>
                <a:latin typeface="+mn-lt"/>
                <a:ea typeface="+mn-ea"/>
                <a:cs typeface="+mn-cs"/>
              </a:rPr>
              <a:t>million hits a day, which averages to 6 per second, so our limit of 20 per second is similar, if</a:t>
            </a:r>
          </a:p>
          <a:p>
            <a:r>
              <a:rPr lang="en-US" sz="1200" kern="1200" baseline="0" dirty="0" smtClean="0">
                <a:solidFill>
                  <a:schemeClr val="tx1"/>
                </a:solidFill>
                <a:latin typeface="+mn-lt"/>
                <a:ea typeface="+mn-ea"/>
                <a:cs typeface="+mn-cs"/>
              </a:rPr>
              <a:t>you take into consideration spikes in load.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your</a:t>
            </a:r>
            <a:r>
              <a:rPr lang="en-US" baseline="0" dirty="0" smtClean="0"/>
              <a:t> fault</a:t>
            </a:r>
            <a:r>
              <a:rPr lang="en-US" baseline="0" dirty="0" smtClean="0"/>
              <a:t>.</a:t>
            </a:r>
          </a:p>
          <a:p>
            <a:r>
              <a:rPr lang="en-US" baseline="0" dirty="0" smtClean="0"/>
              <a:t>Defense dream.</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a:t>
            </a:r>
            <a:r>
              <a:rPr lang="en-US" baseline="0" dirty="0" smtClean="0"/>
              <a:t> change to R</a:t>
            </a:r>
            <a:r>
              <a:rPr lang="en-US" dirty="0" smtClean="0"/>
              <a:t>.  Because it</a:t>
            </a:r>
            <a:r>
              <a:rPr lang="en-US" baseline="0" dirty="0" smtClean="0"/>
              <a:t> only affected at most the first few,  because after that the server became saturated and T would always fire first.</a:t>
            </a:r>
          </a:p>
          <a:p>
            <a:endParaRPr lang="en-US" baseline="0" dirty="0" smtClean="0"/>
          </a:p>
          <a:p>
            <a:r>
              <a:rPr lang="en-US" baseline="0" dirty="0" smtClean="0"/>
              <a:t>Probably want that “other” graph in here, too, then, to show “oh it’s all 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our linger time was 20</a:t>
            </a:r>
            <a:r>
              <a:rPr lang="en-US" baseline="0" dirty="0" smtClean="0"/>
              <a:t> seconds, so the DHT was becoming less effective under higher load.</a:t>
            </a:r>
          </a:p>
          <a:p>
            <a:r>
              <a:rPr lang="en-US" baseline="0" dirty="0" smtClean="0"/>
              <a:t>This is essentially like 10 times as much load as we were putting on the system before.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Fastest</a:t>
            </a:r>
            <a:r>
              <a:rPr lang="en-US" baseline="0" dirty="0" smtClean="0"/>
              <a:t> was 32 KB, presumably because I download from the last few peers in parallel, so this fits best.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We're not entirely sure why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is faster.</a:t>
            </a:r>
          </a:p>
          <a:p>
            <a:r>
              <a:rPr lang="en-US" sz="1200" kern="1200" baseline="0" dirty="0" smtClean="0">
                <a:solidFill>
                  <a:schemeClr val="tx1"/>
                </a:solidFill>
                <a:latin typeface="+mn-lt"/>
                <a:ea typeface="+mn-ea"/>
                <a:cs typeface="+mn-cs"/>
              </a:rPr>
              <a:t>One factor </a:t>
            </a:r>
            <a:r>
              <a:rPr lang="en-US" sz="1200" kern="1200" baseline="0" dirty="0" err="1" smtClean="0">
                <a:solidFill>
                  <a:schemeClr val="tx1"/>
                </a:solidFill>
                <a:latin typeface="+mn-lt"/>
                <a:ea typeface="+mn-ea"/>
                <a:cs typeface="+mn-cs"/>
              </a:rPr>
              <a:t>aecting</a:t>
            </a:r>
            <a:r>
              <a:rPr lang="en-US" sz="1200" kern="1200" baseline="0" dirty="0" smtClean="0">
                <a:solidFill>
                  <a:schemeClr val="tx1"/>
                </a:solidFill>
                <a:latin typeface="+mn-lt"/>
                <a:ea typeface="+mn-ea"/>
                <a:cs typeface="+mn-cs"/>
              </a:rPr>
              <a:t> performance is that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limits outgoing connections to</a:t>
            </a:r>
          </a:p>
          <a:p>
            <a:r>
              <a:rPr lang="en-US" sz="1200" kern="1200" baseline="0" dirty="0" smtClean="0">
                <a:solidFill>
                  <a:schemeClr val="tx1"/>
                </a:solidFill>
                <a:latin typeface="+mn-lt"/>
                <a:ea typeface="+mn-ea"/>
                <a:cs typeface="+mn-cs"/>
              </a:rPr>
              <a:t>7, whereas Apache's connection limit is 256. This may allow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to propagate full</a:t>
            </a:r>
          </a:p>
          <a:p>
            <a:r>
              <a:rPr lang="en-US" sz="1200" kern="1200" baseline="0" dirty="0" smtClean="0">
                <a:solidFill>
                  <a:schemeClr val="tx1"/>
                </a:solidFill>
                <a:latin typeface="+mn-lt"/>
                <a:ea typeface="+mn-ea"/>
                <a:cs typeface="+mn-cs"/>
              </a:rPr>
              <a:t>blocks more quickly to peers.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also favors peers with higher download</a:t>
            </a:r>
          </a:p>
          <a:p>
            <a:r>
              <a:rPr lang="en-US" sz="1200" kern="1200" baseline="0" dirty="0" smtClean="0">
                <a:solidFill>
                  <a:schemeClr val="tx1"/>
                </a:solidFill>
                <a:latin typeface="+mn-lt"/>
                <a:ea typeface="+mn-ea"/>
                <a:cs typeface="+mn-cs"/>
              </a:rPr>
              <a:t>speeds, which may help propagate blocks. In this test, it uses a dedicated tracker, which</a:t>
            </a:r>
          </a:p>
          <a:p>
            <a:r>
              <a:rPr lang="en-US" sz="1200" kern="1200" baseline="0" dirty="0" smtClean="0">
                <a:solidFill>
                  <a:schemeClr val="tx1"/>
                </a:solidFill>
                <a:latin typeface="+mn-lt"/>
                <a:ea typeface="+mn-ea"/>
                <a:cs typeface="+mn-cs"/>
              </a:rPr>
              <a:t>makes peer rendezvous quicker than using a DHT. </a:t>
            </a:r>
            <a:r>
              <a:rPr lang="en-US" sz="1200" kern="1200" baseline="0" dirty="0" err="1" smtClean="0">
                <a:solidFill>
                  <a:schemeClr val="tx1"/>
                </a:solidFill>
                <a:latin typeface="+mn-lt"/>
                <a:ea typeface="+mn-ea"/>
                <a:cs typeface="+mn-cs"/>
              </a:rPr>
              <a:t>BitTorrent</a:t>
            </a:r>
            <a:r>
              <a:rPr lang="en-US" sz="1200" kern="1200" baseline="0" dirty="0" smtClean="0">
                <a:solidFill>
                  <a:schemeClr val="tx1"/>
                </a:solidFill>
                <a:latin typeface="+mn-lt"/>
                <a:ea typeface="+mn-ea"/>
                <a:cs typeface="+mn-cs"/>
              </a:rPr>
              <a:t> uses a \rarest block </a:t>
            </a:r>
            <a:r>
              <a:rPr lang="en-US" sz="1200" kern="1200" baseline="0" dirty="0" err="1" smtClean="0">
                <a:solidFill>
                  <a:schemeClr val="tx1"/>
                </a:solidFill>
                <a:latin typeface="+mn-lt"/>
                <a:ea typeface="+mn-ea"/>
                <a:cs typeface="+mn-cs"/>
              </a:rPr>
              <a:t>rst</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selection policy, enabling it to choose blocks more </a:t>
            </a:r>
            <a:r>
              <a:rPr lang="en-US" sz="1200" kern="1200" baseline="0" dirty="0" err="1" smtClean="0">
                <a:solidFill>
                  <a:schemeClr val="tx1"/>
                </a:solidFill>
                <a:latin typeface="+mn-lt"/>
                <a:ea typeface="+mn-ea"/>
                <a:cs typeface="+mn-cs"/>
              </a:rPr>
              <a:t>eciently</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*wish* I could conclude it worked well for larger files, too, but I guess I can’t say </a:t>
            </a:r>
            <a:r>
              <a:rPr lang="en-US" smtClean="0"/>
              <a:t>that.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38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a:t>
            </a:r>
            <a:r>
              <a:rPr lang="en-US" dirty="0" err="1" smtClean="0"/>
              <a:t>sourceforge</a:t>
            </a:r>
            <a:r>
              <a:rPr lang="en-US" dirty="0" smtClean="0"/>
              <a:t> download</a:t>
            </a:r>
          </a:p>
          <a:p>
            <a:r>
              <a:rPr lang="en-US" dirty="0" smtClean="0"/>
              <a:t>Two proxy instances</a:t>
            </a:r>
          </a:p>
          <a:p>
            <a:r>
              <a:rPr lang="en-US" dirty="0" smtClean="0"/>
              <a:t>One has it</a:t>
            </a:r>
          </a:p>
          <a:p>
            <a:r>
              <a:rPr lang="en-US" dirty="0" smtClean="0"/>
              <a:t>One fresh one that can get it from the other</a:t>
            </a:r>
          </a:p>
          <a:p>
            <a:r>
              <a:rPr lang="en-US" dirty="0" smtClean="0"/>
              <a:t>Download it from the fresh one straight.</a:t>
            </a:r>
          </a:p>
          <a:p>
            <a:endParaRPr lang="en-US" dirty="0" smtClean="0"/>
          </a:p>
          <a:p>
            <a:r>
              <a:rPr lang="en-US" dirty="0" smtClean="0"/>
              <a:t>Compare speeds.</a:t>
            </a:r>
          </a:p>
          <a:p>
            <a:r>
              <a:rPr lang="en-US" dirty="0" smtClean="0"/>
              <a:t>Better be something big,</a:t>
            </a:r>
            <a:r>
              <a:rPr lang="en-US" baseline="0" dirty="0" smtClean="0"/>
              <a:t> I suppose.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immediately effective:</a:t>
            </a:r>
          </a:p>
          <a:p>
            <a:pPr lvl="1"/>
            <a:r>
              <a:rPr lang="en-US" dirty="0" smtClean="0"/>
              <a:t>Low bandwidth server.</a:t>
            </a:r>
          </a:p>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still slow enough for small files that it’s worth it to just</a:t>
            </a:r>
            <a:r>
              <a:rPr lang="en-US" baseline="0" dirty="0" smtClean="0"/>
              <a:t> wait typically.  We could do some more work there.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err="1" smtClean="0"/>
              <a:t>Lodo</a:t>
            </a:r>
            <a:r>
              <a:rPr lang="en-US" dirty="0" smtClean="0"/>
              <a:t>:</a:t>
            </a:r>
          </a:p>
          <a:p>
            <a:r>
              <a:rPr lang="en-US" dirty="0" smtClean="0"/>
              <a:t>Add</a:t>
            </a:r>
            <a:r>
              <a:rPr lang="en-US" baseline="0" dirty="0" smtClean="0"/>
              <a:t> a graph of network speed increasing so slowly compared to processors and disks (?) (?)</a:t>
            </a:r>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lstStyle/>
          <a:p>
            <a:r>
              <a:rPr lang="en-US" dirty="0" smtClean="0"/>
              <a:t>(Automatic </a:t>
            </a:r>
            <a:r>
              <a:rPr lang="en-US" dirty="0"/>
              <a:t>Transition To Peer-to-Peer </a:t>
            </a:r>
            <a:r>
              <a:rPr lang="en-US" dirty="0" smtClean="0"/>
              <a:t>Download)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dirty="0" smtClean="0"/>
              <a:t>Per File</a:t>
            </a:r>
          </a:p>
          <a:p>
            <a:pPr lvl="1"/>
            <a:r>
              <a:rPr lang="en-US" dirty="0" smtClean="0"/>
              <a:t>Have to provide traditional anyway.</a:t>
            </a:r>
          </a:p>
          <a:p>
            <a:pPr lvl="2"/>
            <a:r>
              <a:rPr lang="en-US" dirty="0" smtClean="0"/>
              <a:t>Lack of clients.</a:t>
            </a:r>
          </a:p>
          <a:p>
            <a:pPr lvl="1"/>
            <a:r>
              <a:rPr lang="en-US" dirty="0" smtClean="0"/>
              <a:t>Stigma.</a:t>
            </a:r>
          </a:p>
          <a:p>
            <a:pPr lvl="1"/>
            <a:r>
              <a:rPr lang="en-US" dirty="0" smtClean="0"/>
              <a:t>Extra maintenance.</a:t>
            </a:r>
          </a:p>
          <a:p>
            <a:pPr lvl="1"/>
            <a:r>
              <a:rPr lang="en-US" dirty="0" smtClean="0"/>
              <a:t>Large Files.</a:t>
            </a:r>
          </a:p>
          <a:p>
            <a:pPr lvl="1"/>
            <a:r>
              <a:rPr lang="en-US" dirty="0" smtClean="0"/>
              <a:t>Unknown demand.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Clients</a:t>
            </a:r>
          </a:p>
          <a:p>
            <a:pPr lvl="1"/>
            <a:r>
              <a:rPr lang="en-US" dirty="0" smtClean="0"/>
              <a:t>Extra setup/time per file.</a:t>
            </a:r>
          </a:p>
          <a:p>
            <a:pPr lvl="2"/>
            <a:r>
              <a:rPr lang="en-US" dirty="0" smtClean="0"/>
              <a:t>Small files</a:t>
            </a:r>
          </a:p>
          <a:p>
            <a:pPr lvl="1"/>
            <a:r>
              <a:rPr lang="en-US" dirty="0" smtClean="0"/>
              <a:t>Techno </a:t>
            </a:r>
            <a:r>
              <a:rPr lang="en-US" dirty="0" err="1" smtClean="0"/>
              <a:t>intelligencia</a:t>
            </a:r>
            <a:endParaRPr lang="en-US" dirty="0" smtClean="0"/>
          </a:p>
          <a:p>
            <a:pPr lvl="1"/>
            <a:r>
              <a:rPr lang="en-US" dirty="0" smtClean="0"/>
              <a:t>Non integrated.</a:t>
            </a:r>
          </a:p>
          <a:p>
            <a:pPr lvl="2"/>
            <a:r>
              <a:rPr lang="en-US" dirty="0" smtClean="0"/>
              <a:t>Manual.</a:t>
            </a:r>
          </a:p>
          <a:p>
            <a:pPr lvl="2"/>
            <a:r>
              <a:rPr lang="en-US" dirty="0" smtClean="0"/>
              <a:t>Not HTTP optimized.</a:t>
            </a:r>
          </a:p>
          <a:p>
            <a:pPr lvl="1"/>
            <a:r>
              <a:rPr lang="en-US" dirty="0" smtClean="0"/>
              <a:t>It should be ignored speed-wise</a:t>
            </a:r>
          </a:p>
          <a:p>
            <a:pPr lvl="2"/>
            <a:r>
              <a:rPr lang="en-US" dirty="0" smtClean="0"/>
              <a:t>Duplicate</a:t>
            </a:r>
          </a:p>
          <a:p>
            <a:pPr lvl="2"/>
            <a:r>
              <a:rPr lang="en-US" dirty="0" smtClean="0"/>
              <a:t>Costs </a:t>
            </a:r>
            <a:r>
              <a:rPr lang="en-US" dirty="0" smtClean="0"/>
              <a:t>time</a:t>
            </a:r>
          </a:p>
          <a:p>
            <a:pPr lvl="3"/>
            <a:r>
              <a:rPr lang="en-US" dirty="0" err="1" smtClean="0"/>
              <a:t>Warmup</a:t>
            </a:r>
            <a:r>
              <a:rPr lang="en-US" dirty="0" smtClean="0"/>
              <a:t> phase.</a:t>
            </a:r>
          </a:p>
          <a:p>
            <a:pPr lvl="3"/>
            <a:r>
              <a:rPr lang="en-US" dirty="0" smtClean="0"/>
              <a:t>Transition.</a:t>
            </a:r>
            <a:endParaRPr lang="en-US" dirty="0" smtClean="0"/>
          </a:p>
          <a:p>
            <a:pPr lvl="1"/>
            <a:r>
              <a:rPr lang="en-US" dirty="0" smtClean="0"/>
              <a:t>Not available.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
            <a:ext cx="8229600" cy="1143000"/>
          </a:xfrm>
        </p:spPr>
        <p:txBody>
          <a:bodyPr>
            <a:normAutofit/>
          </a:bodyPr>
          <a:lstStyle/>
          <a:p>
            <a:r>
              <a:rPr lang="en-US" dirty="0" err="1" smtClean="0"/>
              <a:t>BitTorrent</a:t>
            </a:r>
            <a:r>
              <a:rPr lang="en-US" dirty="0" smtClean="0"/>
              <a:t> can Fail</a:t>
            </a:r>
            <a:endParaRPr lang="en-US" dirty="0"/>
          </a:p>
        </p:txBody>
      </p:sp>
      <p:sp>
        <p:nvSpPr>
          <p:cNvPr id="3" name="Content Placeholder 2"/>
          <p:cNvSpPr>
            <a:spLocks noGrp="1"/>
          </p:cNvSpPr>
          <p:nvPr>
            <p:ph idx="1"/>
          </p:nvPr>
        </p:nvSpPr>
        <p:spPr/>
        <p:txBody>
          <a:bodyPr/>
          <a:lstStyle/>
          <a:p>
            <a:r>
              <a:rPr lang="en-US" dirty="0" smtClean="0"/>
              <a:t>Not enough seeds.</a:t>
            </a:r>
          </a:p>
          <a:p>
            <a:r>
              <a:rPr lang="en-US" dirty="0" smtClean="0"/>
              <a:t>Closed ports.</a:t>
            </a:r>
          </a:p>
          <a:p>
            <a:r>
              <a:rPr lang="en-US" dirty="0" smtClean="0"/>
              <a:t>Tracker</a:t>
            </a:r>
          </a:p>
          <a:p>
            <a:r>
              <a:rPr lang="en-US" dirty="0" smtClean="0"/>
              <a:t>Extra files.</a:t>
            </a:r>
          </a:p>
          <a:p>
            <a:r>
              <a:rPr lang="en-US" dirty="0" smtClean="0"/>
              <a:t>Users don’t have client installed (chicken/egg).</a:t>
            </a:r>
          </a:p>
          <a:p>
            <a:r>
              <a:rPr lang="en-US" dirty="0" smtClean="0"/>
              <a:t>Clients aren’t configured to use HTTP well.</a:t>
            </a:r>
          </a:p>
        </p:txBody>
      </p:sp>
      <p:pic>
        <p:nvPicPr>
          <p:cNvPr id="1026" name="Picture 2"/>
          <p:cNvPicPr>
            <a:picLocks noChangeAspect="1" noChangeArrowheads="1"/>
          </p:cNvPicPr>
          <p:nvPr/>
        </p:nvPicPr>
        <p:blipFill>
          <a:blip r:embed="rId3" cstate="print"/>
          <a:srcRect/>
          <a:stretch>
            <a:fillRect/>
          </a:stretch>
        </p:blipFill>
        <p:spPr bwMode="auto">
          <a:xfrm>
            <a:off x="4572000" y="228600"/>
            <a:ext cx="4611897"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Make swarming </a:t>
            </a:r>
            <a:r>
              <a:rPr lang="en-US" dirty="0" smtClean="0"/>
              <a:t>more adoptable</a:t>
            </a:r>
            <a:r>
              <a:rPr lang="en-US" dirty="0" smtClean="0"/>
              <a:t>.</a:t>
            </a:r>
          </a:p>
          <a:p>
            <a:r>
              <a:rPr lang="en-US" dirty="0" smtClean="0"/>
              <a:t>Scalability/cost effectiveness of </a:t>
            </a:r>
            <a:r>
              <a:rPr lang="en-US" dirty="0" err="1" smtClean="0"/>
              <a:t>BitTorrent</a:t>
            </a:r>
            <a:r>
              <a:rPr lang="en-US" dirty="0" smtClean="0"/>
              <a:t>.</a:t>
            </a:r>
          </a:p>
          <a:p>
            <a:r>
              <a:rPr lang="en-US" dirty="0" smtClean="0"/>
              <a:t>Overcome deficiencies.</a:t>
            </a:r>
          </a:p>
          <a:p>
            <a:r>
              <a:rPr lang="en-US" dirty="0" smtClean="0"/>
              <a:t>More situations.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configuration.</a:t>
            </a:r>
          </a:p>
          <a:p>
            <a:r>
              <a:rPr lang="en-US" dirty="0" smtClean="0"/>
              <a:t>Easy for client use.</a:t>
            </a:r>
          </a:p>
          <a:p>
            <a:r>
              <a:rPr lang="en-US" dirty="0" smtClean="0"/>
              <a:t>No extra hardware.</a:t>
            </a:r>
          </a:p>
          <a:p>
            <a:r>
              <a:rPr lang="en-US" dirty="0" smtClean="0"/>
              <a:t>Work for small files.</a:t>
            </a:r>
          </a:p>
          <a:p>
            <a:r>
              <a:rPr lang="en-US" dirty="0" smtClean="0"/>
              <a:t>Non intrusive</a:t>
            </a:r>
          </a:p>
          <a:p>
            <a:pPr lvl="1"/>
            <a:r>
              <a:rPr lang="en-US" dirty="0" smtClean="0"/>
              <a:t>Don’t cache other people’s files.</a:t>
            </a:r>
          </a:p>
          <a:p>
            <a:pPr lvl="1"/>
            <a:r>
              <a:rPr lang="en-US" dirty="0" smtClean="0"/>
              <a:t>Legal.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Basic Algorithm:</a:t>
            </a:r>
          </a:p>
          <a:p>
            <a:pPr lvl="1"/>
            <a:r>
              <a:rPr lang="en-US" dirty="0" smtClean="0"/>
              <a:t>Monitor download</a:t>
            </a:r>
          </a:p>
          <a:p>
            <a:pPr lvl="1"/>
            <a:r>
              <a:rPr lang="en-US" dirty="0" smtClean="0"/>
              <a:t>Automatically switch to a Peer-to-Peer download if it becomes slow.</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 Download</a:t>
            </a:r>
            <a:endParaRPr lang="en-US" dirty="0"/>
          </a:p>
        </p:txBody>
      </p:sp>
      <p:pic>
        <p:nvPicPr>
          <p:cNvPr id="7172" name="Picture 4" descr="C:\rdp\dev\p2pwebclient\thesis_presentation\algorithm explanation.png"/>
          <p:cNvPicPr>
            <a:picLocks noChangeAspect="1" noChangeArrowheads="1"/>
          </p:cNvPicPr>
          <p:nvPr/>
        </p:nvPicPr>
        <p:blipFill>
          <a:blip r:embed="rId3" cstate="print"/>
          <a:srcRect/>
          <a:stretch>
            <a:fillRect/>
          </a:stretch>
        </p:blipFill>
        <p:spPr bwMode="auto">
          <a:xfrm>
            <a:off x="609600" y="1600200"/>
            <a:ext cx="7543800" cy="482048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Transition</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3" cstate="print"/>
          <a:srcRect/>
          <a:stretch>
            <a:fillRect/>
          </a:stretch>
        </p:blipFill>
        <p:spPr bwMode="auto">
          <a:xfrm>
            <a:off x="381000" y="1600200"/>
            <a:ext cx="3709988" cy="2215615"/>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4495800" y="1828800"/>
            <a:ext cx="3944678" cy="1871663"/>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2590800" y="4191000"/>
            <a:ext cx="3701710"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normAutofit lnSpcReduction="10000"/>
          </a:bodyPr>
          <a:lstStyle/>
          <a:p>
            <a:r>
              <a:rPr lang="en-US" dirty="0" smtClean="0"/>
              <a:t>T starts immediately.</a:t>
            </a:r>
          </a:p>
          <a:p>
            <a:r>
              <a:rPr lang="en-US" dirty="0" smtClean="0"/>
              <a:t>R is calculated W seconds after T</a:t>
            </a:r>
          </a:p>
          <a:p>
            <a:r>
              <a:rPr lang="en-US" dirty="0" smtClean="0"/>
              <a:t>Private </a:t>
            </a:r>
            <a:r>
              <a:rPr lang="en-US" dirty="0" err="1" smtClean="0"/>
              <a:t>OpenDHT</a:t>
            </a:r>
            <a:r>
              <a:rPr lang="en-US" dirty="0" smtClean="0"/>
              <a:t> instance.</a:t>
            </a:r>
          </a:p>
          <a:p>
            <a:r>
              <a:rPr lang="en-US" dirty="0" smtClean="0"/>
              <a:t>Redundant DHT keys/gateways.</a:t>
            </a:r>
          </a:p>
          <a:p>
            <a:r>
              <a:rPr lang="en-US" dirty="0" smtClean="0"/>
              <a:t>Polls on lack of peers (1s)</a:t>
            </a:r>
          </a:p>
          <a:p>
            <a:pPr lvl="1"/>
            <a:r>
              <a:rPr lang="en-US" dirty="0" smtClean="0"/>
              <a:t>Downloads block from origin</a:t>
            </a:r>
          </a:p>
          <a:p>
            <a:r>
              <a:rPr lang="en-US" dirty="0" smtClean="0"/>
              <a:t>Per block lists.</a:t>
            </a:r>
          </a:p>
          <a:p>
            <a:r>
              <a:rPr lang="en-US" dirty="0" smtClean="0"/>
              <a:t>Last block problem</a:t>
            </a:r>
          </a:p>
          <a:p>
            <a:endParaRPr lang="en-US" dirty="0" smtClean="0"/>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4419600" y="4191000"/>
            <a:ext cx="5127700" cy="2667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err="1" smtClean="0"/>
              <a:t>PlanetLab</a:t>
            </a:r>
            <a:endParaRPr lang="en-US" dirty="0" smtClean="0"/>
          </a:p>
          <a:p>
            <a:r>
              <a:rPr lang="en-US" dirty="0" smtClean="0"/>
              <a:t>Private </a:t>
            </a:r>
            <a:r>
              <a:rPr lang="en-US" dirty="0" err="1" smtClean="0"/>
              <a:t>OpenDHT</a:t>
            </a:r>
            <a:endParaRPr lang="en-US" dirty="0" smtClean="0"/>
          </a:p>
          <a:p>
            <a:pPr lvl="1"/>
            <a:endParaRPr lang="en-US" dirty="0" smtClean="0"/>
          </a:p>
          <a:p>
            <a:pPr lvl="1"/>
            <a:endParaRPr lang="en-US" dirty="0" smtClean="0"/>
          </a:p>
        </p:txBody>
      </p:sp>
      <p:pic>
        <p:nvPicPr>
          <p:cNvPr id="4098" name="Picture 2" descr="C:\Documents and Settings\rdp\Desktop\World50.png"/>
          <p:cNvPicPr>
            <a:picLocks noChangeAspect="1" noChangeArrowheads="1"/>
          </p:cNvPicPr>
          <p:nvPr/>
        </p:nvPicPr>
        <p:blipFill>
          <a:blip r:embed="rId2" cstate="print"/>
          <a:srcRect/>
          <a:stretch>
            <a:fillRect/>
          </a:stretch>
        </p:blipFill>
        <p:spPr bwMode="auto">
          <a:xfrm>
            <a:off x="4114800" y="1447800"/>
            <a:ext cx="4762500" cy="2381250"/>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3733800" y="3886200"/>
            <a:ext cx="3962399" cy="24123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371600" y="1143000"/>
            <a:ext cx="641985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Run until finish.</a:t>
            </a:r>
          </a:p>
          <a:p>
            <a:r>
              <a:rPr lang="en-US" dirty="0" smtClean="0"/>
              <a:t>Repeat 3x.</a:t>
            </a:r>
          </a:p>
          <a:p>
            <a:r>
              <a:rPr lang="en-US" dirty="0" smtClean="0"/>
              <a:t>Graph </a:t>
            </a:r>
            <a:r>
              <a:rPr lang="en-US" dirty="0" smtClean="0"/>
              <a:t>percentiles of: </a:t>
            </a:r>
          </a:p>
          <a:p>
            <a:pPr lvl="1"/>
            <a:r>
              <a:rPr lang="en-US" dirty="0" smtClean="0"/>
              <a:t>download times</a:t>
            </a:r>
          </a:p>
          <a:p>
            <a:pPr lvl="1"/>
            <a:r>
              <a:rPr lang="en-US" dirty="0" smtClean="0"/>
              <a:t>DHT </a:t>
            </a:r>
            <a:r>
              <a:rPr lang="en-US" dirty="0" smtClean="0"/>
              <a:t>response </a:t>
            </a:r>
            <a:r>
              <a:rPr lang="en-US" dirty="0" smtClean="0"/>
              <a:t>times</a:t>
            </a:r>
          </a:p>
          <a:p>
            <a:pPr lvl="1"/>
            <a:r>
              <a:rPr lang="en-US" dirty="0" smtClean="0"/>
              <a:t>causes </a:t>
            </a:r>
            <a:r>
              <a:rPr lang="en-US" dirty="0" smtClean="0"/>
              <a:t>for transitioning to </a:t>
            </a:r>
            <a:r>
              <a:rPr lang="en-US" dirty="0" smtClean="0"/>
              <a:t>P2P</a:t>
            </a:r>
            <a:endParaRPr lang="en-US" dirty="0" smtClean="0"/>
          </a:p>
          <a:p>
            <a:r>
              <a:rPr lang="en-US" dirty="0" smtClean="0"/>
              <a:t>BYU server </a:t>
            </a:r>
          </a:p>
          <a:p>
            <a:pPr lvl="1"/>
            <a:r>
              <a:rPr lang="en-US" dirty="0" smtClean="0"/>
              <a:t>256 KB/s</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7924800" y="3505200"/>
            <a:ext cx="828675" cy="2679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Client-Server</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23525" y="2438400"/>
            <a:ext cx="9172875" cy="3500438"/>
          </a:xfrm>
          <a:prstGeom prst="rect">
            <a:avLst/>
          </a:prstGeom>
          <a:noFill/>
          <a:ln w="9525">
            <a:noFill/>
            <a:miter lim="800000"/>
            <a:headEnd/>
            <a:tailEnd/>
          </a:ln>
        </p:spPr>
      </p:pic>
      <p:sp>
        <p:nvSpPr>
          <p:cNvPr id="4" name="Content Placeholder 2"/>
          <p:cNvSpPr>
            <a:spLocks noGrp="1"/>
          </p:cNvSpPr>
          <p:nvPr>
            <p:ph idx="1"/>
          </p:nvPr>
        </p:nvSpPr>
        <p:spPr>
          <a:xfrm>
            <a:off x="457200" y="1600200"/>
            <a:ext cx="8229600" cy="4525963"/>
          </a:xfrm>
        </p:spPr>
        <p:txBody>
          <a:bodyPr/>
          <a:lstStyle/>
          <a:p>
            <a:r>
              <a:rPr lang="en-US" dirty="0" smtClean="0"/>
              <a:t>File size: 100 KB, R 128 KB/s, W 2s, T 1s, Linger 60s.  Increasing number of startup peers.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sp>
        <p:nvSpPr>
          <p:cNvPr id="5" name="Content Placeholder 2"/>
          <p:cNvSpPr>
            <a:spLocks noGrp="1"/>
          </p:cNvSpPr>
          <p:nvPr>
            <p:ph idx="1"/>
          </p:nvPr>
        </p:nvSpPr>
        <p:spPr>
          <a:xfrm>
            <a:off x="457200" y="5181600"/>
            <a:ext cx="8229600" cy="1249363"/>
          </a:xfrm>
        </p:spPr>
        <p:txBody>
          <a:bodyPr/>
          <a:lstStyle/>
          <a:p>
            <a:r>
              <a:rPr lang="en-US" dirty="0" smtClean="0"/>
              <a:t>99.5% transition because of T.</a:t>
            </a:r>
          </a:p>
          <a:p>
            <a:r>
              <a:rPr lang="en-US" dirty="0" smtClean="0"/>
              <a:t>DHT latency of 5.2 seconds.</a:t>
            </a:r>
          </a:p>
        </p:txBody>
      </p:sp>
      <p:pic>
        <p:nvPicPr>
          <p:cNvPr id="7170" name="Picture 2"/>
          <p:cNvPicPr>
            <a:picLocks noChangeAspect="1" noChangeArrowheads="1"/>
          </p:cNvPicPr>
          <p:nvPr/>
        </p:nvPicPr>
        <p:blipFill>
          <a:blip r:embed="rId3" cstate="print"/>
          <a:srcRect/>
          <a:stretch>
            <a:fillRect/>
          </a:stretch>
        </p:blipFill>
        <p:spPr bwMode="auto">
          <a:xfrm>
            <a:off x="457200" y="2209800"/>
            <a:ext cx="3855460" cy="24765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572000" y="2286000"/>
            <a:ext cx="4267200" cy="251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Automatic Swarming </a:t>
            </a:r>
            <a:br>
              <a:rPr lang="en-US" dirty="0" smtClean="0"/>
            </a:br>
            <a:r>
              <a:rPr lang="en-US" dirty="0" smtClean="0"/>
              <a:t>Transition Cause</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1295400" y="2057400"/>
            <a:ext cx="6600825"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Compared</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762000" y="1447800"/>
            <a:ext cx="7620000" cy="4564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Varying Parameters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 R, W</a:t>
            </a:r>
          </a:p>
          <a:p>
            <a:r>
              <a:rPr lang="en-US" dirty="0" smtClean="0"/>
              <a:t>Multiple Files</a:t>
            </a:r>
          </a:p>
          <a:p>
            <a:r>
              <a:rPr lang="en-US" dirty="0" smtClean="0"/>
              <a:t>Large Files</a:t>
            </a:r>
          </a:p>
          <a:p>
            <a:r>
              <a:rPr lang="en-US" dirty="0" smtClean="0"/>
              <a:t>Block Size</a:t>
            </a:r>
          </a:p>
          <a:p>
            <a:r>
              <a:rPr lang="en-US" dirty="0" smtClean="0"/>
              <a:t>Linger Time</a:t>
            </a:r>
          </a:p>
          <a:p>
            <a:r>
              <a:rPr lang="en-US" dirty="0" smtClean="0"/>
              <a:t>Peer count</a:t>
            </a:r>
          </a:p>
          <a:p>
            <a:r>
              <a:rPr lang="en-US" dirty="0" smtClean="0"/>
              <a:t>1000 peers at 15/second (66 seconds).</a:t>
            </a:r>
          </a:p>
          <a:p>
            <a:r>
              <a:rPr lang="en-US" dirty="0" smtClean="0"/>
              <a:t>100 KB file, 100 KB block size, </a:t>
            </a:r>
            <a:r>
              <a:rPr lang="en-US" dirty="0" err="1" smtClean="0"/>
              <a:t>conn</a:t>
            </a:r>
            <a:r>
              <a:rPr lang="en-US" dirty="0" smtClean="0"/>
              <a:t>. Limit 5, R 128 KB/s, T 1s, W 2s, Linger 20 s.</a:t>
            </a:r>
          </a:p>
          <a:p>
            <a:endParaRPr lang="en-US" dirty="0"/>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3860442" y="1600200"/>
            <a:ext cx="4292958" cy="27432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0" y="1905000"/>
            <a:ext cx="9068851" cy="3605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R</a:t>
            </a:r>
            <a:endParaRPr lang="en-US" dirty="0"/>
          </a:p>
        </p:txBody>
      </p:sp>
      <p:sp>
        <p:nvSpPr>
          <p:cNvPr id="5" name="Content Placeholder 2"/>
          <p:cNvSpPr>
            <a:spLocks noGrp="1"/>
          </p:cNvSpPr>
          <p:nvPr>
            <p:ph idx="1"/>
          </p:nvPr>
        </p:nvSpPr>
        <p:spPr>
          <a:xfrm>
            <a:off x="457200" y="5334000"/>
            <a:ext cx="8229600" cy="1249363"/>
          </a:xfrm>
        </p:spPr>
        <p:txBody>
          <a:bodyPr/>
          <a:lstStyle/>
          <a:p>
            <a:r>
              <a:rPr lang="en-US" dirty="0" smtClean="0"/>
              <a:t>Lower is </a:t>
            </a:r>
            <a:r>
              <a:rPr lang="en-US" dirty="0" smtClean="0"/>
              <a:t>better</a:t>
            </a:r>
            <a:endParaRPr lang="en-US" dirty="0" smtClean="0"/>
          </a:p>
        </p:txBody>
      </p:sp>
      <p:pic>
        <p:nvPicPr>
          <p:cNvPr id="4098" name="Picture 2"/>
          <p:cNvPicPr>
            <a:picLocks noChangeAspect="1" noChangeArrowheads="1"/>
          </p:cNvPicPr>
          <p:nvPr/>
        </p:nvPicPr>
        <p:blipFill>
          <a:blip r:embed="rId3" cstate="print"/>
          <a:srcRect/>
          <a:stretch>
            <a:fillRect/>
          </a:stretch>
        </p:blipFill>
        <p:spPr bwMode="auto">
          <a:xfrm>
            <a:off x="304800" y="2362200"/>
            <a:ext cx="4200939" cy="241554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648200" y="2286000"/>
            <a:ext cx="4316475"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990600" y="1143000"/>
            <a:ext cx="6496050" cy="432797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Varying W</a:t>
            </a:r>
            <a:endParaRPr lang="en-US" dirty="0"/>
          </a:p>
        </p:txBody>
      </p:sp>
      <p:sp>
        <p:nvSpPr>
          <p:cNvPr id="4" name="Content Placeholder 2"/>
          <p:cNvSpPr>
            <a:spLocks noGrp="1"/>
          </p:cNvSpPr>
          <p:nvPr>
            <p:ph idx="1"/>
          </p:nvPr>
        </p:nvSpPr>
        <p:spPr>
          <a:xfrm>
            <a:off x="457200" y="5334000"/>
            <a:ext cx="8229600" cy="1249363"/>
          </a:xfrm>
        </p:spPr>
        <p:txBody>
          <a:bodyPr>
            <a:normAutofit fontScale="70000" lnSpcReduction="20000"/>
          </a:bodyPr>
          <a:lstStyle/>
          <a:p>
            <a:r>
              <a:rPr lang="en-US" dirty="0" smtClean="0"/>
              <a:t>Best time was 17 seconds with W at 0.25 seconds.</a:t>
            </a:r>
          </a:p>
          <a:p>
            <a:r>
              <a:rPr lang="en-US" dirty="0" smtClean="0"/>
              <a:t>Rest about 25 seconds.</a:t>
            </a:r>
          </a:p>
          <a:p>
            <a:r>
              <a:rPr lang="en-US" dirty="0" smtClean="0"/>
              <a:t>Lower is better, causes quicker transition, but not much difference.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smtClean="0"/>
              <a:t>100 KB file, 10 15K files.</a:t>
            </a:r>
            <a:endParaRPr lang="en-US" dirty="0"/>
          </a:p>
        </p:txBody>
      </p:sp>
      <p:sp>
        <p:nvSpPr>
          <p:cNvPr id="6" name="Content Placeholder 2"/>
          <p:cNvSpPr txBox="1">
            <a:spLocks/>
          </p:cNvSpPr>
          <p:nvPr/>
        </p:nvSpPr>
        <p:spPr>
          <a:xfrm>
            <a:off x="533400" y="5608637"/>
            <a:ext cx="8229600" cy="1249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 x as much load on the DHT.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Linger time was set to 20 seconds.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266" name="Picture 2"/>
          <p:cNvPicPr>
            <a:picLocks noChangeAspect="1" noChangeArrowheads="1"/>
          </p:cNvPicPr>
          <p:nvPr/>
        </p:nvPicPr>
        <p:blipFill>
          <a:blip r:embed="rId3" cstate="print"/>
          <a:srcRect/>
          <a:stretch>
            <a:fillRect/>
          </a:stretch>
        </p:blipFill>
        <p:spPr bwMode="auto">
          <a:xfrm>
            <a:off x="0" y="2362200"/>
            <a:ext cx="8839199" cy="32558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normAutofit/>
          </a:bodyPr>
          <a:lstStyle/>
          <a:p>
            <a:r>
              <a:rPr lang="en-US" sz="1800" dirty="0" smtClean="0"/>
              <a:t>Family</a:t>
            </a:r>
          </a:p>
          <a:p>
            <a:r>
              <a:rPr lang="en-US" sz="1800" dirty="0" smtClean="0"/>
              <a:t>Teachers</a:t>
            </a:r>
          </a:p>
          <a:p>
            <a:r>
              <a:rPr lang="en-US" sz="1800" dirty="0" err="1" smtClean="0"/>
              <a:t>wE</a:t>
            </a:r>
            <a:r>
              <a:rPr lang="en-US" sz="1800" dirty="0" smtClean="0"/>
              <a:t>\=f P'P= \ROVIDE A U966554F545DS6TFDV87654536:01 PM 4/5/20102 098YH6Ya	1W N.I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Files Versus Client-Server</a:t>
            </a:r>
            <a:endParaRPr lang="en-US" dirty="0"/>
          </a:p>
        </p:txBody>
      </p:sp>
      <p:sp>
        <p:nvSpPr>
          <p:cNvPr id="4" name="Content Placeholder 3"/>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3" cstate="print"/>
          <a:srcRect/>
          <a:stretch>
            <a:fillRect/>
          </a:stretch>
        </p:blipFill>
        <p:spPr bwMode="auto">
          <a:xfrm>
            <a:off x="457200" y="1676400"/>
            <a:ext cx="8001000" cy="4750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sp>
        <p:nvSpPr>
          <p:cNvPr id="4" name="Content Placeholder 2"/>
          <p:cNvSpPr txBox="1">
            <a:spLocks/>
          </p:cNvSpPr>
          <p:nvPr/>
        </p:nvSpPr>
        <p:spPr>
          <a:xfrm>
            <a:off x="533400" y="5608637"/>
            <a:ext cx="8229600" cy="1249363"/>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10.6 seconds for 32 KB blocks.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Connection limit was 5,</a:t>
            </a:r>
            <a:r>
              <a:rPr kumimoji="0" lang="en-US" sz="3200" b="0" i="0" u="none" strike="noStrike" kern="1200" cap="none" spc="0" normalizeH="0" noProof="0" dirty="0" smtClean="0">
                <a:ln>
                  <a:noFill/>
                </a:ln>
                <a:solidFill>
                  <a:schemeClr val="tx1"/>
                </a:solidFill>
                <a:effectLst/>
                <a:uLnTx/>
                <a:uFillTx/>
                <a:latin typeface="+mn-lt"/>
                <a:ea typeface="+mn-ea"/>
                <a:cs typeface="+mn-cs"/>
              </a:rPr>
              <a:t> so all blocks in parallel.</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3314" name="Picture 2"/>
          <p:cNvPicPr>
            <a:picLocks noChangeAspect="1" noChangeArrowheads="1"/>
          </p:cNvPicPr>
          <p:nvPr/>
        </p:nvPicPr>
        <p:blipFill>
          <a:blip r:embed="rId3" cstate="print"/>
          <a:srcRect/>
          <a:stretch>
            <a:fillRect/>
          </a:stretch>
        </p:blipFill>
        <p:spPr bwMode="auto">
          <a:xfrm>
            <a:off x="1295400" y="1371600"/>
            <a:ext cx="6214460" cy="384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4338" name="Picture 2"/>
          <p:cNvPicPr>
            <a:picLocks noChangeAspect="1" noChangeArrowheads="1"/>
          </p:cNvPicPr>
          <p:nvPr/>
        </p:nvPicPr>
        <p:blipFill>
          <a:blip r:embed="rId3" cstate="print"/>
          <a:srcRect/>
          <a:stretch>
            <a:fillRect/>
          </a:stretch>
        </p:blipFill>
        <p:spPr bwMode="auto">
          <a:xfrm>
            <a:off x="1219200" y="1676400"/>
            <a:ext cx="6096000" cy="38778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connection</a:t>
            </a:r>
            <a:endParaRPr lang="en-US" dirty="0"/>
          </a:p>
        </p:txBody>
      </p:sp>
      <p:sp>
        <p:nvSpPr>
          <p:cNvPr id="3" name="Content Placeholder 2"/>
          <p:cNvSpPr>
            <a:spLocks noGrp="1"/>
          </p:cNvSpPr>
          <p:nvPr>
            <p:ph idx="1"/>
          </p:nvPr>
        </p:nvSpPr>
        <p:spPr>
          <a:xfrm>
            <a:off x="457200" y="5456237"/>
            <a:ext cx="8229600" cy="1401763"/>
          </a:xfrm>
        </p:spPr>
        <p:txBody>
          <a:bodyPr/>
          <a:lstStyle/>
          <a:p>
            <a:r>
              <a:rPr lang="en-US" dirty="0" smtClean="0"/>
              <a:t>30 MB file.</a:t>
            </a:r>
          </a:p>
        </p:txBody>
      </p:sp>
      <p:pic>
        <p:nvPicPr>
          <p:cNvPr id="15362" name="Picture 2"/>
          <p:cNvPicPr>
            <a:picLocks noChangeAspect="1" noChangeArrowheads="1"/>
          </p:cNvPicPr>
          <p:nvPr/>
        </p:nvPicPr>
        <p:blipFill>
          <a:blip r:embed="rId2" cstate="print"/>
          <a:srcRect/>
          <a:stretch>
            <a:fillRect/>
          </a:stretch>
        </p:blipFill>
        <p:spPr bwMode="auto">
          <a:xfrm>
            <a:off x="990600" y="1143000"/>
            <a:ext cx="6629400" cy="4447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066800"/>
            <a:ext cx="5734050" cy="2495550"/>
          </a:xfrm>
          <a:prstGeom prst="rect">
            <a:avLst/>
          </a:prstGeom>
          <a:noFill/>
          <a:ln w="9525">
            <a:noFill/>
            <a:miter lim="800000"/>
            <a:headEnd/>
            <a:tailEnd/>
          </a:ln>
        </p:spPr>
      </p:pic>
      <p:sp>
        <p:nvSpPr>
          <p:cNvPr id="5" name="Content Placeholder 2"/>
          <p:cNvSpPr txBox="1">
            <a:spLocks/>
          </p:cNvSpPr>
          <p:nvPr/>
        </p:nvSpPr>
        <p:spPr>
          <a:xfrm>
            <a:off x="457200" y="6157118"/>
            <a:ext cx="8229600" cy="1401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Fast once it gets started</a:t>
            </a:r>
            <a:r>
              <a:rPr kumimoji="0" lang="en-US" sz="3200" b="0" i="0" u="none" strike="noStrike" kern="1200" cap="none" spc="0" normalizeH="0" noProof="0" dirty="0" smtClean="0">
                <a:ln>
                  <a:noFill/>
                </a:ln>
                <a:solidFill>
                  <a:schemeClr val="tx1"/>
                </a:solidFill>
                <a:effectLst/>
                <a:uLnTx/>
                <a:uFillTx/>
                <a:latin typeface="+mn-lt"/>
                <a:ea typeface="+mn-ea"/>
                <a:cs typeface="+mn-cs"/>
              </a:rPr>
              <a:t> for both.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6386" name="Picture 2"/>
          <p:cNvPicPr>
            <a:picLocks noChangeAspect="1" noChangeArrowheads="1"/>
          </p:cNvPicPr>
          <p:nvPr/>
        </p:nvPicPr>
        <p:blipFill>
          <a:blip r:embed="rId4" cstate="print"/>
          <a:srcRect/>
          <a:stretch>
            <a:fillRect/>
          </a:stretch>
        </p:blipFill>
        <p:spPr bwMode="auto">
          <a:xfrm>
            <a:off x="2286000" y="3505200"/>
            <a:ext cx="4572000" cy="2744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BitTorrent’s</a:t>
            </a:r>
            <a:r>
              <a:rPr lang="en-US" dirty="0" smtClean="0"/>
              <a:t> Large File Optimizations</a:t>
            </a:r>
            <a:endParaRPr lang="en-US" dirty="0"/>
          </a:p>
        </p:txBody>
      </p:sp>
      <p:sp>
        <p:nvSpPr>
          <p:cNvPr id="3" name="Content Placeholder 2"/>
          <p:cNvSpPr>
            <a:spLocks noGrp="1"/>
          </p:cNvSpPr>
          <p:nvPr>
            <p:ph idx="1"/>
          </p:nvPr>
        </p:nvSpPr>
        <p:spPr/>
        <p:txBody>
          <a:bodyPr/>
          <a:lstStyle/>
          <a:p>
            <a:r>
              <a:rPr lang="en-US" dirty="0" smtClean="0"/>
              <a:t>Seeds limit outgoing connections.</a:t>
            </a:r>
          </a:p>
          <a:p>
            <a:r>
              <a:rPr lang="en-US" dirty="0" smtClean="0"/>
              <a:t>Favors stronger connections.</a:t>
            </a:r>
          </a:p>
          <a:p>
            <a:r>
              <a:rPr lang="en-US" dirty="0" smtClean="0"/>
              <a:t>Dedicated tracker.</a:t>
            </a:r>
          </a:p>
          <a:p>
            <a:r>
              <a:rPr lang="en-US" dirty="0" smtClean="0"/>
              <a:t>Rarest Block First.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Feasible transition.</a:t>
            </a:r>
          </a:p>
          <a:p>
            <a:r>
              <a:rPr lang="en-US" dirty="0" smtClean="0"/>
              <a:t>Feasible swarming download.</a:t>
            </a:r>
          </a:p>
          <a:p>
            <a:pPr lvl="1"/>
            <a:r>
              <a:rPr lang="en-US" dirty="0" smtClean="0"/>
              <a:t>30 </a:t>
            </a:r>
            <a:r>
              <a:rPr lang="en-US" dirty="0" smtClean="0"/>
              <a:t>x as fast for small </a:t>
            </a:r>
            <a:r>
              <a:rPr lang="en-US" dirty="0" smtClean="0"/>
              <a:t>files (flash flood).</a:t>
            </a:r>
            <a:endParaRPr lang="en-US" dirty="0" smtClean="0"/>
          </a:p>
          <a:p>
            <a:pPr lvl="1"/>
            <a:r>
              <a:rPr lang="en-US" dirty="0" smtClean="0"/>
              <a:t>Backs off </a:t>
            </a:r>
            <a:r>
              <a:rPr lang="en-US" dirty="0" smtClean="0"/>
              <a:t>server</a:t>
            </a:r>
            <a:endParaRPr lang="en-US" dirty="0" smtClean="0"/>
          </a:p>
          <a:p>
            <a:r>
              <a:rPr lang="en-US" dirty="0" smtClean="0"/>
              <a:t>Make </a:t>
            </a:r>
            <a:r>
              <a:rPr lang="en-US" dirty="0" smtClean="0"/>
              <a:t>swarming more </a:t>
            </a:r>
            <a:r>
              <a:rPr lang="en-US" dirty="0" smtClean="0"/>
              <a:t>usable/adoptable</a:t>
            </a:r>
            <a:endParaRPr lang="en-US" dirty="0" smtClean="0"/>
          </a:p>
          <a:p>
            <a:pPr lvl="1"/>
            <a:r>
              <a:rPr lang="en-US" dirty="0" smtClean="0"/>
              <a:t>S</a:t>
            </a:r>
            <a:r>
              <a:rPr lang="en-US" dirty="0" smtClean="0"/>
              <a:t>mall files</a:t>
            </a:r>
          </a:p>
          <a:p>
            <a:pPr lvl="1"/>
            <a:r>
              <a:rPr lang="en-US" dirty="0" smtClean="0"/>
              <a:t>Non </a:t>
            </a:r>
            <a:r>
              <a:rPr lang="en-US" dirty="0" smtClean="0"/>
              <a:t>tracked </a:t>
            </a:r>
            <a:r>
              <a:rPr lang="en-US" dirty="0" smtClean="0"/>
              <a:t>files</a:t>
            </a:r>
            <a:endParaRPr lang="en-US" dirty="0" smtClean="0"/>
          </a:p>
          <a:p>
            <a:r>
              <a:rPr lang="en-US" dirty="0" smtClean="0"/>
              <a:t>Best settings</a:t>
            </a:r>
            <a:endParaRPr lang="en-US" dirty="0" smtClean="0"/>
          </a:p>
          <a:p>
            <a:pPr lvl="1"/>
            <a:r>
              <a:rPr lang="en-US" dirty="0" smtClean="0"/>
              <a:t>T: 0.75 s</a:t>
            </a:r>
          </a:p>
          <a:p>
            <a:pPr lvl="1"/>
            <a:r>
              <a:rPr lang="en-US" dirty="0" smtClean="0"/>
              <a:t>R: 160 KB/s</a:t>
            </a:r>
          </a:p>
          <a:p>
            <a:pPr lvl="1"/>
            <a:r>
              <a:rPr lang="en-US" dirty="0" smtClean="0"/>
              <a:t>32 KB blocks</a:t>
            </a:r>
          </a:p>
          <a:p>
            <a:pPr lvl="1"/>
            <a:r>
              <a:rPr lang="en-US" dirty="0" smtClean="0"/>
              <a:t>Peer limit: 16</a:t>
            </a:r>
          </a:p>
          <a:p>
            <a:pPr lvl="1"/>
            <a:r>
              <a:rPr lang="en-US" dirty="0" smtClean="0"/>
              <a:t>Linger: 16 s</a:t>
            </a:r>
          </a:p>
          <a:p>
            <a:pPr lvl="1">
              <a:buNone/>
            </a:pP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configuration.</a:t>
            </a:r>
          </a:p>
          <a:p>
            <a:r>
              <a:rPr lang="en-US" dirty="0" smtClean="0"/>
              <a:t>Easy for client use.</a:t>
            </a:r>
          </a:p>
          <a:p>
            <a:r>
              <a:rPr lang="en-US" dirty="0" smtClean="0"/>
              <a:t>No extra dedicated hardware.</a:t>
            </a:r>
          </a:p>
          <a:p>
            <a:r>
              <a:rPr lang="en-US" dirty="0" smtClean="0"/>
              <a:t>Work for small files.</a:t>
            </a:r>
          </a:p>
          <a:p>
            <a:r>
              <a:rPr lang="en-US" dirty="0" smtClean="0"/>
              <a:t>Non intrusive.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BitTorrent’s</a:t>
            </a:r>
            <a:r>
              <a:rPr lang="en-US" dirty="0" smtClean="0"/>
              <a:t> failures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dirty="0" smtClean="0"/>
              <a:t>Per File</a:t>
            </a:r>
          </a:p>
          <a:p>
            <a:pPr lvl="1"/>
            <a:r>
              <a:rPr lang="en-US" dirty="0" smtClean="0"/>
              <a:t>Have to provide traditional anyway.</a:t>
            </a:r>
          </a:p>
          <a:p>
            <a:pPr lvl="2"/>
            <a:r>
              <a:rPr lang="en-US" dirty="0" smtClean="0"/>
              <a:t>Lack of clients.</a:t>
            </a:r>
          </a:p>
          <a:p>
            <a:pPr lvl="1"/>
            <a:r>
              <a:rPr lang="en-US" dirty="0" smtClean="0"/>
              <a:t>Stigma.</a:t>
            </a:r>
          </a:p>
          <a:p>
            <a:pPr lvl="1"/>
            <a:r>
              <a:rPr lang="en-US" dirty="0" smtClean="0"/>
              <a:t>Extra maintenance.</a:t>
            </a:r>
          </a:p>
          <a:p>
            <a:pPr lvl="1"/>
            <a:r>
              <a:rPr lang="en-US" dirty="0" smtClean="0"/>
              <a:t>Large Files.</a:t>
            </a:r>
          </a:p>
          <a:p>
            <a:pPr lvl="1"/>
            <a:r>
              <a:rPr lang="en-US" dirty="0" smtClean="0"/>
              <a:t>Unknown demand.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dirty="0" smtClean="0"/>
              <a:t>Extra setup/time per file.</a:t>
            </a:r>
          </a:p>
          <a:p>
            <a:pPr lvl="2"/>
            <a:r>
              <a:rPr lang="en-US" dirty="0" smtClean="0"/>
              <a:t>Small files</a:t>
            </a:r>
          </a:p>
          <a:p>
            <a:pPr lvl="1"/>
            <a:r>
              <a:rPr lang="en-US" dirty="0" smtClean="0"/>
              <a:t>Techno </a:t>
            </a:r>
            <a:r>
              <a:rPr lang="en-US" dirty="0" err="1" smtClean="0"/>
              <a:t>intelligencia</a:t>
            </a:r>
            <a:endParaRPr lang="en-US" dirty="0" smtClean="0"/>
          </a:p>
          <a:p>
            <a:pPr lvl="1"/>
            <a:r>
              <a:rPr lang="en-US" dirty="0" smtClean="0"/>
              <a:t>Non integrated.</a:t>
            </a:r>
          </a:p>
          <a:p>
            <a:pPr lvl="2"/>
            <a:r>
              <a:rPr lang="en-US" dirty="0" smtClean="0"/>
              <a:t>Manual.</a:t>
            </a:r>
          </a:p>
          <a:p>
            <a:pPr lvl="2"/>
            <a:r>
              <a:rPr lang="en-US" dirty="0" smtClean="0"/>
              <a:t>Not HTTP optimized.</a:t>
            </a:r>
          </a:p>
          <a:p>
            <a:pPr lvl="1"/>
            <a:r>
              <a:rPr lang="en-US" dirty="0" smtClean="0"/>
              <a:t>It should be ignored speed-wise</a:t>
            </a:r>
          </a:p>
          <a:p>
            <a:pPr lvl="2"/>
            <a:r>
              <a:rPr lang="en-US" dirty="0" smtClean="0"/>
              <a:t>Duplicate</a:t>
            </a:r>
          </a:p>
          <a:p>
            <a:pPr lvl="2"/>
            <a:r>
              <a:rPr lang="en-US" dirty="0" smtClean="0"/>
              <a:t>Costs time</a:t>
            </a:r>
          </a:p>
          <a:p>
            <a:pPr lvl="1"/>
            <a:r>
              <a:rPr lang="en-US" dirty="0" smtClean="0"/>
              <a:t>Not available.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sp>
        <p:nvSpPr>
          <p:cNvPr id="3" name="Content Placeholder 2"/>
          <p:cNvSpPr>
            <a:spLocks noGrp="1"/>
          </p:cNvSpPr>
          <p:nvPr>
            <p:ph idx="1"/>
          </p:nvPr>
        </p:nvSpPr>
        <p:spPr/>
        <p:txBody>
          <a:bodyPr/>
          <a:lstStyle/>
          <a:p>
            <a:endParaRPr lang="en-US"/>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4" name="Picture 3"/>
          <p:cNvPicPr>
            <a:picLocks noChangeAspect="1" noChangeArrowheads="1"/>
          </p:cNvPicPr>
          <p:nvPr/>
        </p:nvPicPr>
        <p:blipFill>
          <a:blip r:embed="rId4" cstate="print"/>
          <a:srcRect/>
          <a:stretch>
            <a:fillRect/>
          </a:stretch>
        </p:blipFill>
        <p:spPr bwMode="auto">
          <a:xfrm>
            <a:off x="381000" y="1524000"/>
            <a:ext cx="85725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normAutofit/>
          </a:bodyPr>
          <a:lstStyle/>
          <a:p>
            <a:r>
              <a:rPr lang="en-US" dirty="0" err="1" smtClean="0"/>
              <a:t>BitTorrent</a:t>
            </a:r>
            <a:r>
              <a:rPr lang="en-US" dirty="0" smtClean="0"/>
              <a:t> can Fail</a:t>
            </a:r>
            <a:endParaRPr lang="en-US" dirty="0"/>
          </a:p>
        </p:txBody>
      </p:sp>
      <p:sp>
        <p:nvSpPr>
          <p:cNvPr id="3" name="Content Placeholder 2"/>
          <p:cNvSpPr>
            <a:spLocks noGrp="1"/>
          </p:cNvSpPr>
          <p:nvPr>
            <p:ph idx="1"/>
          </p:nvPr>
        </p:nvSpPr>
        <p:spPr/>
        <p:txBody>
          <a:bodyPr/>
          <a:lstStyle/>
          <a:p>
            <a:r>
              <a:rPr lang="en-US" dirty="0" smtClean="0"/>
              <a:t>Not enough seeds.</a:t>
            </a:r>
          </a:p>
          <a:p>
            <a:r>
              <a:rPr lang="en-US" dirty="0" smtClean="0"/>
              <a:t>Closed ports.</a:t>
            </a:r>
          </a:p>
          <a:p>
            <a:r>
              <a:rPr lang="en-US" dirty="0" smtClean="0"/>
              <a:t>Tracker</a:t>
            </a:r>
          </a:p>
          <a:p>
            <a:r>
              <a:rPr lang="en-US" dirty="0" smtClean="0"/>
              <a:t>Extra files.</a:t>
            </a:r>
          </a:p>
          <a:p>
            <a:r>
              <a:rPr lang="en-US" dirty="0" smtClean="0"/>
              <a:t>Users don’t have client installed (chicken/egg).</a:t>
            </a:r>
          </a:p>
          <a:p>
            <a:r>
              <a:rPr lang="en-US" dirty="0" smtClean="0"/>
              <a:t>Clients aren’t configured to use HTTP.</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slowdown</a:t>
            </a:r>
            <a:endParaRPr lang="en-US" dirty="0"/>
          </a:p>
        </p:txBody>
      </p:sp>
      <p:sp>
        <p:nvSpPr>
          <p:cNvPr id="3" name="Content Placeholder 2"/>
          <p:cNvSpPr>
            <a:spLocks noGrp="1"/>
          </p:cNvSpPr>
          <p:nvPr>
            <p:ph idx="1"/>
          </p:nvPr>
        </p:nvSpPr>
        <p:spPr>
          <a:xfrm>
            <a:off x="457200" y="4419600"/>
            <a:ext cx="8229600" cy="1706563"/>
          </a:xfrm>
        </p:spPr>
        <p:txBody>
          <a:bodyPr/>
          <a:lstStyle/>
          <a:p>
            <a:r>
              <a:rPr lang="en-US" dirty="0" smtClean="0"/>
              <a:t>(TODO)</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381000" y="1600200"/>
            <a:ext cx="8442145" cy="22336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Back off the origin (optimize for large files).</a:t>
            </a:r>
          </a:p>
          <a:p>
            <a:r>
              <a:rPr lang="en-US" dirty="0" smtClean="0"/>
              <a:t>Validate Integrity.</a:t>
            </a:r>
          </a:p>
          <a:p>
            <a:r>
              <a:rPr lang="en-US" dirty="0" smtClean="0"/>
              <a:t>Better </a:t>
            </a:r>
            <a:r>
              <a:rPr lang="en-US" dirty="0" smtClean="0"/>
              <a:t>use of the DHT (</a:t>
            </a:r>
            <a:r>
              <a:rPr lang="en-US" dirty="0" smtClean="0"/>
              <a:t>fairness).</a:t>
            </a:r>
          </a:p>
          <a:p>
            <a:pPr lvl="1"/>
            <a:r>
              <a:rPr lang="en-US" dirty="0" smtClean="0"/>
              <a:t>Fairness</a:t>
            </a:r>
          </a:p>
          <a:p>
            <a:pPr lvl="1"/>
            <a:r>
              <a:rPr lang="en-US" dirty="0" smtClean="0"/>
              <a:t>scalability</a:t>
            </a:r>
            <a:endParaRPr lang="en-US" dirty="0" smtClean="0"/>
          </a:p>
          <a:p>
            <a:r>
              <a:rPr lang="en-US" dirty="0" smtClean="0"/>
              <a:t>Dynamic selection of parameters.</a:t>
            </a:r>
          </a:p>
          <a:p>
            <a:r>
              <a:rPr lang="en-US" dirty="0" smtClean="0"/>
              <a:t>Incentives</a:t>
            </a:r>
            <a:r>
              <a:rPr lang="en-US" dirty="0" smtClean="0"/>
              <a:t>.</a:t>
            </a:r>
          </a:p>
          <a:p>
            <a:pPr lvl="1"/>
            <a:r>
              <a:rPr lang="en-US" dirty="0" err="1" smtClean="0"/>
              <a:t>Gameable</a:t>
            </a:r>
            <a:r>
              <a:rPr lang="en-US" dirty="0" smtClean="0"/>
              <a:t>.</a:t>
            </a:r>
            <a:endParaRPr lang="en-US" dirty="0" smtClean="0"/>
          </a:p>
          <a:p>
            <a:r>
              <a:rPr lang="en-US" dirty="0" smtClean="0"/>
              <a:t>Privacy.</a:t>
            </a:r>
          </a:p>
          <a:p>
            <a:r>
              <a:rPr lang="en-US" dirty="0" smtClean="0"/>
              <a:t>Mirrors</a:t>
            </a:r>
            <a:r>
              <a:rPr lang="en-US" dirty="0" smtClean="0"/>
              <a:t>.</a:t>
            </a:r>
          </a:p>
          <a:p>
            <a:r>
              <a:rPr lang="en-US" dirty="0" smtClean="0"/>
              <a:t>At least as fast as normal.</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Problems</a:t>
            </a:r>
            <a:endParaRPr lang="en-US" dirty="0"/>
          </a:p>
        </p:txBody>
      </p:sp>
      <p:sp>
        <p:nvSpPr>
          <p:cNvPr id="3" name="Content Placeholder 2"/>
          <p:cNvSpPr>
            <a:spLocks noGrp="1"/>
          </p:cNvSpPr>
          <p:nvPr>
            <p:ph idx="1"/>
          </p:nvPr>
        </p:nvSpPr>
        <p:spPr/>
        <p:txBody>
          <a:bodyPr/>
          <a:lstStyle/>
          <a:p>
            <a:r>
              <a:rPr lang="en-US" dirty="0" smtClean="0"/>
              <a:t>CPU bound (typical).</a:t>
            </a:r>
          </a:p>
          <a:p>
            <a:r>
              <a:rPr lang="en-US" dirty="0" smtClean="0"/>
              <a:t>Too slow.</a:t>
            </a:r>
          </a:p>
          <a:p>
            <a:r>
              <a:rPr lang="en-US" dirty="0" smtClean="0"/>
              <a:t>Differentiate between static/non-static.</a:t>
            </a:r>
          </a:p>
          <a:p>
            <a:r>
              <a:rPr lang="en-US" dirty="0" smtClean="0"/>
              <a:t>Greedy.</a:t>
            </a:r>
          </a:p>
          <a:p>
            <a:r>
              <a:rPr lang="en-US" dirty="0" smtClean="0"/>
              <a:t>Only useful in certain situations.</a:t>
            </a:r>
          </a:p>
          <a:p>
            <a:r>
              <a:rPr lang="en-US" dirty="0" smtClean="0"/>
              <a:t>Still has a chicken and egg problem (smaller).</a:t>
            </a:r>
          </a:p>
          <a:p>
            <a:r>
              <a:rPr lang="en-US" dirty="0" smtClean="0"/>
              <a:t>Prefers a slow peer to a medium fast origin.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Slow downloads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4" cstate="print"/>
          <a:srcRect/>
          <a:stretch>
            <a:fillRect/>
          </a:stretch>
        </p:blipFill>
        <p:spPr bwMode="auto">
          <a:xfrm>
            <a:off x="7497763" y="471488"/>
            <a:ext cx="919162" cy="885825"/>
          </a:xfrm>
          <a:prstGeom prst="rect">
            <a:avLst/>
          </a:prstGeom>
          <a:noFill/>
        </p:spPr>
      </p:pic>
      <p:pic>
        <p:nvPicPr>
          <p:cNvPr id="1027" name="Picture 3"/>
          <p:cNvPicPr>
            <a:picLocks noChangeAspect="1" noChangeArrowheads="1"/>
          </p:cNvPicPr>
          <p:nvPr/>
        </p:nvPicPr>
        <p:blipFill>
          <a:blip r:embed="rId5" cstate="print"/>
          <a:srcRect/>
          <a:stretch>
            <a:fillRect/>
          </a:stretch>
        </p:blipFill>
        <p:spPr bwMode="auto">
          <a:xfrm>
            <a:off x="3971925" y="3505200"/>
            <a:ext cx="5172075" cy="3352800"/>
          </a:xfrm>
          <a:prstGeom prst="rect">
            <a:avLst/>
          </a:prstGeom>
          <a:noFill/>
          <a:ln w="9525">
            <a:noFill/>
            <a:miter lim="800000"/>
            <a:headEnd/>
            <a:tailEnd/>
          </a:ln>
        </p:spPr>
      </p:pic>
      <p:sp>
        <p:nvSpPr>
          <p:cNvPr id="3" name="Content Placeholder 2"/>
          <p:cNvSpPr>
            <a:spLocks noGrp="1"/>
          </p:cNvSpPr>
          <p:nvPr>
            <p:ph idx="1"/>
          </p:nvPr>
        </p:nvSpPr>
        <p:spPr>
          <a:xfrm>
            <a:off x="457200" y="4038600"/>
            <a:ext cx="8229600" cy="2087563"/>
          </a:xfrm>
        </p:spPr>
        <p:txBody>
          <a:bodyPr>
            <a:normAutofit fontScale="77500" lnSpcReduction="20000"/>
          </a:bodyPr>
          <a:lstStyle/>
          <a:p>
            <a:pPr lvl="1"/>
            <a:r>
              <a:rPr lang="en-US" dirty="0" smtClean="0"/>
              <a:t>Frustration</a:t>
            </a:r>
          </a:p>
          <a:p>
            <a:pPr lvl="1"/>
            <a:r>
              <a:rPr lang="en-US" dirty="0" smtClean="0"/>
              <a:t>Wasted bandwidth</a:t>
            </a:r>
          </a:p>
          <a:p>
            <a:pPr lvl="1">
              <a:buNone/>
            </a:pPr>
            <a:r>
              <a:rPr lang="en-US" dirty="0" smtClean="0"/>
              <a:t>	</a:t>
            </a:r>
          </a:p>
          <a:p>
            <a:pPr lvl="1">
              <a:buNone/>
            </a:pPr>
            <a:r>
              <a:rPr lang="en-US" dirty="0" smtClean="0"/>
              <a:t>Under provisioned.</a:t>
            </a:r>
          </a:p>
          <a:p>
            <a:pPr lvl="1">
              <a:buNone/>
            </a:pPr>
            <a:r>
              <a:rPr lang="en-US" dirty="0" smtClean="0"/>
              <a:t>Too far.</a:t>
            </a:r>
          </a:p>
          <a:p>
            <a:pPr lvl="1">
              <a:buNone/>
            </a:pPr>
            <a:r>
              <a:rPr lang="en-US" dirty="0" smtClean="0"/>
              <a:t>Flash flood.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options</a:t>
            </a:r>
            <a:endParaRPr lang="en-US" dirty="0"/>
          </a:p>
        </p:txBody>
      </p:sp>
      <p:sp>
        <p:nvSpPr>
          <p:cNvPr id="3" name="Content Placeholder 2"/>
          <p:cNvSpPr>
            <a:spLocks noGrp="1"/>
          </p:cNvSpPr>
          <p:nvPr>
            <p:ph idx="1"/>
          </p:nvPr>
        </p:nvSpPr>
        <p:spPr/>
        <p:txBody>
          <a:bodyPr>
            <a:normAutofit lnSpcReduction="10000"/>
          </a:bodyPr>
          <a:lstStyle/>
          <a:p>
            <a:r>
              <a:rPr lang="en-US" dirty="0" smtClean="0"/>
              <a:t>Hit reload.</a:t>
            </a:r>
          </a:p>
          <a:p>
            <a:r>
              <a:rPr lang="en-US" dirty="0" smtClean="0"/>
              <a:t>Wait around.</a:t>
            </a:r>
          </a:p>
          <a:p>
            <a:r>
              <a:rPr lang="en-US" dirty="0" smtClean="0"/>
              <a:t>Try somewhere else.</a:t>
            </a:r>
          </a:p>
          <a:p>
            <a:r>
              <a:rPr lang="en-US" dirty="0" smtClean="0"/>
              <a:t>Download Manager.</a:t>
            </a:r>
          </a:p>
          <a:p>
            <a:r>
              <a:rPr lang="en-US" dirty="0" smtClean="0"/>
              <a:t>Add a local caching proxy.</a:t>
            </a:r>
          </a:p>
          <a:p>
            <a:r>
              <a:rPr lang="en-US" dirty="0" smtClean="0"/>
              <a:t>Add local bandwidth.</a:t>
            </a:r>
          </a:p>
          <a:p>
            <a:r>
              <a:rPr lang="en-US" dirty="0" smtClean="0"/>
              <a:t>Beg the server to change how they serve the file.</a:t>
            </a:r>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pic>
        <p:nvPicPr>
          <p:cNvPr id="9218" name="Picture 2"/>
          <p:cNvPicPr>
            <a:picLocks noChangeAspect="1" noChangeArrowheads="1"/>
          </p:cNvPicPr>
          <p:nvPr/>
        </p:nvPicPr>
        <p:blipFill>
          <a:blip r:embed="rId4" cstate="print"/>
          <a:srcRect/>
          <a:stretch>
            <a:fillRect/>
          </a:stretch>
        </p:blipFill>
        <p:spPr bwMode="auto">
          <a:xfrm>
            <a:off x="4381500" y="2762250"/>
            <a:ext cx="4762500" cy="4095750"/>
          </a:xfrm>
          <a:prstGeom prst="rect">
            <a:avLst/>
          </a:prstGeom>
          <a:noFill/>
          <a:ln w="9525">
            <a:noFill/>
            <a:miter lim="800000"/>
            <a:headEnd/>
            <a:tailEnd/>
          </a:ln>
        </p:spPr>
      </p:pic>
      <p:sp>
        <p:nvSpPr>
          <p:cNvPr id="3" name="Content Placeholder 2"/>
          <p:cNvSpPr>
            <a:spLocks noGrp="1"/>
          </p:cNvSpPr>
          <p:nvPr>
            <p:ph idx="1"/>
          </p:nvPr>
        </p:nvSpPr>
        <p:spPr/>
        <p:txBody>
          <a:bodyPr/>
          <a:lstStyle/>
          <a:p>
            <a:r>
              <a:rPr lang="en-US" dirty="0" smtClean="0"/>
              <a:t>Buy more bandwidth.</a:t>
            </a:r>
          </a:p>
          <a:p>
            <a:r>
              <a:rPr lang="en-US" dirty="0" smtClean="0"/>
              <a:t>Move.</a:t>
            </a:r>
          </a:p>
          <a:p>
            <a:r>
              <a:rPr lang="en-US" dirty="0" smtClean="0"/>
              <a:t>Buy more servers/rent a CDN</a:t>
            </a:r>
          </a:p>
          <a:p>
            <a:pPr lvl="1"/>
            <a:r>
              <a:rPr lang="en-US" dirty="0" smtClean="0"/>
              <a:t>Popular</a:t>
            </a:r>
          </a:p>
          <a:p>
            <a:r>
              <a:rPr lang="en-US" dirty="0" smtClean="0"/>
              <a:t>Turn to P2P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can fail</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457200" y="1600200"/>
            <a:ext cx="8229600" cy="2188167"/>
          </a:xfrm>
          <a:prstGeom prst="rect">
            <a:avLst/>
          </a:prstGeom>
          <a:noFill/>
          <a:ln w="9525">
            <a:noFill/>
            <a:miter lim="800000"/>
            <a:headEnd/>
            <a:tailEnd/>
          </a:ln>
        </p:spPr>
      </p:pic>
      <p:sp>
        <p:nvSpPr>
          <p:cNvPr id="6" name="Content Placeholder 2"/>
          <p:cNvSpPr txBox="1">
            <a:spLocks/>
          </p:cNvSpPr>
          <p:nvPr/>
        </p:nvSpPr>
        <p:spPr>
          <a:xfrm>
            <a:off x="457200" y="4495800"/>
            <a:ext cx="8229600" cy="16303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Overloaded.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Not close enough.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Expensive.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P2P</a:t>
            </a:r>
            <a:endParaRPr lang="en-US" dirty="0"/>
          </a:p>
        </p:txBody>
      </p:sp>
      <p:sp>
        <p:nvSpPr>
          <p:cNvPr id="3" name="Content Placeholder 2"/>
          <p:cNvSpPr>
            <a:spLocks noGrp="1"/>
          </p:cNvSpPr>
          <p:nvPr>
            <p:ph idx="1"/>
          </p:nvPr>
        </p:nvSpPr>
        <p:spPr/>
        <p:txBody>
          <a:bodyPr/>
          <a:lstStyle/>
          <a:p>
            <a:r>
              <a:rPr lang="en-US" dirty="0" err="1" smtClean="0"/>
              <a:t>BitTorrent</a:t>
            </a:r>
            <a:endParaRPr lang="en-US" dirty="0" smtClean="0"/>
          </a:p>
          <a:p>
            <a:pPr lvl="1"/>
            <a:r>
              <a:rPr lang="en-US" dirty="0" smtClean="0"/>
              <a:t>Create + host </a:t>
            </a:r>
            <a:r>
              <a:rPr lang="en-US" dirty="0" err="1" smtClean="0"/>
              <a:t>BitTorrent</a:t>
            </a:r>
            <a:r>
              <a:rPr lang="en-US" dirty="0" smtClean="0"/>
              <a:t> File.</a:t>
            </a:r>
          </a:p>
          <a:p>
            <a:pPr lvl="1"/>
            <a:r>
              <a:rPr lang="en-US" dirty="0" smtClean="0"/>
              <a:t>Run a tracker.</a:t>
            </a:r>
          </a:p>
          <a:p>
            <a:pPr lvl="1"/>
            <a:r>
              <a:rPr lang="en-US" dirty="0" smtClean="0"/>
              <a:t>Peers download and share blocks (efficiently).</a:t>
            </a:r>
          </a:p>
          <a:p>
            <a:pPr lvl="1"/>
            <a:r>
              <a:rPr lang="en-US" dirty="0" smtClean="0"/>
              <a:t>Works well for large popular files.</a:t>
            </a:r>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
        <p:nvSpPr>
          <p:cNvPr id="5" name="Content Placeholder 2"/>
          <p:cNvSpPr txBox="1">
            <a:spLocks/>
          </p:cNvSpPr>
          <p:nvPr/>
        </p:nvSpPr>
        <p:spPr>
          <a:xfrm>
            <a:off x="304800" y="5638800"/>
            <a:ext cx="8229600" cy="1524000"/>
          </a:xfrm>
          <a:prstGeom prst="rect">
            <a:avLst/>
          </a:prstGeom>
        </p:spPr>
        <p:txBody>
          <a:bodyPr vert="horz" lIns="91440" tIns="45720" rIns="91440" bIns="45720" rtlCol="0">
            <a:normAutofit/>
          </a:bodyPr>
          <a:lstStyle/>
          <a:p>
            <a:pPr>
              <a:defRPr/>
            </a:pPr>
            <a:r>
              <a:rPr lang="en-US" sz="2000" b="1" dirty="0" smtClean="0"/>
              <a:t>“When I created </a:t>
            </a:r>
            <a:r>
              <a:rPr lang="en-US" sz="2000" b="1" dirty="0" err="1" smtClean="0"/>
              <a:t>BitTorrent</a:t>
            </a:r>
            <a:r>
              <a:rPr lang="en-US" sz="2000" b="1" dirty="0" smtClean="0"/>
              <a:t> in 2001, my mission was to solve the problem every website has when distributing large, popular files” – Bram Cohen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1400</Words>
  <Application>Microsoft Office PowerPoint</Application>
  <PresentationFormat>On-screen Show (4:3)</PresentationFormat>
  <Paragraphs>299</Paragraphs>
  <Slides>44</Slides>
  <Notes>38</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Making Today’s Internet Faster</vt:lpstr>
      <vt:lpstr>Thesis</vt:lpstr>
      <vt:lpstr>Thanks!</vt:lpstr>
      <vt:lpstr>Fast download</vt:lpstr>
      <vt:lpstr>Slow downloads</vt:lpstr>
      <vt:lpstr>Your options</vt:lpstr>
      <vt:lpstr>Server options</vt:lpstr>
      <vt:lpstr>CDN can fail</vt:lpstr>
      <vt:lpstr>Turn to P2P</vt:lpstr>
      <vt:lpstr>BitTorrent fails</vt:lpstr>
      <vt:lpstr>BitTorrent fails</vt:lpstr>
      <vt:lpstr>BitTorrent can Fail</vt:lpstr>
      <vt:lpstr>Automatic Swarming</vt:lpstr>
      <vt:lpstr>Automatic Swarming -- Goals</vt:lpstr>
      <vt:lpstr>Automatic Swarming</vt:lpstr>
      <vt:lpstr>Monitor Download</vt:lpstr>
      <vt:lpstr>P2P: Transition</vt:lpstr>
      <vt:lpstr>Details</vt:lpstr>
      <vt:lpstr>Methodology</vt:lpstr>
      <vt:lpstr>Methodology</vt:lpstr>
      <vt:lpstr>Performance Client-Server</vt:lpstr>
      <vt:lpstr>Performance – Automatic Swarming</vt:lpstr>
      <vt:lpstr>Automatic Swarming  Transition Cause</vt:lpstr>
      <vt:lpstr>Compared</vt:lpstr>
      <vt:lpstr>Effect of Varying Parameters</vt:lpstr>
      <vt:lpstr>Varying T</vt:lpstr>
      <vt:lpstr>Varying R</vt:lpstr>
      <vt:lpstr>Varying W</vt:lpstr>
      <vt:lpstr>Full web Page</vt:lpstr>
      <vt:lpstr>Multiple Files Versus Client-Server</vt:lpstr>
      <vt:lpstr>Block Size</vt:lpstr>
      <vt:lpstr>Linger Time</vt:lpstr>
      <vt:lpstr>Peer connection</vt:lpstr>
      <vt:lpstr>With Large Files</vt:lpstr>
      <vt:lpstr>BitTorrent’s Large File Optimizations</vt:lpstr>
      <vt:lpstr>Conclusion</vt:lpstr>
      <vt:lpstr>Automatic Swarming -- Goals</vt:lpstr>
      <vt:lpstr>BitTorrent’s failures</vt:lpstr>
      <vt:lpstr>BitTorrent fails</vt:lpstr>
      <vt:lpstr>BitTorrent can Fail</vt:lpstr>
      <vt:lpstr>Original slowdown</vt:lpstr>
      <vt:lpstr>Future Work</vt:lpstr>
      <vt:lpstr>Other Problems</vt:lpstr>
      <vt:lpstr>Questions</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packrd</cp:lastModifiedBy>
  <cp:revision>560</cp:revision>
  <dcterms:created xsi:type="dcterms:W3CDTF">2010-03-26T23:37:09Z</dcterms:created>
  <dcterms:modified xsi:type="dcterms:W3CDTF">2010-04-13T17:36:47Z</dcterms:modified>
</cp:coreProperties>
</file>