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82" r:id="rId7"/>
    <p:sldId id="261" r:id="rId8"/>
    <p:sldId id="283" r:id="rId9"/>
    <p:sldId id="287" r:id="rId10"/>
    <p:sldId id="262" r:id="rId11"/>
    <p:sldId id="293" r:id="rId12"/>
    <p:sldId id="288" r:id="rId13"/>
    <p:sldId id="266" r:id="rId14"/>
    <p:sldId id="267" r:id="rId15"/>
    <p:sldId id="286" r:id="rId16"/>
    <p:sldId id="285" r:id="rId17"/>
    <p:sldId id="302" r:id="rId18"/>
    <p:sldId id="268" r:id="rId19"/>
    <p:sldId id="269" r:id="rId20"/>
    <p:sldId id="303" r:id="rId21"/>
    <p:sldId id="281" r:id="rId22"/>
    <p:sldId id="270" r:id="rId23"/>
    <p:sldId id="271" r:id="rId24"/>
    <p:sldId id="272" r:id="rId25"/>
    <p:sldId id="273" r:id="rId26"/>
    <p:sldId id="274" r:id="rId27"/>
    <p:sldId id="275" r:id="rId28"/>
    <p:sldId id="276" r:id="rId29"/>
    <p:sldId id="277" r:id="rId30"/>
    <p:sldId id="290" r:id="rId31"/>
    <p:sldId id="278" r:id="rId32"/>
    <p:sldId id="294" r:id="rId33"/>
    <p:sldId id="279" r:id="rId34"/>
    <p:sldId id="298" r:id="rId35"/>
    <p:sldId id="280"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40" autoAdjust="0"/>
    <p:restoredTop sz="89085" autoAdjust="0"/>
  </p:normalViewPr>
  <p:slideViewPr>
    <p:cSldViewPr>
      <p:cViewPr varScale="1">
        <p:scale>
          <a:sx n="100" d="100"/>
          <a:sy n="100" d="100"/>
        </p:scale>
        <p:origin x="-1224" y="-84"/>
      </p:cViewPr>
      <p:guideLst>
        <p:guide orient="horz" pos="2160"/>
        <p:guide pos="2880"/>
      </p:guideLst>
    </p:cSldViewPr>
  </p:slideViewPr>
  <p:notesTextViewPr>
    <p:cViewPr>
      <p:scale>
        <a:sx n="100" d="100"/>
        <a:sy n="100" d="100"/>
      </p:scale>
      <p:origin x="0" y="48"/>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26D637-6924-4A4F-8550-0E64EF887888}" type="datetimeFigureOut">
              <a:rPr lang="en-US" smtClean="0"/>
              <a:pPr/>
              <a:t>4/13/2010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D85767-B34F-4122-8642-982296400D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Formal, use </a:t>
            </a:r>
            <a:r>
              <a:rPr lang="en-US" dirty="0" smtClean="0"/>
              <a:t>“automatic swarming” or I</a:t>
            </a:r>
          </a:p>
          <a:p>
            <a:r>
              <a:rPr lang="en-US" dirty="0" smtClean="0"/>
              <a:t>25 minutes</a:t>
            </a:r>
            <a:endParaRPr lang="en-US" dirty="0" smtClean="0"/>
          </a:p>
          <a:p>
            <a:r>
              <a:rPr lang="en-US" dirty="0" smtClean="0"/>
              <a:t>Fix </a:t>
            </a:r>
            <a:r>
              <a:rPr lang="en-US" dirty="0" smtClean="0"/>
              <a:t>references…</a:t>
            </a:r>
          </a:p>
          <a:p>
            <a:r>
              <a:rPr lang="en-US" dirty="0" smtClean="0"/>
              <a:t>Fix that one </a:t>
            </a:r>
            <a:r>
              <a:rPr lang="en-US" dirty="0" smtClean="0"/>
              <a:t>graph</a:t>
            </a:r>
          </a:p>
          <a:p>
            <a:r>
              <a:rPr lang="en-US" dirty="0" smtClean="0"/>
              <a:t>Stuff in here</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more general problem is that when downloading typical files from the</a:t>
            </a:r>
            <a:r>
              <a:rPr lang="en-US" baseline="0" dirty="0" smtClean="0"/>
              <a:t> Internet, </a:t>
            </a:r>
            <a:r>
              <a:rPr lang="en-US" baseline="0" dirty="0" err="1" smtClean="0"/>
              <a:t>Bittorrent</a:t>
            </a:r>
            <a:r>
              <a:rPr lang="en-US" baseline="0" dirty="0" smtClean="0"/>
              <a:t> cannot come to your aid.</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Also: only go to P2P when necessary</a:t>
            </a:r>
            <a:r>
              <a:rPr lang="en-US" baseline="0" dirty="0" smtClean="0"/>
              <a:t> (try to always be as fast as normal download).</a:t>
            </a:r>
          </a:p>
          <a:p>
            <a:endParaRPr lang="en-US" baseline="0" dirty="0" smtClean="0"/>
          </a:p>
          <a:p>
            <a:r>
              <a:rPr lang="en-US" baseline="0" dirty="0" smtClean="0"/>
              <a:t>These goals overcome those deficiencies.</a:t>
            </a:r>
          </a:p>
        </p:txBody>
      </p:sp>
      <p:sp>
        <p:nvSpPr>
          <p:cNvPr id="4" name="Slide Number Placeholder 3"/>
          <p:cNvSpPr>
            <a:spLocks noGrp="1"/>
          </p:cNvSpPr>
          <p:nvPr>
            <p:ph type="sldNum" sz="quarter" idx="10"/>
          </p:nvPr>
        </p:nvSpPr>
        <p:spPr/>
        <p:txBody>
          <a:bodyPr/>
          <a:lstStyle/>
          <a:p>
            <a:fld id="{CFD85767-B34F-4122-8642-982296400DC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Convert</a:t>
            </a:r>
            <a:r>
              <a:rPr lang="en-US" baseline="0" dirty="0" smtClean="0"/>
              <a:t> this and the next one to mimic the description in the Thesis.</a:t>
            </a:r>
          </a:p>
          <a:p>
            <a:r>
              <a:rPr lang="en-US" baseline="0" dirty="0" smtClean="0"/>
              <a:t>Make sure I define </a:t>
            </a:r>
            <a:r>
              <a:rPr lang="en-US" baseline="0" dirty="0" err="1" smtClean="0"/>
              <a:t>OpenDHT</a:t>
            </a:r>
            <a:r>
              <a:rPr lang="en-US" baseline="0" dirty="0" smtClean="0"/>
              <a:t> before using it.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many peers. (load)</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Describe what did, then the results.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Note that a semi-popular website might serve half a</a:t>
            </a:r>
          </a:p>
          <a:p>
            <a:r>
              <a:rPr lang="en-US" sz="1200" kern="1200" baseline="0" dirty="0" smtClean="0">
                <a:solidFill>
                  <a:schemeClr val="tx1"/>
                </a:solidFill>
                <a:latin typeface="+mn-lt"/>
                <a:ea typeface="+mn-ea"/>
                <a:cs typeface="+mn-cs"/>
              </a:rPr>
              <a:t>million hits a day, which averages to 6 per second, so our limit of 20 per second is similar, if</a:t>
            </a:r>
          </a:p>
          <a:p>
            <a:r>
              <a:rPr lang="en-US" sz="1200" kern="1200" baseline="0" dirty="0" smtClean="0">
                <a:solidFill>
                  <a:schemeClr val="tx1"/>
                </a:solidFill>
                <a:latin typeface="+mn-lt"/>
                <a:ea typeface="+mn-ea"/>
                <a:cs typeface="+mn-cs"/>
              </a:rPr>
              <a:t>you take into consideration spikes in load.</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FD85767-B34F-4122-8642-982296400DCD}"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TODO finish.</a:t>
            </a:r>
          </a:p>
          <a:p>
            <a:r>
              <a:rPr lang="en-US" dirty="0" smtClean="0"/>
              <a:t>R – x</a:t>
            </a:r>
          </a:p>
          <a:p>
            <a:r>
              <a:rPr lang="en-US" dirty="0" smtClean="0"/>
              <a:t>T –</a:t>
            </a:r>
            <a:r>
              <a:rPr lang="en-US" baseline="0" dirty="0" smtClean="0"/>
              <a:t> y (one line)</a:t>
            </a:r>
          </a:p>
        </p:txBody>
      </p:sp>
      <p:sp>
        <p:nvSpPr>
          <p:cNvPr id="4" name="Slide Number Placeholder 3"/>
          <p:cNvSpPr>
            <a:spLocks noGrp="1"/>
          </p:cNvSpPr>
          <p:nvPr>
            <p:ph type="sldNum" sz="quarter" idx="10"/>
          </p:nvPr>
        </p:nvSpPr>
        <p:spPr/>
        <p:txBody>
          <a:bodyPr/>
          <a:lstStyle/>
          <a:p>
            <a:fld id="{CFD85767-B34F-4122-8642-982296400DC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30x faster</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in text (one slide), the optimal</a:t>
            </a:r>
            <a:r>
              <a:rPr lang="en-US" baseline="0" dirty="0" smtClean="0"/>
              <a:t> settings for </a:t>
            </a:r>
            <a:r>
              <a:rPr lang="en-US" baseline="0" dirty="0" err="1" smtClean="0"/>
              <a:t>t,r,w</a:t>
            </a:r>
            <a:r>
              <a:rPr lang="en-US" baseline="0" dirty="0" smtClean="0"/>
              <a:t>, block size. (for this server, this work load).</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Similar</a:t>
            </a:r>
            <a:r>
              <a:rPr lang="en-US" baseline="0" dirty="0" smtClean="0"/>
              <a:t> change to R</a:t>
            </a:r>
            <a:r>
              <a:rPr lang="en-US" dirty="0" smtClean="0"/>
              <a:t>.  Because it</a:t>
            </a:r>
            <a:r>
              <a:rPr lang="en-US" baseline="0" dirty="0" smtClean="0"/>
              <a:t> only affected at most the first few,  because after that the server became saturated and T would always fire first.</a:t>
            </a:r>
          </a:p>
          <a:p>
            <a:endParaRPr lang="en-US" baseline="0" dirty="0" smtClean="0"/>
          </a:p>
          <a:p>
            <a:r>
              <a:rPr lang="en-US" baseline="0" dirty="0" smtClean="0"/>
              <a:t>Probably want that “other” graph in here, too, then, to show “oh it’s all 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our linger time was 20</a:t>
            </a:r>
            <a:r>
              <a:rPr lang="en-US" baseline="0" dirty="0" smtClean="0"/>
              <a:t> seconds, so the DHT was becoming less effective under higher load.</a:t>
            </a:r>
          </a:p>
          <a:p>
            <a:r>
              <a:rPr lang="en-US" baseline="0" dirty="0" smtClean="0"/>
              <a:t>This is essentially like 10 times as much load as we were putting on the system before.</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Fastest</a:t>
            </a:r>
            <a:r>
              <a:rPr lang="en-US" baseline="0" dirty="0" smtClean="0"/>
              <a:t> was 32 KB, presumably because I download from the last few peers in parallel, so this fits best.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Serv</a:t>
            </a:r>
            <a:endParaRPr lang="en-US" dirty="0" smtClean="0"/>
          </a:p>
          <a:p>
            <a:r>
              <a:rPr lang="en-US" dirty="0" err="1" smtClean="0"/>
              <a:t>Lodo</a:t>
            </a:r>
            <a:r>
              <a:rPr lang="en-US" dirty="0" smtClean="0"/>
              <a:t>:</a:t>
            </a:r>
          </a:p>
          <a:p>
            <a:r>
              <a:rPr lang="en-US" dirty="0" smtClean="0"/>
              <a:t>Add</a:t>
            </a:r>
            <a:r>
              <a:rPr lang="en-US" baseline="0" dirty="0" smtClean="0"/>
              <a:t> a graph of network speed increasing so slowly compared to processors and disks (?) (?)</a:t>
            </a:r>
          </a:p>
        </p:txBody>
      </p:sp>
      <p:sp>
        <p:nvSpPr>
          <p:cNvPr id="4" name="Slide Number Placeholder 3"/>
          <p:cNvSpPr>
            <a:spLocks noGrp="1"/>
          </p:cNvSpPr>
          <p:nvPr>
            <p:ph type="sldNum" sz="quarter" idx="10"/>
          </p:nvPr>
        </p:nvSpPr>
        <p:spPr/>
        <p:txBody>
          <a:bodyPr/>
          <a:lstStyle/>
          <a:p>
            <a:fld id="{CFD85767-B34F-4122-8642-982296400DCD}"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Take this one out!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“Ours doesn’t perform</a:t>
            </a:r>
            <a:r>
              <a:rPr lang="en-US" baseline="0" dirty="0" smtClean="0"/>
              <a:t> as </a:t>
            </a:r>
            <a:r>
              <a:rPr lang="en-US" dirty="0" smtClean="0"/>
              <a:t>well as BT for</a:t>
            </a:r>
            <a:r>
              <a:rPr lang="en-US" baseline="0" dirty="0" smtClean="0"/>
              <a:t> large files.”</a:t>
            </a:r>
          </a:p>
          <a:p>
            <a:endParaRPr lang="en-US" baseline="0" dirty="0" smtClean="0"/>
          </a:p>
          <a:p>
            <a:r>
              <a:rPr lang="en-US" baseline="0" dirty="0" smtClean="0"/>
              <a:t>You can see that at about 730 to 882 seconds most of our peers finish the file, and most of the peers download it from peers, so once we get the file out there we work all right, but we could do some work still to increase our speed of propagating the blocks.”</a:t>
            </a:r>
          </a:p>
        </p:txBody>
      </p:sp>
      <p:sp>
        <p:nvSpPr>
          <p:cNvPr id="4" name="Slide Number Placeholder 3"/>
          <p:cNvSpPr>
            <a:spLocks noGrp="1"/>
          </p:cNvSpPr>
          <p:nvPr>
            <p:ph type="sldNum" sz="quarter" idx="10"/>
          </p:nvPr>
        </p:nvSpPr>
        <p:spPr/>
        <p:txBody>
          <a:bodyPr/>
          <a:lstStyle/>
          <a:p>
            <a:fld id="{CFD85767-B34F-4122-8642-982296400DCD}"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We're not entirely sure why BitTorrent is faster.</a:t>
            </a:r>
          </a:p>
          <a:p>
            <a:r>
              <a:rPr lang="en-US" sz="1200" kern="1200" baseline="0" dirty="0" smtClean="0">
                <a:solidFill>
                  <a:schemeClr val="tx1"/>
                </a:solidFill>
                <a:latin typeface="+mn-lt"/>
                <a:ea typeface="+mn-ea"/>
                <a:cs typeface="+mn-cs"/>
              </a:rPr>
              <a:t>One factor </a:t>
            </a:r>
            <a:r>
              <a:rPr lang="en-US" sz="1200" kern="1200" baseline="0" dirty="0" err="1" smtClean="0">
                <a:solidFill>
                  <a:schemeClr val="tx1"/>
                </a:solidFill>
                <a:latin typeface="+mn-lt"/>
                <a:ea typeface="+mn-ea"/>
                <a:cs typeface="+mn-cs"/>
              </a:rPr>
              <a:t>aecting</a:t>
            </a:r>
            <a:r>
              <a:rPr lang="en-US" sz="1200" kern="1200" baseline="0" dirty="0" smtClean="0">
                <a:solidFill>
                  <a:schemeClr val="tx1"/>
                </a:solidFill>
                <a:latin typeface="+mn-lt"/>
                <a:ea typeface="+mn-ea"/>
                <a:cs typeface="+mn-cs"/>
              </a:rPr>
              <a:t> performance is that </a:t>
            </a:r>
            <a:r>
              <a:rPr lang="en-US" sz="1200" kern="1200" baseline="0" dirty="0" err="1" smtClean="0">
                <a:solidFill>
                  <a:schemeClr val="tx1"/>
                </a:solidFill>
                <a:latin typeface="+mn-lt"/>
                <a:ea typeface="+mn-ea"/>
                <a:cs typeface="+mn-cs"/>
              </a:rPr>
              <a:t>BitTorrent's</a:t>
            </a:r>
            <a:r>
              <a:rPr lang="en-US" sz="1200" kern="1200" baseline="0" dirty="0" smtClean="0">
                <a:solidFill>
                  <a:schemeClr val="tx1"/>
                </a:solidFill>
                <a:latin typeface="+mn-lt"/>
                <a:ea typeface="+mn-ea"/>
                <a:cs typeface="+mn-cs"/>
              </a:rPr>
              <a:t> seed limits outgoing connections to</a:t>
            </a:r>
          </a:p>
          <a:p>
            <a:r>
              <a:rPr lang="en-US" sz="1200" kern="1200" baseline="0" dirty="0" smtClean="0">
                <a:solidFill>
                  <a:schemeClr val="tx1"/>
                </a:solidFill>
                <a:latin typeface="+mn-lt"/>
                <a:ea typeface="+mn-ea"/>
                <a:cs typeface="+mn-cs"/>
              </a:rPr>
              <a:t>7, whereas Apache's connection limit is 256. This may allow BitTorrent to propagate full</a:t>
            </a:r>
          </a:p>
          <a:p>
            <a:r>
              <a:rPr lang="en-US" sz="1200" kern="1200" baseline="0" dirty="0" smtClean="0">
                <a:solidFill>
                  <a:schemeClr val="tx1"/>
                </a:solidFill>
                <a:latin typeface="+mn-lt"/>
                <a:ea typeface="+mn-ea"/>
                <a:cs typeface="+mn-cs"/>
              </a:rPr>
              <a:t>blocks more quickly to peers. </a:t>
            </a:r>
            <a:r>
              <a:rPr lang="en-US" sz="1200" kern="1200" baseline="0" dirty="0" err="1" smtClean="0">
                <a:solidFill>
                  <a:schemeClr val="tx1"/>
                </a:solidFill>
                <a:latin typeface="+mn-lt"/>
                <a:ea typeface="+mn-ea"/>
                <a:cs typeface="+mn-cs"/>
              </a:rPr>
              <a:t>BitTorrent's</a:t>
            </a:r>
            <a:r>
              <a:rPr lang="en-US" sz="1200" kern="1200" baseline="0" dirty="0" smtClean="0">
                <a:solidFill>
                  <a:schemeClr val="tx1"/>
                </a:solidFill>
                <a:latin typeface="+mn-lt"/>
                <a:ea typeface="+mn-ea"/>
                <a:cs typeface="+mn-cs"/>
              </a:rPr>
              <a:t> seed also favors peers with higher download</a:t>
            </a:r>
          </a:p>
          <a:p>
            <a:r>
              <a:rPr lang="en-US" sz="1200" kern="1200" baseline="0" dirty="0" smtClean="0">
                <a:solidFill>
                  <a:schemeClr val="tx1"/>
                </a:solidFill>
                <a:latin typeface="+mn-lt"/>
                <a:ea typeface="+mn-ea"/>
                <a:cs typeface="+mn-cs"/>
              </a:rPr>
              <a:t>speeds, which may help propagate blocks. In this test, it uses a dedicated tracker, which</a:t>
            </a:r>
          </a:p>
          <a:p>
            <a:r>
              <a:rPr lang="en-US" sz="1200" kern="1200" baseline="0" dirty="0" smtClean="0">
                <a:solidFill>
                  <a:schemeClr val="tx1"/>
                </a:solidFill>
                <a:latin typeface="+mn-lt"/>
                <a:ea typeface="+mn-ea"/>
                <a:cs typeface="+mn-cs"/>
              </a:rPr>
              <a:t>makes peer rendezvous quicker than using a DHT. BitTorrent uses a \rarest block </a:t>
            </a:r>
            <a:r>
              <a:rPr lang="en-US" sz="1200" kern="1200" baseline="0" dirty="0" err="1" smtClean="0">
                <a:solidFill>
                  <a:schemeClr val="tx1"/>
                </a:solidFill>
                <a:latin typeface="+mn-lt"/>
                <a:ea typeface="+mn-ea"/>
                <a:cs typeface="+mn-cs"/>
              </a:rPr>
              <a:t>rst</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selection policy, enabling it to choose blocks more </a:t>
            </a:r>
            <a:r>
              <a:rPr lang="en-US" sz="1200" kern="1200" baseline="0" dirty="0" err="1" smtClean="0">
                <a:solidFill>
                  <a:schemeClr val="tx1"/>
                </a:solidFill>
                <a:latin typeface="+mn-lt"/>
                <a:ea typeface="+mn-ea"/>
                <a:cs typeface="+mn-cs"/>
              </a:rPr>
              <a:t>eciently</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*wish* I could c</a:t>
            </a:r>
          </a:p>
          <a:p>
            <a:r>
              <a:rPr lang="en-US" dirty="0" smtClean="0"/>
              <a:t>Best settings</a:t>
            </a:r>
          </a:p>
          <a:p>
            <a:pPr lvl="1"/>
            <a:r>
              <a:rPr lang="en-US" dirty="0" smtClean="0"/>
              <a:t>T: 0.75 s</a:t>
            </a:r>
          </a:p>
          <a:p>
            <a:pPr lvl="1"/>
            <a:r>
              <a:rPr lang="en-US" dirty="0" smtClean="0"/>
              <a:t>R: 160 KB/s</a:t>
            </a:r>
          </a:p>
          <a:p>
            <a:pPr lvl="1"/>
            <a:r>
              <a:rPr lang="en-US" dirty="0" smtClean="0"/>
              <a:t>32 KB blocks</a:t>
            </a:r>
          </a:p>
          <a:p>
            <a:pPr lvl="1"/>
            <a:r>
              <a:rPr lang="en-US" dirty="0" smtClean="0"/>
              <a:t>Peer limit: 16</a:t>
            </a:r>
          </a:p>
          <a:p>
            <a:pPr lvl="1"/>
            <a:r>
              <a:rPr lang="en-US" dirty="0" smtClean="0"/>
              <a:t>Linger: 16 s</a:t>
            </a:r>
          </a:p>
          <a:p>
            <a:r>
              <a:rPr lang="en-US" dirty="0" err="1" smtClean="0"/>
              <a:t>onclude</a:t>
            </a:r>
            <a:r>
              <a:rPr lang="en-US" dirty="0" smtClean="0"/>
              <a:t> it worked well for larger files, too, but I guess I can’t say that.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Where immediately effective:</a:t>
            </a:r>
          </a:p>
          <a:p>
            <a:pPr lvl="1"/>
            <a:r>
              <a:rPr lang="en-US" dirty="0" smtClean="0"/>
              <a:t>Low bandwidth server.</a:t>
            </a:r>
          </a:p>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36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Normal people do not use BitTorrent.  Not useful</a:t>
            </a:r>
            <a:r>
              <a:rPr lang="en-US" baseline="0" dirty="0" smtClean="0"/>
              <a:t> to them.</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1A135E-287C-4591-8C88-153CD277EA84}" type="datetimeFigureOut">
              <a:rPr lang="en-US" smtClean="0"/>
              <a:pPr/>
              <a:t>4/13/2010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1A135E-287C-4591-8C88-153CD277EA84}" type="datetimeFigureOut">
              <a:rPr lang="en-US" smtClean="0"/>
              <a:pPr/>
              <a:t>4/13/2010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1A135E-287C-4591-8C88-153CD277EA84}" type="datetimeFigureOut">
              <a:rPr lang="en-US" smtClean="0"/>
              <a:pPr/>
              <a:t>4/13/2010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A135E-287C-4591-8C88-153CD277EA84}" type="datetimeFigureOut">
              <a:rPr lang="en-US" smtClean="0"/>
              <a:pPr/>
              <a:t>4/13/2010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A135E-287C-4591-8C88-153CD277EA84}" type="datetimeFigureOut">
              <a:rPr lang="en-US" smtClean="0"/>
              <a:pPr/>
              <a:t>4/13/2010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DB321-3E07-42A7-B023-42BE62E90D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Making Today’s Internet Faster</a:t>
            </a:r>
            <a:endParaRPr lang="en-US" dirty="0"/>
          </a:p>
        </p:txBody>
      </p:sp>
      <p:sp>
        <p:nvSpPr>
          <p:cNvPr id="3" name="Subtitle 2"/>
          <p:cNvSpPr>
            <a:spLocks noGrp="1"/>
          </p:cNvSpPr>
          <p:nvPr>
            <p:ph type="subTitle" idx="1"/>
          </p:nvPr>
        </p:nvSpPr>
        <p:spPr>
          <a:xfrm>
            <a:off x="457200" y="3886200"/>
            <a:ext cx="8382000" cy="1752600"/>
          </a:xfrm>
        </p:spPr>
        <p:txBody>
          <a:bodyPr>
            <a:normAutofit fontScale="85000" lnSpcReduction="20000"/>
          </a:bodyPr>
          <a:lstStyle/>
          <a:p>
            <a:r>
              <a:rPr lang="en-US" dirty="0" smtClean="0"/>
              <a:t>(Automatic Transition To </a:t>
            </a:r>
            <a:r>
              <a:rPr lang="en-US" dirty="0"/>
              <a:t>Peer-to-Peer </a:t>
            </a:r>
            <a:r>
              <a:rPr lang="en-US" dirty="0" smtClean="0"/>
              <a:t>Download)</a:t>
            </a:r>
          </a:p>
          <a:p>
            <a:endParaRPr lang="en-US" dirty="0" smtClean="0"/>
          </a:p>
          <a:p>
            <a:r>
              <a:rPr lang="en-US" dirty="0" smtClean="0"/>
              <a:t>Roger Pack</a:t>
            </a:r>
          </a:p>
          <a:p>
            <a:r>
              <a:rPr lang="en-US" dirty="0" smtClean="0"/>
              <a:t>MS </a:t>
            </a:r>
            <a:r>
              <a:rPr lang="en-US" dirty="0" smtClean="0"/>
              <a:t>Thesis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smtClean="0"/>
              <a:t>Related Work</a:t>
            </a:r>
            <a:endParaRPr lang="en-US" dirty="0"/>
          </a:p>
        </p:txBody>
      </p:sp>
      <p:sp>
        <p:nvSpPr>
          <p:cNvPr id="3" name="Content Placeholder 2"/>
          <p:cNvSpPr>
            <a:spLocks noGrp="1"/>
          </p:cNvSpPr>
          <p:nvPr>
            <p:ph idx="1"/>
          </p:nvPr>
        </p:nvSpPr>
        <p:spPr/>
        <p:txBody>
          <a:bodyPr/>
          <a:lstStyle/>
          <a:p>
            <a:r>
              <a:rPr lang="en-US" dirty="0" smtClean="0"/>
              <a:t>Cs, etc. etc. one example of  each</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Automatic Swarming</a:t>
            </a:r>
            <a:endParaRPr lang="en-US" dirty="0"/>
          </a:p>
        </p:txBody>
      </p:sp>
      <p:sp>
        <p:nvSpPr>
          <p:cNvPr id="5" name="Content Placeholder 4"/>
          <p:cNvSpPr>
            <a:spLocks noGrp="1"/>
          </p:cNvSpPr>
          <p:nvPr>
            <p:ph idx="1"/>
          </p:nvPr>
        </p:nvSpPr>
        <p:spPr/>
        <p:txBody>
          <a:bodyPr>
            <a:normAutofit lnSpcReduction="10000"/>
          </a:bodyPr>
          <a:lstStyle/>
          <a:p>
            <a:r>
              <a:rPr lang="en-US" dirty="0" smtClean="0"/>
              <a:t>Automatic Transition to Peer-to-peer download</a:t>
            </a:r>
          </a:p>
          <a:p>
            <a:pPr lvl="1"/>
            <a:r>
              <a:rPr lang="en-US" dirty="0" smtClean="0"/>
              <a:t>Monitor download</a:t>
            </a:r>
          </a:p>
          <a:p>
            <a:pPr lvl="1"/>
            <a:r>
              <a:rPr lang="en-US" dirty="0" smtClean="0"/>
              <a:t>Automatically switch if it becomes slow</a:t>
            </a:r>
          </a:p>
          <a:p>
            <a:r>
              <a:rPr lang="en-US" dirty="0" smtClean="0"/>
              <a:t>Overcome deficiencies of BitTorrent</a:t>
            </a:r>
          </a:p>
          <a:p>
            <a:r>
              <a:rPr lang="en-US" dirty="0" smtClean="0"/>
              <a:t>Wouldn’t it be great if this was built into Internet Explorer and Firefox?</a:t>
            </a:r>
          </a:p>
          <a:p>
            <a:pPr lvl="1"/>
            <a:r>
              <a:rPr lang="en-US" dirty="0" smtClean="0"/>
              <a:t>Make swarming more adoptable</a:t>
            </a:r>
          </a:p>
          <a:p>
            <a:pPr lvl="1"/>
            <a:r>
              <a:rPr lang="en-US" dirty="0" smtClean="0"/>
              <a:t>All downloads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 Goals</a:t>
            </a:r>
            <a:endParaRPr lang="en-US" dirty="0"/>
          </a:p>
        </p:txBody>
      </p:sp>
      <p:sp>
        <p:nvSpPr>
          <p:cNvPr id="3" name="Content Placeholder 2"/>
          <p:cNvSpPr>
            <a:spLocks noGrp="1"/>
          </p:cNvSpPr>
          <p:nvPr>
            <p:ph idx="1"/>
          </p:nvPr>
        </p:nvSpPr>
        <p:spPr/>
        <p:txBody>
          <a:bodyPr/>
          <a:lstStyle/>
          <a:p>
            <a:r>
              <a:rPr lang="en-US" dirty="0" smtClean="0"/>
              <a:t>Work for any file on any server without </a:t>
            </a:r>
            <a:r>
              <a:rPr lang="en-US" dirty="0" smtClean="0"/>
              <a:t>configuration</a:t>
            </a:r>
            <a:endParaRPr lang="en-US" dirty="0" smtClean="0"/>
          </a:p>
          <a:p>
            <a:r>
              <a:rPr lang="en-US" dirty="0" smtClean="0"/>
              <a:t>Easy for client </a:t>
            </a:r>
            <a:r>
              <a:rPr lang="en-US" dirty="0" smtClean="0"/>
              <a:t>use</a:t>
            </a:r>
            <a:endParaRPr lang="en-US" dirty="0" smtClean="0"/>
          </a:p>
          <a:p>
            <a:r>
              <a:rPr lang="en-US" dirty="0" smtClean="0"/>
              <a:t>No extra </a:t>
            </a:r>
            <a:r>
              <a:rPr lang="en-US" dirty="0" smtClean="0"/>
              <a:t>hardware</a:t>
            </a:r>
            <a:endParaRPr lang="en-US" dirty="0" smtClean="0"/>
          </a:p>
          <a:p>
            <a:r>
              <a:rPr lang="en-US" dirty="0" smtClean="0"/>
              <a:t>Work for small </a:t>
            </a:r>
            <a:r>
              <a:rPr lang="en-US" dirty="0" smtClean="0"/>
              <a:t>files</a:t>
            </a:r>
            <a:endParaRPr lang="en-US" dirty="0" smtClean="0"/>
          </a:p>
          <a:p>
            <a:r>
              <a:rPr lang="en-US" dirty="0" smtClean="0"/>
              <a:t>Non intrusive</a:t>
            </a:r>
          </a:p>
          <a:p>
            <a:pPr lvl="1"/>
            <a:r>
              <a:rPr lang="en-US" dirty="0" smtClean="0"/>
              <a:t>Don’t cache other people’s </a:t>
            </a:r>
            <a:r>
              <a:rPr lang="en-US" dirty="0" smtClean="0"/>
              <a:t>files</a:t>
            </a:r>
            <a:endParaRPr lang="en-US" dirty="0" smtClean="0"/>
          </a:p>
          <a:p>
            <a:pPr lvl="1"/>
            <a:r>
              <a:rPr lang="en-US" dirty="0" smtClean="0"/>
              <a:t>Legal</a:t>
            </a: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 Download</a:t>
            </a:r>
            <a:endParaRPr lang="en-US" dirty="0"/>
          </a:p>
        </p:txBody>
      </p:sp>
      <p:pic>
        <p:nvPicPr>
          <p:cNvPr id="7172" name="Picture 4" descr="C:\rdp\dev\p2pwebclient\thesis_presentation\algorithm explanation.png"/>
          <p:cNvPicPr>
            <a:picLocks noChangeAspect="1" noChangeArrowheads="1"/>
          </p:cNvPicPr>
          <p:nvPr/>
        </p:nvPicPr>
        <p:blipFill>
          <a:blip r:embed="rId3" cstate="print"/>
          <a:srcRect/>
          <a:stretch>
            <a:fillRect/>
          </a:stretch>
        </p:blipFill>
        <p:spPr bwMode="auto">
          <a:xfrm>
            <a:off x="609600" y="1600200"/>
            <a:ext cx="7543800" cy="4820488"/>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P2P: Transition</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381000" y="1600200"/>
            <a:ext cx="3709988" cy="2215615"/>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4495800" y="1828800"/>
            <a:ext cx="3944678" cy="1871663"/>
          </a:xfrm>
          <a:prstGeom prst="rect">
            <a:avLst/>
          </a:prstGeom>
          <a:noFill/>
          <a:ln w="9525">
            <a:noFill/>
            <a:miter lim="800000"/>
            <a:headEnd/>
            <a:tailEnd/>
          </a:ln>
        </p:spPr>
      </p:pic>
      <p:pic>
        <p:nvPicPr>
          <p:cNvPr id="5124" name="Picture 4"/>
          <p:cNvPicPr>
            <a:picLocks noChangeAspect="1" noChangeArrowheads="1"/>
          </p:cNvPicPr>
          <p:nvPr/>
        </p:nvPicPr>
        <p:blipFill>
          <a:blip r:embed="rId5" cstate="print"/>
          <a:srcRect/>
          <a:stretch>
            <a:fillRect/>
          </a:stretch>
        </p:blipFill>
        <p:spPr bwMode="auto">
          <a:xfrm>
            <a:off x="2590800" y="4191000"/>
            <a:ext cx="3701710" cy="1933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a:t>
            </a:r>
            <a:endParaRPr lang="en-US" dirty="0"/>
          </a:p>
        </p:txBody>
      </p:sp>
      <p:sp>
        <p:nvSpPr>
          <p:cNvPr id="3" name="Content Placeholder 2"/>
          <p:cNvSpPr>
            <a:spLocks noGrp="1"/>
          </p:cNvSpPr>
          <p:nvPr>
            <p:ph idx="1"/>
          </p:nvPr>
        </p:nvSpPr>
        <p:spPr/>
        <p:txBody>
          <a:bodyPr>
            <a:normAutofit lnSpcReduction="10000"/>
          </a:bodyPr>
          <a:lstStyle/>
          <a:p>
            <a:r>
              <a:rPr lang="en-US" dirty="0" smtClean="0"/>
              <a:t>T starts immediately.</a:t>
            </a:r>
          </a:p>
          <a:p>
            <a:r>
              <a:rPr lang="en-US" dirty="0" smtClean="0"/>
              <a:t>R is calculated W seconds after T</a:t>
            </a:r>
          </a:p>
          <a:p>
            <a:r>
              <a:rPr lang="en-US" dirty="0" smtClean="0"/>
              <a:t>Private </a:t>
            </a:r>
            <a:r>
              <a:rPr lang="en-US" dirty="0" err="1" smtClean="0"/>
              <a:t>OpenDHT</a:t>
            </a:r>
            <a:r>
              <a:rPr lang="en-US" dirty="0" smtClean="0"/>
              <a:t> instance.</a:t>
            </a:r>
          </a:p>
          <a:p>
            <a:r>
              <a:rPr lang="en-US" dirty="0" smtClean="0"/>
              <a:t>Redundant DHT keys/gateways.</a:t>
            </a:r>
          </a:p>
          <a:p>
            <a:r>
              <a:rPr lang="en-US" dirty="0" smtClean="0"/>
              <a:t>Polls on lack of peers (1s)</a:t>
            </a:r>
          </a:p>
          <a:p>
            <a:pPr lvl="1"/>
            <a:r>
              <a:rPr lang="en-US" dirty="0" smtClean="0"/>
              <a:t>Downloads block from origin</a:t>
            </a:r>
          </a:p>
          <a:p>
            <a:r>
              <a:rPr lang="en-US" dirty="0" smtClean="0"/>
              <a:t>Per block lists.</a:t>
            </a:r>
          </a:p>
          <a:p>
            <a:r>
              <a:rPr lang="en-US" dirty="0" smtClean="0"/>
              <a:t>Last block problem</a:t>
            </a:r>
          </a:p>
          <a:p>
            <a:endParaRPr lang="en-US" dirty="0" smtClean="0"/>
          </a:p>
        </p:txBody>
      </p:sp>
      <p:pic>
        <p:nvPicPr>
          <p:cNvPr id="5" name="Picture 4" descr="C:\rdp\dev\p2pwebclient\thesis_presentation\algorithm explanation.png"/>
          <p:cNvPicPr>
            <a:picLocks noChangeAspect="1" noChangeArrowheads="1"/>
          </p:cNvPicPr>
          <p:nvPr/>
        </p:nvPicPr>
        <p:blipFill>
          <a:blip r:embed="rId3" cstate="print"/>
          <a:srcRect/>
          <a:stretch>
            <a:fillRect/>
          </a:stretch>
        </p:blipFill>
        <p:spPr bwMode="auto">
          <a:xfrm>
            <a:off x="4419600" y="4191000"/>
            <a:ext cx="5127700" cy="26670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a:bodyPr>
          <a:lstStyle/>
          <a:p>
            <a:r>
              <a:rPr lang="en-US" dirty="0" err="1" smtClean="0"/>
              <a:t>PlanetLab</a:t>
            </a:r>
            <a:endParaRPr lang="en-US" dirty="0" smtClean="0"/>
          </a:p>
          <a:p>
            <a:r>
              <a:rPr lang="en-US" dirty="0" smtClean="0"/>
              <a:t>Private </a:t>
            </a:r>
            <a:r>
              <a:rPr lang="en-US" dirty="0" err="1" smtClean="0"/>
              <a:t>OpenDHT</a:t>
            </a:r>
            <a:endParaRPr lang="en-US" dirty="0" smtClean="0"/>
          </a:p>
          <a:p>
            <a:pPr lvl="1"/>
            <a:endParaRPr lang="en-US" dirty="0" smtClean="0"/>
          </a:p>
          <a:p>
            <a:pPr lvl="1"/>
            <a:endParaRPr lang="en-US" dirty="0" smtClean="0"/>
          </a:p>
        </p:txBody>
      </p:sp>
      <p:pic>
        <p:nvPicPr>
          <p:cNvPr id="4098" name="Picture 2" descr="C:\Documents and Settings\rdp\Desktop\World50.png"/>
          <p:cNvPicPr>
            <a:picLocks noChangeAspect="1" noChangeArrowheads="1"/>
          </p:cNvPicPr>
          <p:nvPr/>
        </p:nvPicPr>
        <p:blipFill>
          <a:blip r:embed="rId3" cstate="print"/>
          <a:srcRect/>
          <a:stretch>
            <a:fillRect/>
          </a:stretch>
        </p:blipFill>
        <p:spPr bwMode="auto">
          <a:xfrm>
            <a:off x="4114800" y="1447800"/>
            <a:ext cx="4762500" cy="2381250"/>
          </a:xfrm>
          <a:prstGeom prst="rect">
            <a:avLst/>
          </a:prstGeom>
          <a:noFill/>
        </p:spPr>
      </p:pic>
      <p:pic>
        <p:nvPicPr>
          <p:cNvPr id="2050" name="Picture 2"/>
          <p:cNvPicPr>
            <a:picLocks noChangeAspect="1" noChangeArrowheads="1"/>
          </p:cNvPicPr>
          <p:nvPr/>
        </p:nvPicPr>
        <p:blipFill>
          <a:blip r:embed="rId4" cstate="print"/>
          <a:srcRect/>
          <a:stretch>
            <a:fillRect/>
          </a:stretch>
        </p:blipFill>
        <p:spPr bwMode="auto">
          <a:xfrm>
            <a:off x="3733800" y="3886200"/>
            <a:ext cx="3962399" cy="24123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Run until </a:t>
            </a:r>
            <a:r>
              <a:rPr lang="en-US" dirty="0" smtClean="0"/>
              <a:t>finish</a:t>
            </a:r>
            <a:endParaRPr lang="en-US" dirty="0" smtClean="0"/>
          </a:p>
          <a:p>
            <a:r>
              <a:rPr lang="en-US" dirty="0" smtClean="0"/>
              <a:t>Repeat </a:t>
            </a:r>
            <a:r>
              <a:rPr lang="en-US" dirty="0" smtClean="0"/>
              <a:t>3x</a:t>
            </a:r>
            <a:endParaRPr lang="en-US" dirty="0" smtClean="0"/>
          </a:p>
          <a:p>
            <a:r>
              <a:rPr lang="en-US" dirty="0" smtClean="0"/>
              <a:t>Graph percentiles of: </a:t>
            </a:r>
          </a:p>
          <a:p>
            <a:pPr lvl="1"/>
            <a:r>
              <a:rPr lang="en-US" dirty="0" smtClean="0"/>
              <a:t>download times</a:t>
            </a:r>
          </a:p>
          <a:p>
            <a:pPr lvl="1"/>
            <a:r>
              <a:rPr lang="en-US" dirty="0" smtClean="0"/>
              <a:t>DHT response times</a:t>
            </a:r>
          </a:p>
          <a:p>
            <a:pPr lvl="1"/>
            <a:r>
              <a:rPr lang="en-US" dirty="0" smtClean="0"/>
              <a:t>causes for transitioning to P2P</a:t>
            </a:r>
          </a:p>
          <a:p>
            <a:r>
              <a:rPr lang="en-US" dirty="0" smtClean="0"/>
              <a:t>BYU server </a:t>
            </a:r>
          </a:p>
          <a:p>
            <a:pPr lvl="1"/>
            <a:r>
              <a:rPr lang="en-US" dirty="0" smtClean="0"/>
              <a:t>256 KB/s</a:t>
            </a:r>
          </a:p>
          <a:p>
            <a:endParaRPr lang="en-US" dirty="0"/>
          </a:p>
        </p:txBody>
      </p:sp>
      <p:pic>
        <p:nvPicPr>
          <p:cNvPr id="4" name="Picture 3"/>
          <p:cNvPicPr>
            <a:picLocks noChangeAspect="1" noChangeArrowheads="1"/>
          </p:cNvPicPr>
          <p:nvPr/>
        </p:nvPicPr>
        <p:blipFill>
          <a:blip r:embed="rId3" cstate="print"/>
          <a:srcRect/>
          <a:stretch>
            <a:fillRect/>
          </a:stretch>
        </p:blipFill>
        <p:spPr bwMode="auto">
          <a:xfrm>
            <a:off x="7924800" y="3505200"/>
            <a:ext cx="828675" cy="26799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Client-Server</a:t>
            </a: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123525" y="2438400"/>
            <a:ext cx="9172875" cy="3500438"/>
          </a:xfrm>
          <a:prstGeom prst="rect">
            <a:avLst/>
          </a:prstGeom>
          <a:noFill/>
          <a:ln w="9525">
            <a:noFill/>
            <a:miter lim="800000"/>
            <a:headEnd/>
            <a:tailEnd/>
          </a:ln>
        </p:spPr>
      </p:pic>
      <p:sp>
        <p:nvSpPr>
          <p:cNvPr id="4" name="Content Placeholder 2"/>
          <p:cNvSpPr>
            <a:spLocks noGrp="1"/>
          </p:cNvSpPr>
          <p:nvPr>
            <p:ph idx="1"/>
          </p:nvPr>
        </p:nvSpPr>
        <p:spPr>
          <a:xfrm>
            <a:off x="457200" y="1600200"/>
            <a:ext cx="8229600" cy="4525963"/>
          </a:xfrm>
        </p:spPr>
        <p:txBody>
          <a:bodyPr/>
          <a:lstStyle/>
          <a:p>
            <a:r>
              <a:rPr lang="en-US" dirty="0" smtClean="0"/>
              <a:t>File size: 100 KB, R 128 KB/s, W 2s, T 1s, Linger 60s.  Increasing number of startup </a:t>
            </a:r>
            <a:r>
              <a:rPr lang="en-US" dirty="0" smtClean="0"/>
              <a:t>peers</a:t>
            </a: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 Automatic Swarming</a:t>
            </a:r>
            <a:endParaRPr lang="en-US" dirty="0"/>
          </a:p>
        </p:txBody>
      </p:sp>
      <p:sp>
        <p:nvSpPr>
          <p:cNvPr id="5" name="Content Placeholder 2"/>
          <p:cNvSpPr>
            <a:spLocks noGrp="1"/>
          </p:cNvSpPr>
          <p:nvPr>
            <p:ph idx="1"/>
          </p:nvPr>
        </p:nvSpPr>
        <p:spPr>
          <a:xfrm>
            <a:off x="457200" y="5181600"/>
            <a:ext cx="8229600" cy="1249363"/>
          </a:xfrm>
        </p:spPr>
        <p:txBody>
          <a:bodyPr/>
          <a:lstStyle/>
          <a:p>
            <a:r>
              <a:rPr lang="en-US" dirty="0" smtClean="0"/>
              <a:t>99.5% transition because of </a:t>
            </a:r>
            <a:r>
              <a:rPr lang="en-US" dirty="0" smtClean="0"/>
              <a:t>T</a:t>
            </a:r>
            <a:endParaRPr lang="en-US" dirty="0" smtClean="0"/>
          </a:p>
          <a:p>
            <a:r>
              <a:rPr lang="en-US" dirty="0" smtClean="0"/>
              <a:t>DHT latency of 5.2 </a:t>
            </a:r>
            <a:r>
              <a:rPr lang="en-US" dirty="0" smtClean="0"/>
              <a:t>seconds</a:t>
            </a:r>
            <a:endParaRPr lang="en-US" dirty="0" smtClean="0"/>
          </a:p>
        </p:txBody>
      </p:sp>
      <p:pic>
        <p:nvPicPr>
          <p:cNvPr id="7170" name="Picture 2"/>
          <p:cNvPicPr>
            <a:picLocks noChangeAspect="1" noChangeArrowheads="1"/>
          </p:cNvPicPr>
          <p:nvPr/>
        </p:nvPicPr>
        <p:blipFill>
          <a:blip r:embed="rId3" cstate="print"/>
          <a:srcRect/>
          <a:stretch>
            <a:fillRect/>
          </a:stretch>
        </p:blipFill>
        <p:spPr bwMode="auto">
          <a:xfrm>
            <a:off x="457200" y="2209800"/>
            <a:ext cx="3855460" cy="2476500"/>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4572000" y="2286000"/>
            <a:ext cx="4267200" cy="251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download</a:t>
            </a:r>
            <a:endParaRPr lang="en-US" dirty="0"/>
          </a:p>
        </p:txBody>
      </p:sp>
      <p:sp>
        <p:nvSpPr>
          <p:cNvPr id="3" name="Content Placeholder 2"/>
          <p:cNvSpPr>
            <a:spLocks noGrp="1"/>
          </p:cNvSpPr>
          <p:nvPr>
            <p:ph idx="1"/>
          </p:nvPr>
        </p:nvSpPr>
        <p:spPr/>
        <p:txBody>
          <a:bodyPr/>
          <a:lstStyle/>
          <a:p>
            <a:endParaRPr lang="en-US"/>
          </a:p>
        </p:txBody>
      </p:sp>
      <p:pic>
        <p:nvPicPr>
          <p:cNvPr id="1028" name="Picture 4" descr="C:\Users\packrd\AppData\Local\Microsoft\Windows\Temporary Internet Files\Content.IE5\I9QEYR76\MCj04406450000[1].wmf"/>
          <p:cNvPicPr>
            <a:picLocks noChangeAspect="1" noChangeArrowheads="1"/>
          </p:cNvPicPr>
          <p:nvPr/>
        </p:nvPicPr>
        <p:blipFill>
          <a:blip r:embed="rId3" cstate="print"/>
          <a:srcRect/>
          <a:stretch>
            <a:fillRect/>
          </a:stretch>
        </p:blipFill>
        <p:spPr bwMode="auto">
          <a:xfrm>
            <a:off x="6934200" y="228600"/>
            <a:ext cx="1295400" cy="1295400"/>
          </a:xfrm>
          <a:prstGeom prst="rect">
            <a:avLst/>
          </a:prstGeom>
          <a:noFill/>
        </p:spPr>
      </p:pic>
      <p:pic>
        <p:nvPicPr>
          <p:cNvPr id="4" name="Picture 3"/>
          <p:cNvPicPr>
            <a:picLocks noChangeAspect="1" noChangeArrowheads="1"/>
          </p:cNvPicPr>
          <p:nvPr/>
        </p:nvPicPr>
        <p:blipFill>
          <a:blip r:embed="rId4" cstate="print"/>
          <a:srcRect/>
          <a:stretch>
            <a:fillRect/>
          </a:stretch>
        </p:blipFill>
        <p:spPr bwMode="auto">
          <a:xfrm>
            <a:off x="381000" y="1524000"/>
            <a:ext cx="85725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Automatic Swarming </a:t>
            </a:r>
            <a:br>
              <a:rPr lang="en-US" dirty="0" smtClean="0"/>
            </a:br>
            <a:r>
              <a:rPr lang="en-US" dirty="0" smtClean="0"/>
              <a:t>Transition Cause</a:t>
            </a:r>
            <a:endParaRPr lang="en-US" dirty="0"/>
          </a:p>
        </p:txBody>
      </p:sp>
      <p:sp>
        <p:nvSpPr>
          <p:cNvPr id="3" name="Content Placeholder 2"/>
          <p:cNvSpPr>
            <a:spLocks noGrp="1"/>
          </p:cNvSpPr>
          <p:nvPr>
            <p:ph idx="1"/>
          </p:nvPr>
        </p:nvSpPr>
        <p:spPr/>
        <p:txBody>
          <a:bodyPr/>
          <a:lstStyle/>
          <a:p>
            <a:r>
              <a:rPr lang="en-US" dirty="0" smtClean="0"/>
              <a:t>R </a:t>
            </a:r>
            <a:r>
              <a:rPr lang="en-US" dirty="0" smtClean="0"/>
              <a:t>is …T </a:t>
            </a:r>
            <a:r>
              <a:rPr lang="en-US" dirty="0" smtClean="0"/>
              <a:t>is </a:t>
            </a: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1295400" y="2057400"/>
            <a:ext cx="6600825" cy="3924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Compared</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762000" y="1447800"/>
            <a:ext cx="7620000" cy="45640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Varying Parameters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 R, W</a:t>
            </a:r>
          </a:p>
          <a:p>
            <a:r>
              <a:rPr lang="en-US" dirty="0" smtClean="0"/>
              <a:t>Multiple Files</a:t>
            </a:r>
          </a:p>
          <a:p>
            <a:r>
              <a:rPr lang="en-US" dirty="0" smtClean="0"/>
              <a:t>Large Files</a:t>
            </a:r>
          </a:p>
          <a:p>
            <a:r>
              <a:rPr lang="en-US" dirty="0" smtClean="0"/>
              <a:t>Block Size</a:t>
            </a:r>
          </a:p>
          <a:p>
            <a:r>
              <a:rPr lang="en-US" dirty="0" smtClean="0"/>
              <a:t>Linger Time</a:t>
            </a:r>
          </a:p>
          <a:p>
            <a:r>
              <a:rPr lang="en-US" dirty="0" smtClean="0"/>
              <a:t>Peer count</a:t>
            </a:r>
          </a:p>
          <a:p>
            <a:r>
              <a:rPr lang="en-US" dirty="0" smtClean="0"/>
              <a:t>1000 peers at 15/second (66 seconds</a:t>
            </a:r>
            <a:r>
              <a:rPr lang="en-US" dirty="0" smtClean="0"/>
              <a:t>)</a:t>
            </a:r>
            <a:endParaRPr lang="en-US" dirty="0" smtClean="0"/>
          </a:p>
          <a:p>
            <a:r>
              <a:rPr lang="en-US" dirty="0" smtClean="0"/>
              <a:t>100 KB file, 100 KB block size, </a:t>
            </a:r>
            <a:r>
              <a:rPr lang="en-US" dirty="0" err="1" smtClean="0"/>
              <a:t>conn</a:t>
            </a:r>
            <a:r>
              <a:rPr lang="en-US" dirty="0" smtClean="0"/>
              <a:t>. Limit 5, R 128 KB/s, T 1s, W 2s, Linger 20 </a:t>
            </a:r>
            <a:r>
              <a:rPr lang="en-US" dirty="0" smtClean="0"/>
              <a:t>s</a:t>
            </a:r>
            <a:endParaRPr lang="en-US" dirty="0" smtClean="0"/>
          </a:p>
          <a:p>
            <a:endParaRPr lang="en-US" dirty="0"/>
          </a:p>
        </p:txBody>
      </p:sp>
      <p:pic>
        <p:nvPicPr>
          <p:cNvPr id="5" name="Picture 4" descr="C:\rdp\dev\p2pwebclient\thesis_presentation\algorithm explanation.png"/>
          <p:cNvPicPr>
            <a:picLocks noChangeAspect="1" noChangeArrowheads="1"/>
          </p:cNvPicPr>
          <p:nvPr/>
        </p:nvPicPr>
        <p:blipFill>
          <a:blip r:embed="rId3" cstate="print"/>
          <a:srcRect/>
          <a:stretch>
            <a:fillRect/>
          </a:stretch>
        </p:blipFill>
        <p:spPr bwMode="auto">
          <a:xfrm>
            <a:off x="3860442" y="1600200"/>
            <a:ext cx="4292958" cy="27432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T</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0" y="1905000"/>
            <a:ext cx="9068851" cy="36052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R</a:t>
            </a:r>
            <a:endParaRPr lang="en-US" dirty="0"/>
          </a:p>
        </p:txBody>
      </p:sp>
      <p:sp>
        <p:nvSpPr>
          <p:cNvPr id="5" name="Content Placeholder 2"/>
          <p:cNvSpPr>
            <a:spLocks noGrp="1"/>
          </p:cNvSpPr>
          <p:nvPr>
            <p:ph idx="1"/>
          </p:nvPr>
        </p:nvSpPr>
        <p:spPr>
          <a:xfrm>
            <a:off x="457200" y="5334000"/>
            <a:ext cx="8229600" cy="1249363"/>
          </a:xfrm>
        </p:spPr>
        <p:txBody>
          <a:bodyPr/>
          <a:lstStyle/>
          <a:p>
            <a:r>
              <a:rPr lang="en-US" dirty="0" smtClean="0"/>
              <a:t>Lower is better</a:t>
            </a:r>
          </a:p>
        </p:txBody>
      </p:sp>
      <p:pic>
        <p:nvPicPr>
          <p:cNvPr id="4098" name="Picture 2"/>
          <p:cNvPicPr>
            <a:picLocks noChangeAspect="1" noChangeArrowheads="1"/>
          </p:cNvPicPr>
          <p:nvPr/>
        </p:nvPicPr>
        <p:blipFill>
          <a:blip r:embed="rId3" cstate="print"/>
          <a:srcRect/>
          <a:stretch>
            <a:fillRect/>
          </a:stretch>
        </p:blipFill>
        <p:spPr bwMode="auto">
          <a:xfrm>
            <a:off x="304800" y="2362200"/>
            <a:ext cx="4200939" cy="241554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4648200" y="2286000"/>
            <a:ext cx="4316475"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cstate="print"/>
          <a:srcRect/>
          <a:stretch>
            <a:fillRect/>
          </a:stretch>
        </p:blipFill>
        <p:spPr bwMode="auto">
          <a:xfrm>
            <a:off x="990600" y="1143000"/>
            <a:ext cx="6496050" cy="4327973"/>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Varying W</a:t>
            </a:r>
            <a:endParaRPr lang="en-US" dirty="0"/>
          </a:p>
        </p:txBody>
      </p:sp>
      <p:sp>
        <p:nvSpPr>
          <p:cNvPr id="4" name="Content Placeholder 2"/>
          <p:cNvSpPr>
            <a:spLocks noGrp="1"/>
          </p:cNvSpPr>
          <p:nvPr>
            <p:ph idx="1"/>
          </p:nvPr>
        </p:nvSpPr>
        <p:spPr>
          <a:xfrm>
            <a:off x="457200" y="5334000"/>
            <a:ext cx="8229600" cy="1249363"/>
          </a:xfrm>
        </p:spPr>
        <p:txBody>
          <a:bodyPr>
            <a:normAutofit fontScale="70000" lnSpcReduction="20000"/>
          </a:bodyPr>
          <a:lstStyle/>
          <a:p>
            <a:r>
              <a:rPr lang="en-US" dirty="0" smtClean="0"/>
              <a:t>Best time was 17 seconds with W at 0.25 </a:t>
            </a:r>
            <a:r>
              <a:rPr lang="en-US" dirty="0" smtClean="0"/>
              <a:t>seconds</a:t>
            </a:r>
            <a:endParaRPr lang="en-US" dirty="0" smtClean="0"/>
          </a:p>
          <a:p>
            <a:r>
              <a:rPr lang="en-US" dirty="0" smtClean="0"/>
              <a:t>Rest about 25 </a:t>
            </a:r>
            <a:r>
              <a:rPr lang="en-US" dirty="0" smtClean="0"/>
              <a:t>seconds</a:t>
            </a:r>
            <a:endParaRPr lang="en-US" dirty="0" smtClean="0"/>
          </a:p>
          <a:p>
            <a:r>
              <a:rPr lang="en-US" dirty="0" smtClean="0"/>
              <a:t>Lower is better, causes quicker transition, but not much </a:t>
            </a:r>
            <a:r>
              <a:rPr lang="en-US" dirty="0" smtClean="0"/>
              <a:t>difference</a:t>
            </a: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web Page</a:t>
            </a:r>
            <a:endParaRPr lang="en-US" dirty="0"/>
          </a:p>
        </p:txBody>
      </p:sp>
      <p:sp>
        <p:nvSpPr>
          <p:cNvPr id="5" name="Content Placeholder 2"/>
          <p:cNvSpPr>
            <a:spLocks noGrp="1"/>
          </p:cNvSpPr>
          <p:nvPr>
            <p:ph idx="1"/>
          </p:nvPr>
        </p:nvSpPr>
        <p:spPr>
          <a:xfrm>
            <a:off x="457200" y="1600200"/>
            <a:ext cx="8229600" cy="4525963"/>
          </a:xfrm>
        </p:spPr>
        <p:txBody>
          <a:bodyPr>
            <a:normAutofit/>
          </a:bodyPr>
          <a:lstStyle/>
          <a:p>
            <a:r>
              <a:rPr lang="en-US" dirty="0" smtClean="0"/>
              <a:t>100 KB file, 10 15K </a:t>
            </a:r>
            <a:r>
              <a:rPr lang="en-US" dirty="0" smtClean="0"/>
              <a:t>files</a:t>
            </a:r>
            <a:endParaRPr lang="en-US" dirty="0"/>
          </a:p>
        </p:txBody>
      </p:sp>
      <p:sp>
        <p:nvSpPr>
          <p:cNvPr id="6" name="Content Placeholder 2"/>
          <p:cNvSpPr txBox="1">
            <a:spLocks/>
          </p:cNvSpPr>
          <p:nvPr/>
        </p:nvSpPr>
        <p:spPr>
          <a:xfrm>
            <a:off x="533400" y="5608637"/>
            <a:ext cx="8229600" cy="12493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10 x as much load on the </a:t>
            </a:r>
            <a:r>
              <a:rPr lang="en-US" sz="3200" dirty="0" smtClean="0"/>
              <a:t>DHT</a:t>
            </a:r>
            <a:endParaRPr lang="en-US" sz="32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Linger time was set to 20 </a:t>
            </a:r>
            <a:r>
              <a:rPr lang="en-US" sz="3200" dirty="0" smtClean="0"/>
              <a:t>seconds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1266" name="Picture 2"/>
          <p:cNvPicPr>
            <a:picLocks noChangeAspect="1" noChangeArrowheads="1"/>
          </p:cNvPicPr>
          <p:nvPr/>
        </p:nvPicPr>
        <p:blipFill>
          <a:blip r:embed="rId3" cstate="print"/>
          <a:srcRect/>
          <a:stretch>
            <a:fillRect/>
          </a:stretch>
        </p:blipFill>
        <p:spPr bwMode="auto">
          <a:xfrm>
            <a:off x="0" y="2362200"/>
            <a:ext cx="8839199" cy="32558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Files Versus Client-Server</a:t>
            </a:r>
            <a:endParaRPr lang="en-US" dirty="0"/>
          </a:p>
        </p:txBody>
      </p:sp>
      <p:sp>
        <p:nvSpPr>
          <p:cNvPr id="4" name="Content Placeholder 3"/>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3" cstate="print"/>
          <a:srcRect/>
          <a:stretch>
            <a:fillRect/>
          </a:stretch>
        </p:blipFill>
        <p:spPr bwMode="auto">
          <a:xfrm>
            <a:off x="457200" y="1676400"/>
            <a:ext cx="8001000" cy="47508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Size</a:t>
            </a:r>
            <a:endParaRPr lang="en-US" dirty="0"/>
          </a:p>
        </p:txBody>
      </p:sp>
      <p:sp>
        <p:nvSpPr>
          <p:cNvPr id="4" name="Content Placeholder 2"/>
          <p:cNvSpPr txBox="1">
            <a:spLocks/>
          </p:cNvSpPr>
          <p:nvPr/>
        </p:nvSpPr>
        <p:spPr>
          <a:xfrm>
            <a:off x="533400" y="5608637"/>
            <a:ext cx="8229600" cy="12493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10.6 seconds for 32 KB </a:t>
            </a:r>
            <a:r>
              <a:rPr lang="en-US" sz="3200" dirty="0" smtClean="0"/>
              <a:t>blocks</a:t>
            </a:r>
            <a:endParaRPr lang="en-US" sz="32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Connection limit was 5,</a:t>
            </a:r>
            <a:r>
              <a:rPr kumimoji="0" lang="en-US" sz="3200" b="0" i="0" u="none" strike="noStrike" kern="1200" cap="none" spc="0" normalizeH="0" noProof="0" dirty="0" smtClean="0">
                <a:ln>
                  <a:noFill/>
                </a:ln>
                <a:solidFill>
                  <a:schemeClr val="tx1"/>
                </a:solidFill>
                <a:effectLst/>
                <a:uLnTx/>
                <a:uFillTx/>
                <a:latin typeface="+mn-lt"/>
                <a:ea typeface="+mn-ea"/>
                <a:cs typeface="+mn-cs"/>
              </a:rPr>
              <a:t> so all blocks in </a:t>
            </a:r>
            <a:r>
              <a:rPr kumimoji="0" lang="en-US" sz="3200" b="0" i="0" u="none" strike="noStrike" kern="1200" cap="none" spc="0" normalizeH="0" noProof="0" dirty="0" smtClean="0">
                <a:ln>
                  <a:noFill/>
                </a:ln>
                <a:solidFill>
                  <a:schemeClr val="tx1"/>
                </a:solidFill>
                <a:effectLst/>
                <a:uLnTx/>
                <a:uFillTx/>
                <a:latin typeface="+mn-lt"/>
                <a:ea typeface="+mn-ea"/>
                <a:cs typeface="+mn-cs"/>
              </a:rPr>
              <a:t>parallel</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3314" name="Picture 2"/>
          <p:cNvPicPr>
            <a:picLocks noChangeAspect="1" noChangeArrowheads="1"/>
          </p:cNvPicPr>
          <p:nvPr/>
        </p:nvPicPr>
        <p:blipFill>
          <a:blip r:embed="rId3" cstate="print"/>
          <a:srcRect/>
          <a:stretch>
            <a:fillRect/>
          </a:stretch>
        </p:blipFill>
        <p:spPr bwMode="auto">
          <a:xfrm>
            <a:off x="1295400" y="1371600"/>
            <a:ext cx="6214460" cy="3848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Linger Time</a:t>
            </a:r>
            <a:endParaRPr lang="en-US" dirty="0"/>
          </a:p>
        </p:txBody>
      </p:sp>
      <p:pic>
        <p:nvPicPr>
          <p:cNvPr id="14338" name="Picture 2"/>
          <p:cNvPicPr>
            <a:picLocks noChangeAspect="1" noChangeArrowheads="1"/>
          </p:cNvPicPr>
          <p:nvPr/>
        </p:nvPicPr>
        <p:blipFill>
          <a:blip r:embed="rId3" cstate="print"/>
          <a:srcRect/>
          <a:stretch>
            <a:fillRect/>
          </a:stretch>
        </p:blipFill>
        <p:spPr bwMode="auto">
          <a:xfrm>
            <a:off x="1219200" y="1676400"/>
            <a:ext cx="6096000" cy="38778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3657600" y="3276600"/>
            <a:ext cx="5172075" cy="335280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dirty="0" smtClean="0"/>
              <a:t>Slow downloads</a:t>
            </a:r>
            <a:endParaRPr lang="en-US" dirty="0"/>
          </a:p>
        </p:txBody>
      </p:sp>
      <p:pic>
        <p:nvPicPr>
          <p:cNvPr id="2050" name="Picture 2"/>
          <p:cNvPicPr>
            <a:picLocks noChangeAspect="1" noChangeArrowheads="1"/>
          </p:cNvPicPr>
          <p:nvPr/>
        </p:nvPicPr>
        <p:blipFill>
          <a:blip r:embed="rId4" cstate="print"/>
          <a:srcRect/>
          <a:stretch>
            <a:fillRect/>
          </a:stretch>
        </p:blipFill>
        <p:spPr bwMode="auto">
          <a:xfrm>
            <a:off x="381000" y="1600200"/>
            <a:ext cx="8442145" cy="2233613"/>
          </a:xfrm>
          <a:prstGeom prst="rect">
            <a:avLst/>
          </a:prstGeom>
          <a:noFill/>
          <a:ln w="9525">
            <a:noFill/>
            <a:miter lim="800000"/>
            <a:headEnd/>
            <a:tailEnd/>
          </a:ln>
          <a:effectLst/>
        </p:spPr>
      </p:pic>
      <p:pic>
        <p:nvPicPr>
          <p:cNvPr id="2051" name="Picture 3" descr="C:\Program Files\Microsoft Office\MEDIA\CAGCAT10\j0286034.wmf"/>
          <p:cNvPicPr>
            <a:picLocks noChangeAspect="1" noChangeArrowheads="1"/>
          </p:cNvPicPr>
          <p:nvPr/>
        </p:nvPicPr>
        <p:blipFill>
          <a:blip r:embed="rId5" cstate="print"/>
          <a:srcRect/>
          <a:stretch>
            <a:fillRect/>
          </a:stretch>
        </p:blipFill>
        <p:spPr bwMode="auto">
          <a:xfrm>
            <a:off x="7497763" y="471488"/>
            <a:ext cx="919162" cy="885825"/>
          </a:xfrm>
          <a:prstGeom prst="rect">
            <a:avLst/>
          </a:prstGeom>
          <a:noFill/>
        </p:spPr>
      </p:pic>
      <p:sp>
        <p:nvSpPr>
          <p:cNvPr id="3" name="Content Placeholder 2"/>
          <p:cNvSpPr>
            <a:spLocks noGrp="1"/>
          </p:cNvSpPr>
          <p:nvPr>
            <p:ph idx="1"/>
          </p:nvPr>
        </p:nvSpPr>
        <p:spPr>
          <a:xfrm>
            <a:off x="457200" y="4038600"/>
            <a:ext cx="8229600" cy="2087563"/>
          </a:xfrm>
        </p:spPr>
        <p:txBody>
          <a:bodyPr>
            <a:normAutofit fontScale="77500" lnSpcReduction="20000"/>
          </a:bodyPr>
          <a:lstStyle/>
          <a:p>
            <a:pPr lvl="1"/>
            <a:r>
              <a:rPr lang="en-US" dirty="0" smtClean="0"/>
              <a:t>Relative frustration</a:t>
            </a:r>
          </a:p>
          <a:p>
            <a:pPr lvl="1"/>
            <a:r>
              <a:rPr lang="en-US" dirty="0" smtClean="0"/>
              <a:t>Wasted bandwidth</a:t>
            </a:r>
          </a:p>
          <a:p>
            <a:pPr lvl="1">
              <a:buNone/>
            </a:pPr>
            <a:r>
              <a:rPr lang="en-US" dirty="0" smtClean="0"/>
              <a:t>	</a:t>
            </a:r>
          </a:p>
          <a:p>
            <a:pPr lvl="1">
              <a:buNone/>
            </a:pPr>
            <a:r>
              <a:rPr lang="en-US" dirty="0" smtClean="0"/>
              <a:t>Server under-provisioned</a:t>
            </a:r>
          </a:p>
          <a:p>
            <a:pPr lvl="1">
              <a:buNone/>
            </a:pPr>
            <a:r>
              <a:rPr lang="en-US" dirty="0" smtClean="0"/>
              <a:t>Internet congestion</a:t>
            </a:r>
          </a:p>
          <a:p>
            <a:pPr lvl="1">
              <a:buNone/>
            </a:pPr>
            <a:r>
              <a:rPr lang="en-US" dirty="0" smtClean="0"/>
              <a:t>Flash crowd</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 connection</a:t>
            </a:r>
            <a:endParaRPr lang="en-US" dirty="0"/>
          </a:p>
        </p:txBody>
      </p:sp>
      <p:sp>
        <p:nvSpPr>
          <p:cNvPr id="3" name="Content Placeholder 2"/>
          <p:cNvSpPr>
            <a:spLocks noGrp="1"/>
          </p:cNvSpPr>
          <p:nvPr>
            <p:ph idx="1"/>
          </p:nvPr>
        </p:nvSpPr>
        <p:spPr>
          <a:xfrm>
            <a:off x="457200" y="5456237"/>
            <a:ext cx="8229600" cy="1401763"/>
          </a:xfrm>
        </p:spPr>
        <p:txBody>
          <a:bodyPr/>
          <a:lstStyle/>
          <a:p>
            <a:r>
              <a:rPr lang="en-US" dirty="0" smtClean="0"/>
              <a:t>30 MB </a:t>
            </a:r>
            <a:r>
              <a:rPr lang="en-US" dirty="0" smtClean="0"/>
              <a:t>file</a:t>
            </a:r>
            <a:endParaRPr lang="en-US" dirty="0" smtClean="0"/>
          </a:p>
        </p:txBody>
      </p:sp>
      <p:pic>
        <p:nvPicPr>
          <p:cNvPr id="15362" name="Picture 2"/>
          <p:cNvPicPr>
            <a:picLocks noChangeAspect="1" noChangeArrowheads="1"/>
          </p:cNvPicPr>
          <p:nvPr/>
        </p:nvPicPr>
        <p:blipFill>
          <a:blip r:embed="rId3" cstate="print"/>
          <a:srcRect/>
          <a:stretch>
            <a:fillRect/>
          </a:stretch>
        </p:blipFill>
        <p:spPr bwMode="auto">
          <a:xfrm>
            <a:off x="990600" y="1143000"/>
            <a:ext cx="6629400" cy="4447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Large Files</a:t>
            </a:r>
            <a:endParaRPr lang="en-US" dirty="0"/>
          </a:p>
        </p:txBody>
      </p:sp>
      <p:pic>
        <p:nvPicPr>
          <p:cNvPr id="14338" name="Picture 2"/>
          <p:cNvPicPr>
            <a:picLocks noGrp="1" noChangeAspect="1" noChangeArrowheads="1"/>
          </p:cNvPicPr>
          <p:nvPr>
            <p:ph idx="1"/>
          </p:nvPr>
        </p:nvPicPr>
        <p:blipFill>
          <a:blip r:embed="rId3" cstate="print"/>
          <a:srcRect/>
          <a:stretch>
            <a:fillRect/>
          </a:stretch>
        </p:blipFill>
        <p:spPr bwMode="auto">
          <a:xfrm>
            <a:off x="1676400" y="1066800"/>
            <a:ext cx="5734050" cy="2495550"/>
          </a:xfrm>
          <a:prstGeom prst="rect">
            <a:avLst/>
          </a:prstGeom>
          <a:noFill/>
          <a:ln w="9525">
            <a:noFill/>
            <a:miter lim="800000"/>
            <a:headEnd/>
            <a:tailEnd/>
          </a:ln>
        </p:spPr>
      </p:pic>
      <p:sp>
        <p:nvSpPr>
          <p:cNvPr id="5" name="Content Placeholder 2"/>
          <p:cNvSpPr txBox="1">
            <a:spLocks/>
          </p:cNvSpPr>
          <p:nvPr/>
        </p:nvSpPr>
        <p:spPr>
          <a:xfrm>
            <a:off x="457200" y="6157118"/>
            <a:ext cx="8229600" cy="14017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Fast once it gets started</a:t>
            </a:r>
            <a:r>
              <a:rPr kumimoji="0" lang="en-US" sz="3200" b="0" i="0" u="none" strike="noStrike" kern="1200" cap="none" spc="0" normalizeH="0" noProof="0" dirty="0" smtClean="0">
                <a:ln>
                  <a:noFill/>
                </a:ln>
                <a:solidFill>
                  <a:schemeClr val="tx1"/>
                </a:solidFill>
                <a:effectLst/>
                <a:uLnTx/>
                <a:uFillTx/>
                <a:latin typeface="+mn-lt"/>
                <a:ea typeface="+mn-ea"/>
                <a:cs typeface="+mn-cs"/>
              </a:rPr>
              <a:t> for </a:t>
            </a:r>
            <a:r>
              <a:rPr kumimoji="0" lang="en-US" sz="3200" b="0" i="0" u="none" strike="noStrike" kern="1200" cap="none" spc="0" normalizeH="0" noProof="0" dirty="0" smtClean="0">
                <a:ln>
                  <a:noFill/>
                </a:ln>
                <a:solidFill>
                  <a:schemeClr val="tx1"/>
                </a:solidFill>
                <a:effectLst/>
                <a:uLnTx/>
                <a:uFillTx/>
                <a:latin typeface="+mn-lt"/>
                <a:ea typeface="+mn-ea"/>
                <a:cs typeface="+mn-cs"/>
              </a:rPr>
              <a:t>both</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6386" name="Picture 2"/>
          <p:cNvPicPr>
            <a:picLocks noChangeAspect="1" noChangeArrowheads="1"/>
          </p:cNvPicPr>
          <p:nvPr/>
        </p:nvPicPr>
        <p:blipFill>
          <a:blip r:embed="rId4" cstate="print"/>
          <a:srcRect/>
          <a:stretch>
            <a:fillRect/>
          </a:stretch>
        </p:blipFill>
        <p:spPr bwMode="auto">
          <a:xfrm>
            <a:off x="2286000" y="3505200"/>
            <a:ext cx="4572000" cy="27440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BitTorrent’s</a:t>
            </a:r>
            <a:r>
              <a:rPr lang="en-US" dirty="0" smtClean="0"/>
              <a:t> Large File Optimizations</a:t>
            </a:r>
            <a:endParaRPr lang="en-US" dirty="0"/>
          </a:p>
        </p:txBody>
      </p:sp>
      <p:sp>
        <p:nvSpPr>
          <p:cNvPr id="3" name="Content Placeholder 2"/>
          <p:cNvSpPr>
            <a:spLocks noGrp="1"/>
          </p:cNvSpPr>
          <p:nvPr>
            <p:ph idx="1"/>
          </p:nvPr>
        </p:nvSpPr>
        <p:spPr/>
        <p:txBody>
          <a:bodyPr/>
          <a:lstStyle/>
          <a:p>
            <a:r>
              <a:rPr lang="en-US" dirty="0" smtClean="0"/>
              <a:t>Seeds limit outgoing </a:t>
            </a:r>
            <a:r>
              <a:rPr lang="en-US" dirty="0" smtClean="0"/>
              <a:t>connections</a:t>
            </a:r>
            <a:endParaRPr lang="en-US" dirty="0" smtClean="0"/>
          </a:p>
          <a:p>
            <a:r>
              <a:rPr lang="en-US" dirty="0" smtClean="0"/>
              <a:t>Favors stronger </a:t>
            </a:r>
            <a:r>
              <a:rPr lang="en-US" dirty="0" smtClean="0"/>
              <a:t>connections</a:t>
            </a:r>
            <a:endParaRPr lang="en-US" dirty="0" smtClean="0"/>
          </a:p>
          <a:p>
            <a:r>
              <a:rPr lang="en-US" dirty="0" smtClean="0"/>
              <a:t>Dedicated </a:t>
            </a:r>
            <a:r>
              <a:rPr lang="en-US" dirty="0" smtClean="0"/>
              <a:t>tracker</a:t>
            </a:r>
            <a:endParaRPr lang="en-US" dirty="0" smtClean="0"/>
          </a:p>
          <a:p>
            <a:r>
              <a:rPr lang="en-US" dirty="0" smtClean="0"/>
              <a:t>Rarest Block </a:t>
            </a:r>
            <a:r>
              <a:rPr lang="en-US" dirty="0" smtClean="0"/>
              <a:t>First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Feasible transition to Peer-to-Peer download</a:t>
            </a:r>
          </a:p>
          <a:p>
            <a:r>
              <a:rPr lang="en-US" dirty="0" smtClean="0"/>
              <a:t>30 x as fast for small files (flash crowd)</a:t>
            </a:r>
          </a:p>
          <a:p>
            <a:r>
              <a:rPr lang="en-US" dirty="0" smtClean="0"/>
              <a:t>20x as fast for web pages</a:t>
            </a:r>
          </a:p>
          <a:p>
            <a:r>
              <a:rPr lang="en-US" dirty="0" smtClean="0"/>
              <a:t>Reduces load on the server</a:t>
            </a:r>
          </a:p>
          <a:p>
            <a:r>
              <a:rPr lang="en-US" dirty="0" smtClean="0"/>
              <a:t>Make swarming more usable/adoptable</a:t>
            </a:r>
          </a:p>
          <a:p>
            <a:pPr lvl="1">
              <a:buNone/>
            </a:pPr>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 Goals</a:t>
            </a:r>
            <a:endParaRPr lang="en-US" dirty="0"/>
          </a:p>
        </p:txBody>
      </p:sp>
      <p:sp>
        <p:nvSpPr>
          <p:cNvPr id="3" name="Content Placeholder 2"/>
          <p:cNvSpPr>
            <a:spLocks noGrp="1"/>
          </p:cNvSpPr>
          <p:nvPr>
            <p:ph idx="1"/>
          </p:nvPr>
        </p:nvSpPr>
        <p:spPr/>
        <p:txBody>
          <a:bodyPr/>
          <a:lstStyle/>
          <a:p>
            <a:r>
              <a:rPr lang="en-US" dirty="0" smtClean="0"/>
              <a:t>Work for any file on any server without </a:t>
            </a:r>
            <a:r>
              <a:rPr lang="en-US" dirty="0" smtClean="0"/>
              <a:t>configuration</a:t>
            </a:r>
            <a:endParaRPr lang="en-US" dirty="0" smtClean="0"/>
          </a:p>
          <a:p>
            <a:r>
              <a:rPr lang="en-US" dirty="0" smtClean="0"/>
              <a:t>Easy for client </a:t>
            </a:r>
            <a:r>
              <a:rPr lang="en-US" dirty="0" smtClean="0"/>
              <a:t>use</a:t>
            </a:r>
            <a:endParaRPr lang="en-US" dirty="0" smtClean="0"/>
          </a:p>
          <a:p>
            <a:r>
              <a:rPr lang="en-US" dirty="0" smtClean="0"/>
              <a:t>No extra dedicated </a:t>
            </a:r>
            <a:r>
              <a:rPr lang="en-US" dirty="0" smtClean="0"/>
              <a:t>hardware</a:t>
            </a:r>
            <a:endParaRPr lang="en-US" dirty="0" smtClean="0"/>
          </a:p>
          <a:p>
            <a:r>
              <a:rPr lang="en-US" dirty="0" smtClean="0"/>
              <a:t>Work for small </a:t>
            </a:r>
            <a:r>
              <a:rPr lang="en-US" dirty="0" smtClean="0"/>
              <a:t>files</a:t>
            </a:r>
            <a:endParaRPr lang="en-US" dirty="0" smtClean="0"/>
          </a:p>
          <a:p>
            <a:r>
              <a:rPr lang="en-US" dirty="0" smtClean="0"/>
              <a:t>Non </a:t>
            </a:r>
            <a:r>
              <a:rPr lang="en-US" dirty="0" smtClean="0"/>
              <a:t>intrusive</a:t>
            </a:r>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Improve DHT performance</a:t>
            </a:r>
          </a:p>
          <a:p>
            <a:r>
              <a:rPr lang="en-US" dirty="0" smtClean="0"/>
              <a:t>Improve automatic swarming for large files</a:t>
            </a:r>
          </a:p>
          <a:p>
            <a:r>
              <a:rPr lang="en-US" dirty="0" smtClean="0"/>
              <a:t>General performance tuning and dynamic selection of parameters</a:t>
            </a:r>
          </a:p>
          <a:p>
            <a:pPr lvl="1"/>
            <a:r>
              <a:rPr lang="en-US" dirty="0" smtClean="0"/>
              <a:t>Better use of the DHT</a:t>
            </a:r>
          </a:p>
          <a:p>
            <a:pPr lvl="1"/>
            <a:r>
              <a:rPr lang="en-US" dirty="0" smtClean="0"/>
              <a:t>Staleness</a:t>
            </a:r>
          </a:p>
          <a:p>
            <a:r>
              <a:rPr lang="en-US" dirty="0" smtClean="0"/>
              <a:t>BitTorrent features</a:t>
            </a:r>
          </a:p>
          <a:p>
            <a:pPr lvl="1"/>
            <a:r>
              <a:rPr lang="en-US" dirty="0" smtClean="0"/>
              <a:t>Validate Integrity</a:t>
            </a:r>
          </a:p>
          <a:p>
            <a:pPr lvl="1"/>
            <a:r>
              <a:rPr lang="en-US" dirty="0" smtClean="0"/>
              <a:t>Incentives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options</a:t>
            </a:r>
            <a:endParaRPr lang="en-US" dirty="0"/>
          </a:p>
        </p:txBody>
      </p:sp>
      <p:sp>
        <p:nvSpPr>
          <p:cNvPr id="3" name="Content Placeholder 2"/>
          <p:cNvSpPr>
            <a:spLocks noGrp="1"/>
          </p:cNvSpPr>
          <p:nvPr>
            <p:ph idx="1"/>
          </p:nvPr>
        </p:nvSpPr>
        <p:spPr/>
        <p:txBody>
          <a:bodyPr>
            <a:normAutofit/>
          </a:bodyPr>
          <a:lstStyle/>
          <a:p>
            <a:r>
              <a:rPr lang="en-US" dirty="0" smtClean="0"/>
              <a:t>Wait </a:t>
            </a:r>
            <a:r>
              <a:rPr lang="en-US" dirty="0" smtClean="0"/>
              <a:t>around</a:t>
            </a:r>
            <a:endParaRPr lang="en-US" dirty="0" smtClean="0"/>
          </a:p>
          <a:p>
            <a:r>
              <a:rPr lang="en-US" dirty="0" smtClean="0"/>
              <a:t>Parallel download </a:t>
            </a:r>
            <a:r>
              <a:rPr lang="en-US" dirty="0" smtClean="0"/>
              <a:t>manager</a:t>
            </a:r>
            <a:endParaRPr lang="en-US" dirty="0" smtClean="0"/>
          </a:p>
          <a:p>
            <a:r>
              <a:rPr lang="en-US" dirty="0" smtClean="0"/>
              <a:t>Add a local caching </a:t>
            </a:r>
            <a:r>
              <a:rPr lang="en-US" dirty="0" smtClean="0"/>
              <a:t>proxy</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options</a:t>
            </a:r>
            <a:endParaRPr lang="en-US" dirty="0"/>
          </a:p>
        </p:txBody>
      </p:sp>
      <p:pic>
        <p:nvPicPr>
          <p:cNvPr id="1026" name="Picture 2" descr="C:\Documents and Settings\Default\Desktop\itunes-logo.png"/>
          <p:cNvPicPr>
            <a:picLocks noChangeAspect="1" noChangeArrowheads="1"/>
          </p:cNvPicPr>
          <p:nvPr/>
        </p:nvPicPr>
        <p:blipFill>
          <a:blip r:embed="rId3" cstate="print"/>
          <a:srcRect/>
          <a:stretch>
            <a:fillRect/>
          </a:stretch>
        </p:blipFill>
        <p:spPr bwMode="auto">
          <a:xfrm>
            <a:off x="7264400" y="304800"/>
            <a:ext cx="1524000" cy="1524000"/>
          </a:xfrm>
          <a:prstGeom prst="rect">
            <a:avLst/>
          </a:prstGeom>
          <a:noFill/>
        </p:spPr>
      </p:pic>
      <p:pic>
        <p:nvPicPr>
          <p:cNvPr id="9218" name="Picture 2"/>
          <p:cNvPicPr>
            <a:picLocks noChangeAspect="1" noChangeArrowheads="1"/>
          </p:cNvPicPr>
          <p:nvPr/>
        </p:nvPicPr>
        <p:blipFill>
          <a:blip r:embed="rId4" cstate="print"/>
          <a:srcRect/>
          <a:stretch>
            <a:fillRect/>
          </a:stretch>
        </p:blipFill>
        <p:spPr bwMode="auto">
          <a:xfrm>
            <a:off x="3200400" y="2286000"/>
            <a:ext cx="4762500" cy="4095750"/>
          </a:xfrm>
          <a:prstGeom prst="rect">
            <a:avLst/>
          </a:prstGeom>
          <a:noFill/>
          <a:ln w="9525">
            <a:noFill/>
            <a:miter lim="800000"/>
            <a:headEnd/>
            <a:tailEnd/>
          </a:ln>
        </p:spPr>
      </p:pic>
      <p:sp>
        <p:nvSpPr>
          <p:cNvPr id="3" name="Content Placeholder 2"/>
          <p:cNvSpPr>
            <a:spLocks noGrp="1"/>
          </p:cNvSpPr>
          <p:nvPr>
            <p:ph idx="1"/>
          </p:nvPr>
        </p:nvSpPr>
        <p:spPr/>
        <p:txBody>
          <a:bodyPr/>
          <a:lstStyle/>
          <a:p>
            <a:r>
              <a:rPr lang="en-US" dirty="0" smtClean="0"/>
              <a:t>Buy more </a:t>
            </a:r>
            <a:r>
              <a:rPr lang="en-US" dirty="0" smtClean="0"/>
              <a:t>bandwidth</a:t>
            </a:r>
            <a:endParaRPr lang="en-US" dirty="0" smtClean="0"/>
          </a:p>
          <a:p>
            <a:r>
              <a:rPr lang="en-US" dirty="0" smtClean="0"/>
              <a:t>Rent a CDN</a:t>
            </a:r>
          </a:p>
          <a:p>
            <a:r>
              <a:rPr lang="en-US" dirty="0" smtClean="0"/>
              <a:t>Turn to P2P</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CDN can fail</a:t>
            </a:r>
            <a:endParaRPr lang="en-US"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457200" y="1600200"/>
            <a:ext cx="8229600" cy="2188167"/>
          </a:xfrm>
          <a:prstGeom prst="rect">
            <a:avLst/>
          </a:prstGeom>
          <a:noFill/>
          <a:ln w="9525">
            <a:noFill/>
            <a:miter lim="800000"/>
            <a:headEnd/>
            <a:tailEnd/>
          </a:ln>
        </p:spPr>
      </p:pic>
      <p:sp>
        <p:nvSpPr>
          <p:cNvPr id="6" name="Content Placeholder 2"/>
          <p:cNvSpPr txBox="1">
            <a:spLocks/>
          </p:cNvSpPr>
          <p:nvPr/>
        </p:nvSpPr>
        <p:spPr>
          <a:xfrm>
            <a:off x="457200" y="4495800"/>
            <a:ext cx="8229600" cy="16303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Overloaded</a:t>
            </a:r>
            <a:endParaRPr lang="en-US" sz="32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Expensive</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 to P2P</a:t>
            </a:r>
            <a:endParaRPr lang="en-US" dirty="0"/>
          </a:p>
        </p:txBody>
      </p:sp>
      <p:sp>
        <p:nvSpPr>
          <p:cNvPr id="3" name="Content Placeholder 2"/>
          <p:cNvSpPr>
            <a:spLocks noGrp="1"/>
          </p:cNvSpPr>
          <p:nvPr>
            <p:ph idx="1"/>
          </p:nvPr>
        </p:nvSpPr>
        <p:spPr/>
        <p:txBody>
          <a:bodyPr/>
          <a:lstStyle/>
          <a:p>
            <a:r>
              <a:rPr lang="en-US" dirty="0" smtClean="0"/>
              <a:t>BitTorrent</a:t>
            </a:r>
          </a:p>
          <a:p>
            <a:pPr lvl="1"/>
            <a:r>
              <a:rPr lang="en-US" dirty="0" smtClean="0"/>
              <a:t>Create + host </a:t>
            </a:r>
            <a:r>
              <a:rPr lang="en-US" dirty="0" err="1" smtClean="0"/>
              <a:t>BitTorrent</a:t>
            </a:r>
            <a:r>
              <a:rPr lang="en-US" dirty="0" smtClean="0"/>
              <a:t> </a:t>
            </a:r>
            <a:r>
              <a:rPr lang="en-US" dirty="0" smtClean="0"/>
              <a:t>File</a:t>
            </a:r>
            <a:endParaRPr lang="en-US" dirty="0" smtClean="0"/>
          </a:p>
          <a:p>
            <a:pPr lvl="1"/>
            <a:r>
              <a:rPr lang="en-US" dirty="0" smtClean="0"/>
              <a:t>Run a </a:t>
            </a:r>
            <a:r>
              <a:rPr lang="en-US" dirty="0" smtClean="0"/>
              <a:t>tracker</a:t>
            </a:r>
            <a:endParaRPr lang="en-US" dirty="0" smtClean="0"/>
          </a:p>
          <a:p>
            <a:pPr lvl="1"/>
            <a:r>
              <a:rPr lang="en-US" dirty="0" smtClean="0"/>
              <a:t>Peers download and share blocks (efficiently</a:t>
            </a:r>
            <a:r>
              <a:rPr lang="en-US" dirty="0" smtClean="0"/>
              <a:t>)</a:t>
            </a:r>
            <a:endParaRPr lang="en-US" dirty="0" smtClean="0"/>
          </a:p>
          <a:p>
            <a:pPr lvl="1"/>
            <a:r>
              <a:rPr lang="en-US" dirty="0" smtClean="0"/>
              <a:t>Works well for large popular </a:t>
            </a:r>
            <a:r>
              <a:rPr lang="en-US" dirty="0" smtClean="0"/>
              <a:t>files</a:t>
            </a:r>
            <a:endParaRPr lang="en-US" dirty="0" smtClean="0"/>
          </a:p>
        </p:txBody>
      </p:sp>
      <p:pic>
        <p:nvPicPr>
          <p:cNvPr id="2050" name="Picture 2" descr="C:\Documents and Settings\Default\Desktop\bannerlogo.png"/>
          <p:cNvPicPr>
            <a:picLocks noChangeAspect="1" noChangeArrowheads="1"/>
          </p:cNvPicPr>
          <p:nvPr/>
        </p:nvPicPr>
        <p:blipFill>
          <a:blip r:embed="rId3" cstate="print"/>
          <a:srcRect/>
          <a:stretch>
            <a:fillRect/>
          </a:stretch>
        </p:blipFill>
        <p:spPr bwMode="auto">
          <a:xfrm>
            <a:off x="6553200" y="609600"/>
            <a:ext cx="1524000" cy="619125"/>
          </a:xfrm>
          <a:prstGeom prst="rect">
            <a:avLst/>
          </a:prstGeom>
          <a:noFill/>
        </p:spPr>
      </p:pic>
      <p:sp>
        <p:nvSpPr>
          <p:cNvPr id="5" name="Content Placeholder 2"/>
          <p:cNvSpPr txBox="1">
            <a:spLocks/>
          </p:cNvSpPr>
          <p:nvPr/>
        </p:nvSpPr>
        <p:spPr>
          <a:xfrm>
            <a:off x="304800" y="5638800"/>
            <a:ext cx="8229600" cy="1524000"/>
          </a:xfrm>
          <a:prstGeom prst="rect">
            <a:avLst/>
          </a:prstGeom>
        </p:spPr>
        <p:txBody>
          <a:bodyPr vert="horz" lIns="91440" tIns="45720" rIns="91440" bIns="45720" rtlCol="0">
            <a:normAutofit/>
          </a:bodyPr>
          <a:lstStyle/>
          <a:p>
            <a:pPr>
              <a:defRPr/>
            </a:pPr>
            <a:r>
              <a:rPr lang="en-US" sz="2000" b="1" dirty="0" smtClean="0"/>
              <a:t>“When I created BitTorrent in 2001, my mission was to solve the problem every website has when distributing large, popular files” – Bram Cohen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BitTorrent downsides</a:t>
            </a:r>
            <a:endParaRPr lang="en-US" dirty="0"/>
          </a:p>
        </p:txBody>
      </p:sp>
      <p:sp>
        <p:nvSpPr>
          <p:cNvPr id="3" name="Content Placeholder 2"/>
          <p:cNvSpPr>
            <a:spLocks noGrp="1"/>
          </p:cNvSpPr>
          <p:nvPr>
            <p:ph idx="1"/>
          </p:nvPr>
        </p:nvSpPr>
        <p:spPr/>
        <p:txBody>
          <a:bodyPr>
            <a:normAutofit/>
          </a:bodyPr>
          <a:lstStyle/>
          <a:p>
            <a:r>
              <a:rPr lang="en-US" dirty="0" smtClean="0"/>
              <a:t>Server </a:t>
            </a:r>
            <a:r>
              <a:rPr lang="en-US" dirty="0" smtClean="0"/>
              <a:t>side</a:t>
            </a:r>
            <a:endParaRPr lang="en-US" dirty="0" smtClean="0"/>
          </a:p>
          <a:p>
            <a:pPr lvl="1"/>
            <a:r>
              <a:rPr lang="en-US" dirty="0" smtClean="0"/>
              <a:t>Per File</a:t>
            </a:r>
          </a:p>
          <a:p>
            <a:pPr lvl="1"/>
            <a:r>
              <a:rPr lang="en-US" dirty="0" smtClean="0"/>
              <a:t>Have to provide traditional </a:t>
            </a:r>
            <a:r>
              <a:rPr lang="en-US" dirty="0" smtClean="0"/>
              <a:t>anyway</a:t>
            </a:r>
            <a:endParaRPr lang="en-US" dirty="0" smtClean="0"/>
          </a:p>
          <a:p>
            <a:pPr lvl="2"/>
            <a:r>
              <a:rPr lang="en-US" dirty="0" smtClean="0"/>
              <a:t>Lack of clients.</a:t>
            </a:r>
          </a:p>
          <a:p>
            <a:pPr lvl="1"/>
            <a:r>
              <a:rPr lang="en-US" dirty="0" smtClean="0"/>
              <a:t>Stigma</a:t>
            </a:r>
            <a:endParaRPr lang="en-US" dirty="0" smtClean="0"/>
          </a:p>
          <a:p>
            <a:pPr lvl="1"/>
            <a:r>
              <a:rPr lang="en-US" dirty="0" smtClean="0"/>
              <a:t>Extra </a:t>
            </a:r>
            <a:r>
              <a:rPr lang="en-US" dirty="0" smtClean="0"/>
              <a:t>maintenance</a:t>
            </a:r>
            <a:endParaRPr lang="en-US" dirty="0" smtClean="0"/>
          </a:p>
          <a:p>
            <a:pPr lvl="1"/>
            <a:r>
              <a:rPr lang="en-US" dirty="0" smtClean="0"/>
              <a:t>Large </a:t>
            </a:r>
            <a:r>
              <a:rPr lang="en-US" dirty="0" smtClean="0"/>
              <a:t>Files</a:t>
            </a:r>
            <a:endParaRPr lang="en-US" dirty="0" smtClean="0"/>
          </a:p>
          <a:p>
            <a:pPr lvl="1"/>
            <a:r>
              <a:rPr lang="en-US" dirty="0" smtClean="0"/>
              <a:t>Unknown </a:t>
            </a:r>
            <a:r>
              <a:rPr lang="en-US" dirty="0" smtClean="0"/>
              <a:t>demand</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BitTorrent downsides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Clients</a:t>
            </a:r>
          </a:p>
          <a:p>
            <a:pPr lvl="1"/>
            <a:r>
              <a:rPr lang="en-US" dirty="0" smtClean="0"/>
              <a:t>Extra setup/time per </a:t>
            </a:r>
            <a:r>
              <a:rPr lang="en-US" dirty="0" smtClean="0"/>
              <a:t>file</a:t>
            </a:r>
            <a:endParaRPr lang="en-US" dirty="0" smtClean="0"/>
          </a:p>
          <a:p>
            <a:pPr lvl="2"/>
            <a:r>
              <a:rPr lang="en-US" dirty="0" smtClean="0"/>
              <a:t>Small files</a:t>
            </a:r>
          </a:p>
          <a:p>
            <a:pPr lvl="1"/>
            <a:r>
              <a:rPr lang="en-US" dirty="0" smtClean="0"/>
              <a:t>Technical expertise</a:t>
            </a:r>
          </a:p>
          <a:p>
            <a:pPr lvl="1"/>
            <a:r>
              <a:rPr lang="en-US" dirty="0" smtClean="0"/>
              <a:t>Not </a:t>
            </a:r>
            <a:r>
              <a:rPr lang="en-US" dirty="0" smtClean="0"/>
              <a:t>integrated</a:t>
            </a:r>
            <a:endParaRPr lang="en-US" dirty="0" smtClean="0"/>
          </a:p>
          <a:p>
            <a:pPr lvl="2"/>
            <a:r>
              <a:rPr lang="en-US" dirty="0" smtClean="0"/>
              <a:t>Manual</a:t>
            </a:r>
            <a:endParaRPr lang="en-US" dirty="0" smtClean="0"/>
          </a:p>
          <a:p>
            <a:pPr lvl="2"/>
            <a:r>
              <a:rPr lang="en-US" dirty="0" smtClean="0"/>
              <a:t>Not HTTP </a:t>
            </a:r>
            <a:r>
              <a:rPr lang="en-US" dirty="0" smtClean="0"/>
              <a:t>optimized</a:t>
            </a:r>
            <a:endParaRPr lang="en-US" dirty="0" smtClean="0"/>
          </a:p>
          <a:p>
            <a:pPr lvl="1"/>
            <a:r>
              <a:rPr lang="en-US" dirty="0" smtClean="0"/>
              <a:t>Often slower than client-server</a:t>
            </a:r>
          </a:p>
          <a:p>
            <a:pPr lvl="2"/>
            <a:r>
              <a:rPr lang="en-US" dirty="0" smtClean="0"/>
              <a:t>Costs time</a:t>
            </a:r>
          </a:p>
          <a:p>
            <a:pPr lvl="3"/>
            <a:r>
              <a:rPr lang="en-US" dirty="0" err="1" smtClean="0"/>
              <a:t>Warmup</a:t>
            </a:r>
            <a:r>
              <a:rPr lang="en-US" dirty="0" smtClean="0"/>
              <a:t> phase</a:t>
            </a:r>
          </a:p>
          <a:p>
            <a:pPr lvl="3"/>
            <a:r>
              <a:rPr lang="en-US" dirty="0" smtClean="0"/>
              <a:t>Not enough seeds</a:t>
            </a:r>
            <a:endParaRPr lang="en-US" dirty="0" smtClean="0"/>
          </a:p>
          <a:p>
            <a:pPr lvl="1"/>
            <a:r>
              <a:rPr lang="en-US" dirty="0" smtClean="0"/>
              <a:t>Not </a:t>
            </a:r>
            <a:r>
              <a:rPr lang="en-US" dirty="0" smtClean="0"/>
              <a:t>available</a:t>
            </a:r>
            <a:endParaRPr lang="en-US" dirty="0" smtClean="0"/>
          </a:p>
        </p:txBody>
      </p:sp>
      <p:pic>
        <p:nvPicPr>
          <p:cNvPr id="4" name="Picture 2"/>
          <p:cNvPicPr>
            <a:picLocks noChangeAspect="1" noChangeArrowheads="1"/>
          </p:cNvPicPr>
          <p:nvPr/>
        </p:nvPicPr>
        <p:blipFill>
          <a:blip r:embed="rId3" cstate="print"/>
          <a:srcRect/>
          <a:stretch>
            <a:fillRect/>
          </a:stretch>
        </p:blipFill>
        <p:spPr bwMode="auto">
          <a:xfrm>
            <a:off x="4886864" y="1219200"/>
            <a:ext cx="4257136"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627</TotalTime>
  <Words>1187</Words>
  <Application>Microsoft Office PowerPoint</Application>
  <PresentationFormat>On-screen Show (4:3)</PresentationFormat>
  <Paragraphs>247</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Making Today’s Internet Faster</vt:lpstr>
      <vt:lpstr>Fast download</vt:lpstr>
      <vt:lpstr>Slow downloads</vt:lpstr>
      <vt:lpstr>Your options</vt:lpstr>
      <vt:lpstr>Server options</vt:lpstr>
      <vt:lpstr>CDN can fail</vt:lpstr>
      <vt:lpstr>Turn to P2P</vt:lpstr>
      <vt:lpstr>BitTorrent downsides</vt:lpstr>
      <vt:lpstr>BitTorrent downsides</vt:lpstr>
      <vt:lpstr>Related Work</vt:lpstr>
      <vt:lpstr>Automatic Swarming</vt:lpstr>
      <vt:lpstr>Automatic Swarming -- Goals</vt:lpstr>
      <vt:lpstr>Monitor Download</vt:lpstr>
      <vt:lpstr>P2P: Transition</vt:lpstr>
      <vt:lpstr>Details</vt:lpstr>
      <vt:lpstr>Methodology</vt:lpstr>
      <vt:lpstr>Methodology</vt:lpstr>
      <vt:lpstr>Performance Client-Server</vt:lpstr>
      <vt:lpstr>Performance – Automatic Swarming</vt:lpstr>
      <vt:lpstr>Automatic Swarming  Transition Cause</vt:lpstr>
      <vt:lpstr>Compared</vt:lpstr>
      <vt:lpstr>Effect of Varying Parameters</vt:lpstr>
      <vt:lpstr>Varying T</vt:lpstr>
      <vt:lpstr>Varying R</vt:lpstr>
      <vt:lpstr>Varying W</vt:lpstr>
      <vt:lpstr>Full web Page</vt:lpstr>
      <vt:lpstr>Multiple Files Versus Client-Server</vt:lpstr>
      <vt:lpstr>Block Size</vt:lpstr>
      <vt:lpstr>Linger Time</vt:lpstr>
      <vt:lpstr>Peer connection</vt:lpstr>
      <vt:lpstr>With Large Files</vt:lpstr>
      <vt:lpstr>BitTorrent’s Large File Optimizations</vt:lpstr>
      <vt:lpstr>Conclusion</vt:lpstr>
      <vt:lpstr>Automatic Swarming -- Goals</vt:lpstr>
      <vt:lpstr>Future Work</vt:lpstr>
      <vt:lpstr>Questions?</vt:lpstr>
    </vt:vector>
  </TitlesOfParts>
  <Company>LDS Church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the Internet Faster</dc:title>
  <dc:creator>packrd</dc:creator>
  <cp:lastModifiedBy>packrd</cp:lastModifiedBy>
  <cp:revision>641</cp:revision>
  <dcterms:created xsi:type="dcterms:W3CDTF">2010-03-26T23:37:09Z</dcterms:created>
  <dcterms:modified xsi:type="dcterms:W3CDTF">2010-04-13T21:20:24Z</dcterms:modified>
</cp:coreProperties>
</file>