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82" r:id="rId7"/>
    <p:sldId id="261" r:id="rId8"/>
    <p:sldId id="283" r:id="rId9"/>
    <p:sldId id="287" r:id="rId10"/>
    <p:sldId id="262" r:id="rId11"/>
    <p:sldId id="293" r:id="rId12"/>
    <p:sldId id="288" r:id="rId13"/>
    <p:sldId id="266" r:id="rId14"/>
    <p:sldId id="267" r:id="rId15"/>
    <p:sldId id="286" r:id="rId16"/>
    <p:sldId id="285" r:id="rId17"/>
    <p:sldId id="302" r:id="rId18"/>
    <p:sldId id="268" r:id="rId19"/>
    <p:sldId id="269" r:id="rId20"/>
    <p:sldId id="303" r:id="rId21"/>
    <p:sldId id="281" r:id="rId22"/>
    <p:sldId id="270" r:id="rId23"/>
    <p:sldId id="271" r:id="rId24"/>
    <p:sldId id="272" r:id="rId25"/>
    <p:sldId id="273" r:id="rId26"/>
    <p:sldId id="274" r:id="rId27"/>
    <p:sldId id="275" r:id="rId28"/>
    <p:sldId id="276" r:id="rId29"/>
    <p:sldId id="277" r:id="rId30"/>
    <p:sldId id="290" r:id="rId31"/>
    <p:sldId id="278" r:id="rId32"/>
    <p:sldId id="294" r:id="rId33"/>
    <p:sldId id="279" r:id="rId34"/>
    <p:sldId id="298" r:id="rId35"/>
    <p:sldId id="28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89085" autoAdjust="0"/>
  </p:normalViewPr>
  <p:slideViewPr>
    <p:cSldViewPr>
      <p:cViewPr varScale="1">
        <p:scale>
          <a:sx n="100" d="100"/>
          <a:sy n="100" d="100"/>
        </p:scale>
        <p:origin x="-122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Formal, use </a:t>
            </a:r>
            <a:r>
              <a:rPr lang="en-US" dirty="0" smtClean="0"/>
              <a:t>“automatic swarming” or I</a:t>
            </a:r>
          </a:p>
          <a:p>
            <a:r>
              <a:rPr lang="en-US" dirty="0" smtClean="0"/>
              <a:t>25 minutes</a:t>
            </a:r>
            <a:endParaRPr lang="en-US" dirty="0" smtClean="0"/>
          </a:p>
          <a:p>
            <a:r>
              <a:rPr lang="en-US" smtClean="0"/>
              <a:t>Fix </a:t>
            </a:r>
            <a:r>
              <a:rPr lang="en-US" dirty="0" smtClean="0"/>
              <a:t>that one </a:t>
            </a:r>
            <a:r>
              <a:rPr lang="en-US" dirty="0" smtClean="0"/>
              <a:t>graph</a:t>
            </a:r>
          </a:p>
          <a:p>
            <a:r>
              <a:rPr lang="en-US" dirty="0" smtClean="0"/>
              <a:t>Stuff in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more general problem is that when downloading typical files from the</a:t>
            </a:r>
            <a:r>
              <a:rPr lang="en-US" baseline="0" dirty="0" smtClean="0"/>
              <a:t> Internet, </a:t>
            </a:r>
            <a:r>
              <a:rPr lang="en-US" baseline="0" dirty="0" err="1" smtClean="0"/>
              <a:t>Bittorrent</a:t>
            </a:r>
            <a:r>
              <a:rPr lang="en-US" baseline="0" dirty="0" smtClean="0"/>
              <a:t> cannot come to your aid.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only go to P2P when necessary</a:t>
            </a:r>
            <a:r>
              <a:rPr lang="en-US" baseline="0" dirty="0" smtClean="0"/>
              <a:t> (try to always be as fast as normal download).</a:t>
            </a:r>
          </a:p>
          <a:p>
            <a:endParaRPr lang="en-US" baseline="0" dirty="0" smtClean="0"/>
          </a:p>
          <a:p>
            <a:r>
              <a:rPr lang="en-US" baseline="0" dirty="0" smtClean="0"/>
              <a:t>These goals overcome those deficiencies.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Convert</a:t>
            </a:r>
            <a:r>
              <a:rPr lang="en-US" baseline="0" dirty="0" smtClean="0"/>
              <a:t> this and the next one to mimic the description in the Thesis.</a:t>
            </a:r>
          </a:p>
          <a:p>
            <a:r>
              <a:rPr lang="en-US" baseline="0" dirty="0" smtClean="0"/>
              <a:t>Make sure I define </a:t>
            </a:r>
            <a:r>
              <a:rPr lang="en-US" baseline="0" dirty="0" err="1" smtClean="0"/>
              <a:t>OpenDHT</a:t>
            </a:r>
            <a:r>
              <a:rPr lang="en-US" baseline="0" dirty="0" smtClean="0"/>
              <a:t> before using it.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many peers.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Describe what did, then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a semi-popular website might serve half a</a:t>
            </a:r>
          </a:p>
          <a:p>
            <a:r>
              <a:rPr lang="en-US" sz="1200" kern="1200" baseline="0" dirty="0" smtClean="0">
                <a:solidFill>
                  <a:schemeClr val="tx1"/>
                </a:solidFill>
                <a:latin typeface="+mn-lt"/>
                <a:ea typeface="+mn-ea"/>
                <a:cs typeface="+mn-cs"/>
              </a:rPr>
              <a:t>million hits a day, which averages to 6 per second, so our limit of 20 per second is similar, if</a:t>
            </a:r>
          </a:p>
          <a:p>
            <a:r>
              <a:rPr lang="en-US" sz="1200" kern="1200" baseline="0" dirty="0" smtClean="0">
                <a:solidFill>
                  <a:schemeClr val="tx1"/>
                </a:solidFill>
                <a:latin typeface="+mn-lt"/>
                <a:ea typeface="+mn-ea"/>
                <a:cs typeface="+mn-cs"/>
              </a:rPr>
              <a:t>you take into consideration spikes in load.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FD85767-B34F-4122-8642-982296400DC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finish.</a:t>
            </a:r>
          </a:p>
          <a:p>
            <a:r>
              <a:rPr lang="en-US" dirty="0" smtClean="0"/>
              <a:t>R – x</a:t>
            </a:r>
          </a:p>
          <a:p>
            <a:r>
              <a:rPr lang="en-US" dirty="0" smtClean="0"/>
              <a:t>T –</a:t>
            </a:r>
            <a:r>
              <a:rPr lang="en-US" baseline="0" dirty="0" smtClean="0"/>
              <a:t> y (one line)</a:t>
            </a:r>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30x faster</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in text (one slide), the optimal</a:t>
            </a:r>
            <a:r>
              <a:rPr lang="en-US" baseline="0" dirty="0" smtClean="0"/>
              <a:t> settings for </a:t>
            </a:r>
            <a:r>
              <a:rPr lang="en-US" baseline="0" dirty="0" err="1" smtClean="0"/>
              <a:t>t,r,w</a:t>
            </a:r>
            <a:r>
              <a:rPr lang="en-US" baseline="0" dirty="0" smtClean="0"/>
              <a:t>, block size. (for this server, this work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a:t>
            </a:r>
            <a:r>
              <a:rPr lang="en-US" baseline="0" dirty="0" smtClean="0"/>
              <a:t> change to R</a:t>
            </a:r>
            <a:r>
              <a:rPr lang="en-US" dirty="0" smtClean="0"/>
              <a:t>.  Because it</a:t>
            </a:r>
            <a:r>
              <a:rPr lang="en-US" baseline="0" dirty="0" smtClean="0"/>
              <a:t> only affected at most the first few,  because after that the server became saturated and T would always fire first.</a:t>
            </a:r>
          </a:p>
          <a:p>
            <a:endParaRPr lang="en-US" baseline="0" dirty="0" smtClean="0"/>
          </a:p>
          <a:p>
            <a:r>
              <a:rPr lang="en-US" baseline="0" dirty="0" smtClean="0"/>
              <a:t>Probably want that “other” graph in here, too, then, to show “oh it’s all 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p>
          <a:p>
            <a:r>
              <a:rPr lang="en-US" baseline="0" dirty="0" smtClean="0"/>
              <a:t>This is essentially like 10 times as much load as we were putting on the system before.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Serv</a:t>
            </a:r>
            <a:endParaRPr lang="en-US" dirty="0" smtClean="0"/>
          </a:p>
          <a:p>
            <a:r>
              <a:rPr lang="en-US" dirty="0" err="1" smtClean="0"/>
              <a:t>Lodo</a:t>
            </a:r>
            <a:r>
              <a:rPr lang="en-US" dirty="0" smtClean="0"/>
              <a:t>:</a:t>
            </a:r>
          </a:p>
          <a:p>
            <a:r>
              <a:rPr lang="en-US" dirty="0" smtClean="0"/>
              <a:t>Add</a:t>
            </a:r>
            <a:r>
              <a:rPr lang="en-US" baseline="0" dirty="0" smtClean="0"/>
              <a:t> a graph of network speed increasing so slowly compared to processors and disks (?)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this one out!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We're not entirely sure why BitTorrent is faster.</a:t>
            </a:r>
          </a:p>
          <a:p>
            <a:r>
              <a:rPr lang="en-US" sz="1200" kern="1200" baseline="0" dirty="0" smtClean="0">
                <a:solidFill>
                  <a:schemeClr val="tx1"/>
                </a:solidFill>
                <a:latin typeface="+mn-lt"/>
                <a:ea typeface="+mn-ea"/>
                <a:cs typeface="+mn-cs"/>
              </a:rPr>
              <a:t>One factor </a:t>
            </a:r>
            <a:r>
              <a:rPr lang="en-US" sz="1200" kern="1200" baseline="0" dirty="0" err="1" smtClean="0">
                <a:solidFill>
                  <a:schemeClr val="tx1"/>
                </a:solidFill>
                <a:latin typeface="+mn-lt"/>
                <a:ea typeface="+mn-ea"/>
                <a:cs typeface="+mn-cs"/>
              </a:rPr>
              <a:t>aecting</a:t>
            </a:r>
            <a:r>
              <a:rPr lang="en-US" sz="1200" kern="1200" baseline="0" dirty="0" smtClean="0">
                <a:solidFill>
                  <a:schemeClr val="tx1"/>
                </a:solidFill>
                <a:latin typeface="+mn-lt"/>
                <a:ea typeface="+mn-ea"/>
                <a:cs typeface="+mn-cs"/>
              </a:rPr>
              <a:t> performance is that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limits outgoing connections to</a:t>
            </a:r>
          </a:p>
          <a:p>
            <a:r>
              <a:rPr lang="en-US" sz="1200" kern="1200" baseline="0" dirty="0" smtClean="0">
                <a:solidFill>
                  <a:schemeClr val="tx1"/>
                </a:solidFill>
                <a:latin typeface="+mn-lt"/>
                <a:ea typeface="+mn-ea"/>
                <a:cs typeface="+mn-cs"/>
              </a:rPr>
              <a:t>7, whereas Apache's connection limit is 256. This may allow BitTorrent to propagate full</a:t>
            </a:r>
          </a:p>
          <a:p>
            <a:r>
              <a:rPr lang="en-US" sz="1200" kern="1200" baseline="0" dirty="0" smtClean="0">
                <a:solidFill>
                  <a:schemeClr val="tx1"/>
                </a:solidFill>
                <a:latin typeface="+mn-lt"/>
                <a:ea typeface="+mn-ea"/>
                <a:cs typeface="+mn-cs"/>
              </a:rPr>
              <a:t>blocks more quickly to peers. </a:t>
            </a:r>
            <a:r>
              <a:rPr lang="en-US" sz="1200" kern="1200" baseline="0" dirty="0" err="1" smtClean="0">
                <a:solidFill>
                  <a:schemeClr val="tx1"/>
                </a:solidFill>
                <a:latin typeface="+mn-lt"/>
                <a:ea typeface="+mn-ea"/>
                <a:cs typeface="+mn-cs"/>
              </a:rPr>
              <a:t>BitTorrent's</a:t>
            </a:r>
            <a:r>
              <a:rPr lang="en-US" sz="1200" kern="1200" baseline="0" dirty="0" smtClean="0">
                <a:solidFill>
                  <a:schemeClr val="tx1"/>
                </a:solidFill>
                <a:latin typeface="+mn-lt"/>
                <a:ea typeface="+mn-ea"/>
                <a:cs typeface="+mn-cs"/>
              </a:rPr>
              <a:t> seed also favors peers with higher download</a:t>
            </a:r>
          </a:p>
          <a:p>
            <a:r>
              <a:rPr lang="en-US" sz="1200" kern="1200" baseline="0" dirty="0" smtClean="0">
                <a:solidFill>
                  <a:schemeClr val="tx1"/>
                </a:solidFill>
                <a:latin typeface="+mn-lt"/>
                <a:ea typeface="+mn-ea"/>
                <a:cs typeface="+mn-cs"/>
              </a:rPr>
              <a:t>speeds, which may help propagate blocks. In this test, it uses a dedicated tracker, which</a:t>
            </a:r>
          </a:p>
          <a:p>
            <a:r>
              <a:rPr lang="en-US" sz="1200" kern="1200" baseline="0" dirty="0" smtClean="0">
                <a:solidFill>
                  <a:schemeClr val="tx1"/>
                </a:solidFill>
                <a:latin typeface="+mn-lt"/>
                <a:ea typeface="+mn-ea"/>
                <a:cs typeface="+mn-cs"/>
              </a:rPr>
              <a:t>makes peer rendezvous quicker than using a DHT. BitTorrent uses a \rarest block </a:t>
            </a:r>
            <a:r>
              <a:rPr lang="en-US" sz="1200" kern="1200" baseline="0" dirty="0" err="1" smtClean="0">
                <a:solidFill>
                  <a:schemeClr val="tx1"/>
                </a:solidFill>
                <a:latin typeface="+mn-lt"/>
                <a:ea typeface="+mn-ea"/>
                <a:cs typeface="+mn-cs"/>
              </a:rPr>
              <a:t>rst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selection policy, enabling it to choose blocks more </a:t>
            </a:r>
            <a:r>
              <a:rPr lang="en-US" sz="1200" kern="1200" baseline="0" dirty="0" err="1" smtClean="0">
                <a:solidFill>
                  <a:schemeClr val="tx1"/>
                </a:solidFill>
                <a:latin typeface="+mn-lt"/>
                <a:ea typeface="+mn-ea"/>
                <a:cs typeface="+mn-cs"/>
              </a:rPr>
              <a:t>eciently</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*wish* I could c</a:t>
            </a:r>
          </a:p>
          <a:p>
            <a:r>
              <a:rPr lang="en-US" dirty="0" smtClean="0"/>
              <a:t>Best settings</a:t>
            </a:r>
          </a:p>
          <a:p>
            <a:pPr lvl="1"/>
            <a:r>
              <a:rPr lang="en-US" dirty="0" smtClean="0"/>
              <a:t>T: 0.75 s</a:t>
            </a:r>
          </a:p>
          <a:p>
            <a:pPr lvl="1"/>
            <a:r>
              <a:rPr lang="en-US" dirty="0" smtClean="0"/>
              <a:t>R: 160 KB/s</a:t>
            </a:r>
          </a:p>
          <a:p>
            <a:pPr lvl="1"/>
            <a:r>
              <a:rPr lang="en-US" dirty="0" smtClean="0"/>
              <a:t>32 KB blocks</a:t>
            </a:r>
          </a:p>
          <a:p>
            <a:pPr lvl="1"/>
            <a:r>
              <a:rPr lang="en-US" dirty="0" smtClean="0"/>
              <a:t>Peer limit: 16</a:t>
            </a:r>
          </a:p>
          <a:p>
            <a:pPr lvl="1"/>
            <a:r>
              <a:rPr lang="en-US" dirty="0" smtClean="0"/>
              <a:t>Linger: 16 s</a:t>
            </a:r>
          </a:p>
          <a:p>
            <a:r>
              <a:rPr lang="en-US" dirty="0" err="1" smtClean="0"/>
              <a:t>onclude</a:t>
            </a:r>
            <a:r>
              <a:rPr lang="en-US" dirty="0" smtClean="0"/>
              <a:t> it worked well for larger files, too, but I guess I can’t say that.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immediately effective:</a:t>
            </a:r>
          </a:p>
          <a:p>
            <a:pPr lvl="1"/>
            <a:r>
              <a:rPr lang="en-US" dirty="0" smtClean="0"/>
              <a:t>Low bandwidth server.</a:t>
            </a:r>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Normal people do not use BitTorrent.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4/13/2010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normAutofit fontScale="85000" lnSpcReduction="20000"/>
          </a:bodyPr>
          <a:lstStyle/>
          <a:p>
            <a:r>
              <a:rPr lang="en-US" dirty="0" smtClean="0"/>
              <a:t>(Automatic Transition To </a:t>
            </a:r>
            <a:r>
              <a:rPr lang="en-US" dirty="0"/>
              <a:t>Peer-to-Peer </a:t>
            </a:r>
            <a:r>
              <a:rPr lang="en-US" dirty="0" smtClean="0"/>
              <a:t>Download)</a:t>
            </a:r>
          </a:p>
          <a:p>
            <a:endParaRPr lang="en-US" dirty="0" smtClean="0"/>
          </a:p>
          <a:p>
            <a:r>
              <a:rPr lang="en-US" dirty="0" smtClean="0"/>
              <a:t>Roger Pack</a:t>
            </a:r>
          </a:p>
          <a:p>
            <a:r>
              <a:rPr lang="en-US" dirty="0" smtClean="0"/>
              <a:t>MS </a:t>
            </a:r>
            <a:r>
              <a:rPr lang="en-US" dirty="0" smtClean="0"/>
              <a:t>Thesis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Cs, etc. etc. one example of  each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normAutofit lnSpcReduction="10000"/>
          </a:bodyPr>
          <a:lstStyle/>
          <a:p>
            <a:r>
              <a:rPr lang="en-US" dirty="0" smtClean="0"/>
              <a:t>Automatic Transition to Peer-to-peer download</a:t>
            </a:r>
          </a:p>
          <a:p>
            <a:pPr lvl="1"/>
            <a:r>
              <a:rPr lang="en-US" dirty="0" smtClean="0"/>
              <a:t>Monitor download</a:t>
            </a:r>
          </a:p>
          <a:p>
            <a:pPr lvl="1"/>
            <a:r>
              <a:rPr lang="en-US" dirty="0" smtClean="0"/>
              <a:t>Automatically switch if it becomes slow</a:t>
            </a:r>
          </a:p>
          <a:p>
            <a:r>
              <a:rPr lang="en-US" dirty="0" smtClean="0"/>
              <a:t>Overcome deficiencies of BitTorrent</a:t>
            </a:r>
          </a:p>
          <a:p>
            <a:r>
              <a:rPr lang="en-US" dirty="0" smtClean="0"/>
              <a:t>Wouldn’t it be great if this was built into Internet Explorer and Firefox?</a:t>
            </a:r>
          </a:p>
          <a:p>
            <a:pPr lvl="1"/>
            <a:r>
              <a:rPr lang="en-US" dirty="0" smtClean="0"/>
              <a:t>Make swarming more adoptable</a:t>
            </a:r>
          </a:p>
          <a:p>
            <a:pPr lvl="1"/>
            <a:r>
              <a:rPr lang="en-US" dirty="0" smtClean="0"/>
              <a:t>All downloads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a:t>
            </a:r>
            <a:r>
              <a:rPr lang="en-US" dirty="0" smtClean="0"/>
              <a:t>configuration</a:t>
            </a:r>
            <a:endParaRPr lang="en-US" dirty="0" smtClean="0"/>
          </a:p>
          <a:p>
            <a:r>
              <a:rPr lang="en-US" dirty="0" smtClean="0"/>
              <a:t>Easy for client </a:t>
            </a:r>
            <a:r>
              <a:rPr lang="en-US" dirty="0" smtClean="0"/>
              <a:t>use</a:t>
            </a:r>
            <a:endParaRPr lang="en-US" dirty="0" smtClean="0"/>
          </a:p>
          <a:p>
            <a:r>
              <a:rPr lang="en-US" dirty="0" smtClean="0"/>
              <a:t>No extra </a:t>
            </a:r>
            <a:r>
              <a:rPr lang="en-US" dirty="0" smtClean="0"/>
              <a:t>hardware</a:t>
            </a:r>
            <a:endParaRPr lang="en-US" dirty="0" smtClean="0"/>
          </a:p>
          <a:p>
            <a:r>
              <a:rPr lang="en-US" dirty="0" smtClean="0"/>
              <a:t>Work for small </a:t>
            </a:r>
            <a:r>
              <a:rPr lang="en-US" dirty="0" smtClean="0"/>
              <a:t>files</a:t>
            </a:r>
            <a:endParaRPr lang="en-US" dirty="0" smtClean="0"/>
          </a:p>
          <a:p>
            <a:r>
              <a:rPr lang="en-US" dirty="0" smtClean="0"/>
              <a:t>Non intrusive</a:t>
            </a:r>
          </a:p>
          <a:p>
            <a:pPr lvl="1"/>
            <a:r>
              <a:rPr lang="en-US" dirty="0" smtClean="0"/>
              <a:t>Don’t cache other people’s </a:t>
            </a:r>
            <a:r>
              <a:rPr lang="en-US" dirty="0" smtClean="0"/>
              <a:t>files</a:t>
            </a:r>
            <a:endParaRPr lang="en-US" dirty="0" smtClean="0"/>
          </a:p>
          <a:p>
            <a:pPr lvl="1"/>
            <a:r>
              <a:rPr lang="en-US" dirty="0" smtClean="0"/>
              <a:t>Legal</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Transition</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81000" y="1600200"/>
            <a:ext cx="3709988" cy="221561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495800" y="1828800"/>
            <a:ext cx="3944678" cy="1871663"/>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2590800" y="4191000"/>
            <a:ext cx="3701710"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normAutofit lnSpcReduction="10000"/>
          </a:bodyPr>
          <a:lstStyle/>
          <a:p>
            <a:r>
              <a:rPr lang="en-US" dirty="0" smtClean="0"/>
              <a:t>T starts immediately.</a:t>
            </a:r>
          </a:p>
          <a:p>
            <a:r>
              <a:rPr lang="en-US" dirty="0" smtClean="0"/>
              <a:t>R is calculated W seconds after T</a:t>
            </a:r>
          </a:p>
          <a:p>
            <a:r>
              <a:rPr lang="en-US" dirty="0" smtClean="0"/>
              <a:t>Private </a:t>
            </a:r>
            <a:r>
              <a:rPr lang="en-US" dirty="0" err="1" smtClean="0"/>
              <a:t>OpenDHT</a:t>
            </a:r>
            <a:r>
              <a:rPr lang="en-US" dirty="0" smtClean="0"/>
              <a:t> instance.</a:t>
            </a:r>
          </a:p>
          <a:p>
            <a:r>
              <a:rPr lang="en-US" dirty="0" smtClean="0"/>
              <a:t>Redundant DHT keys/gateways.</a:t>
            </a:r>
          </a:p>
          <a:p>
            <a:r>
              <a:rPr lang="en-US" dirty="0" smtClean="0"/>
              <a:t>Polls on lack of peers (1s)</a:t>
            </a:r>
          </a:p>
          <a:p>
            <a:pPr lvl="1"/>
            <a:r>
              <a:rPr lang="en-US" dirty="0" smtClean="0"/>
              <a:t>Downloads block from origin</a:t>
            </a:r>
          </a:p>
          <a:p>
            <a:r>
              <a:rPr lang="en-US" dirty="0" smtClean="0"/>
              <a:t>Per block lists.</a:t>
            </a:r>
          </a:p>
          <a:p>
            <a:r>
              <a:rPr lang="en-US" dirty="0" smtClean="0"/>
              <a:t>Last block problem</a:t>
            </a:r>
          </a:p>
          <a:p>
            <a:endParaRPr lang="en-US" dirty="0" smtClean="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4419600" y="4191000"/>
            <a:ext cx="5127700" cy="2667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err="1" smtClean="0"/>
              <a:t>PlanetLab</a:t>
            </a:r>
            <a:endParaRPr lang="en-US" dirty="0" smtClean="0"/>
          </a:p>
          <a:p>
            <a:r>
              <a:rPr lang="en-US" dirty="0" smtClean="0"/>
              <a:t>Private </a:t>
            </a:r>
            <a:r>
              <a:rPr lang="en-US" dirty="0" err="1" smtClean="0"/>
              <a:t>OpenDHT</a:t>
            </a:r>
            <a:endParaRPr lang="en-US" dirty="0" smtClean="0"/>
          </a:p>
          <a:p>
            <a:pPr lvl="1"/>
            <a:endParaRPr lang="en-US" dirty="0" smtClean="0"/>
          </a:p>
          <a:p>
            <a:pPr lvl="1"/>
            <a:endParaRPr lang="en-US" dirty="0" smtClean="0"/>
          </a:p>
        </p:txBody>
      </p:sp>
      <p:pic>
        <p:nvPicPr>
          <p:cNvPr id="4098" name="Picture 2" descr="C:\Documents and Settings\rdp\Desktop\World50.png"/>
          <p:cNvPicPr>
            <a:picLocks noChangeAspect="1" noChangeArrowheads="1"/>
          </p:cNvPicPr>
          <p:nvPr/>
        </p:nvPicPr>
        <p:blipFill>
          <a:blip r:embed="rId3" cstate="print"/>
          <a:srcRect/>
          <a:stretch>
            <a:fillRect/>
          </a:stretch>
        </p:blipFill>
        <p:spPr bwMode="auto">
          <a:xfrm>
            <a:off x="4114800" y="1447800"/>
            <a:ext cx="4762500" cy="2381250"/>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3733800" y="3886200"/>
            <a:ext cx="3962399" cy="2412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Run until </a:t>
            </a:r>
            <a:r>
              <a:rPr lang="en-US" dirty="0" smtClean="0"/>
              <a:t>finish</a:t>
            </a:r>
            <a:endParaRPr lang="en-US" dirty="0" smtClean="0"/>
          </a:p>
          <a:p>
            <a:r>
              <a:rPr lang="en-US" dirty="0" smtClean="0"/>
              <a:t>Repeat </a:t>
            </a:r>
            <a:r>
              <a:rPr lang="en-US" dirty="0" smtClean="0"/>
              <a:t>3x</a:t>
            </a:r>
            <a:endParaRPr lang="en-US" dirty="0" smtClean="0"/>
          </a:p>
          <a:p>
            <a:r>
              <a:rPr lang="en-US" dirty="0" smtClean="0"/>
              <a:t>Graph percentiles of: </a:t>
            </a:r>
          </a:p>
          <a:p>
            <a:pPr lvl="1"/>
            <a:r>
              <a:rPr lang="en-US" dirty="0" smtClean="0"/>
              <a:t>download times</a:t>
            </a:r>
          </a:p>
          <a:p>
            <a:pPr lvl="1"/>
            <a:r>
              <a:rPr lang="en-US" dirty="0" smtClean="0"/>
              <a:t>DHT response times</a:t>
            </a:r>
          </a:p>
          <a:p>
            <a:pPr lvl="1"/>
            <a:r>
              <a:rPr lang="en-US" dirty="0" smtClean="0"/>
              <a:t>causes for transitioning to P2P</a:t>
            </a:r>
          </a:p>
          <a:p>
            <a:r>
              <a:rPr lang="en-US" dirty="0" smtClean="0"/>
              <a:t>BYU server </a:t>
            </a:r>
          </a:p>
          <a:p>
            <a:pPr lvl="1"/>
            <a:r>
              <a:rPr lang="en-US" dirty="0" smtClean="0"/>
              <a:t>256 KB/s</a:t>
            </a:r>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7924800" y="3505200"/>
            <a:ext cx="828675" cy="2679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3525" y="2438400"/>
            <a:ext cx="9172875" cy="3500438"/>
          </a:xfrm>
          <a:prstGeom prst="rect">
            <a:avLst/>
          </a:prstGeom>
          <a:noFill/>
          <a:ln w="9525">
            <a:noFill/>
            <a:miter lim="800000"/>
            <a:headEnd/>
            <a:tailEnd/>
          </a:ln>
        </p:spPr>
      </p:pic>
      <p:sp>
        <p:nvSpPr>
          <p:cNvPr id="4" name="Content Placeholder 2"/>
          <p:cNvSpPr>
            <a:spLocks noGrp="1"/>
          </p:cNvSpPr>
          <p:nvPr>
            <p:ph idx="1"/>
          </p:nvPr>
        </p:nvSpPr>
        <p:spPr>
          <a:xfrm>
            <a:off x="457200" y="1600200"/>
            <a:ext cx="8229600" cy="4525963"/>
          </a:xfrm>
        </p:spPr>
        <p:txBody>
          <a:bodyPr/>
          <a:lstStyle/>
          <a:p>
            <a:r>
              <a:rPr lang="en-US" dirty="0" smtClean="0"/>
              <a:t>File size: 100 KB, R 128 KB/s, W 2s, T 1s, Linger 60s.  Increasing number of startup </a:t>
            </a:r>
            <a:r>
              <a:rPr lang="en-US" dirty="0" smtClean="0"/>
              <a:t>peers</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sp>
        <p:nvSpPr>
          <p:cNvPr id="5" name="Content Placeholder 2"/>
          <p:cNvSpPr>
            <a:spLocks noGrp="1"/>
          </p:cNvSpPr>
          <p:nvPr>
            <p:ph idx="1"/>
          </p:nvPr>
        </p:nvSpPr>
        <p:spPr>
          <a:xfrm>
            <a:off x="457200" y="5181600"/>
            <a:ext cx="8229600" cy="1249363"/>
          </a:xfrm>
        </p:spPr>
        <p:txBody>
          <a:bodyPr/>
          <a:lstStyle/>
          <a:p>
            <a:r>
              <a:rPr lang="en-US" dirty="0" smtClean="0"/>
              <a:t>99.5% transition because of </a:t>
            </a:r>
            <a:r>
              <a:rPr lang="en-US" dirty="0" smtClean="0"/>
              <a:t>T</a:t>
            </a:r>
            <a:endParaRPr lang="en-US" dirty="0" smtClean="0"/>
          </a:p>
          <a:p>
            <a:r>
              <a:rPr lang="en-US" dirty="0" smtClean="0"/>
              <a:t>DHT latency of 5.2 </a:t>
            </a:r>
            <a:r>
              <a:rPr lang="en-US" dirty="0" smtClean="0"/>
              <a:t>seconds</a:t>
            </a:r>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457200" y="2209800"/>
            <a:ext cx="3855460" cy="247650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572000" y="2286000"/>
            <a:ext cx="4267200" cy="251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Automatic Swarming </a:t>
            </a:r>
            <a:br>
              <a:rPr lang="en-US" dirty="0" smtClean="0"/>
            </a:br>
            <a:r>
              <a:rPr lang="en-US" dirty="0" smtClean="0"/>
              <a:t>Transition Cause</a:t>
            </a:r>
            <a:endParaRPr lang="en-US" dirty="0"/>
          </a:p>
        </p:txBody>
      </p:sp>
      <p:sp>
        <p:nvSpPr>
          <p:cNvPr id="3" name="Content Placeholder 2"/>
          <p:cNvSpPr>
            <a:spLocks noGrp="1"/>
          </p:cNvSpPr>
          <p:nvPr>
            <p:ph idx="1"/>
          </p:nvPr>
        </p:nvSpPr>
        <p:spPr/>
        <p:txBody>
          <a:bodyPr/>
          <a:lstStyle/>
          <a:p>
            <a:r>
              <a:rPr lang="en-US" dirty="0" smtClean="0"/>
              <a:t>R </a:t>
            </a:r>
            <a:r>
              <a:rPr lang="en-US" dirty="0" smtClean="0"/>
              <a:t>is …T </a:t>
            </a:r>
            <a:r>
              <a:rPr lang="en-US" dirty="0" smtClean="0"/>
              <a:t>is </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295400" y="2057400"/>
            <a:ext cx="6600825"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2000" y="1447800"/>
            <a:ext cx="7620000" cy="4564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r>
              <a:rPr lang="en-US" dirty="0" smtClean="0"/>
              <a:t>1000 peers at 15/second (66 seconds</a:t>
            </a:r>
            <a:r>
              <a:rPr lang="en-US" dirty="0" smtClean="0"/>
              <a:t>)</a:t>
            </a:r>
            <a:endParaRPr lang="en-US" dirty="0" smtClean="0"/>
          </a:p>
          <a:p>
            <a:r>
              <a:rPr lang="en-US" dirty="0" smtClean="0"/>
              <a:t>100 KB file, 100 KB block size, </a:t>
            </a:r>
            <a:r>
              <a:rPr lang="en-US" dirty="0" err="1" smtClean="0"/>
              <a:t>conn</a:t>
            </a:r>
            <a:r>
              <a:rPr lang="en-US" dirty="0" smtClean="0"/>
              <a:t>. Limit 5, R 128 KB/s, T 1s, W 2s, Linger 20 </a:t>
            </a:r>
            <a:r>
              <a:rPr lang="en-US" dirty="0" smtClean="0"/>
              <a:t>s</a:t>
            </a:r>
            <a:endParaRPr lang="en-US" dirty="0" smtClean="0"/>
          </a:p>
          <a:p>
            <a:endParaRPr lang="en-US" dirty="0"/>
          </a:p>
        </p:txBody>
      </p:sp>
      <p:pic>
        <p:nvPicPr>
          <p:cNvPr id="5" name="Picture 4" descr="C:\rdp\dev\p2pwebclient\thesis_presentation\algorithm explanation.png"/>
          <p:cNvPicPr>
            <a:picLocks noChangeAspect="1" noChangeArrowheads="1"/>
          </p:cNvPicPr>
          <p:nvPr/>
        </p:nvPicPr>
        <p:blipFill>
          <a:blip r:embed="rId3" cstate="print"/>
          <a:srcRect/>
          <a:stretch>
            <a:fillRect/>
          </a:stretch>
        </p:blipFill>
        <p:spPr bwMode="auto">
          <a:xfrm>
            <a:off x="3860442" y="1600200"/>
            <a:ext cx="4292958" cy="27432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0" y="1905000"/>
            <a:ext cx="9068851" cy="3605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sp>
        <p:nvSpPr>
          <p:cNvPr id="5" name="Content Placeholder 2"/>
          <p:cNvSpPr>
            <a:spLocks noGrp="1"/>
          </p:cNvSpPr>
          <p:nvPr>
            <p:ph idx="1"/>
          </p:nvPr>
        </p:nvSpPr>
        <p:spPr>
          <a:xfrm>
            <a:off x="457200" y="5334000"/>
            <a:ext cx="8229600" cy="1249363"/>
          </a:xfrm>
        </p:spPr>
        <p:txBody>
          <a:bodyPr/>
          <a:lstStyle/>
          <a:p>
            <a:r>
              <a:rPr lang="en-US" dirty="0" smtClean="0"/>
              <a:t>Lower is better</a:t>
            </a:r>
          </a:p>
        </p:txBody>
      </p:sp>
      <p:pic>
        <p:nvPicPr>
          <p:cNvPr id="4098" name="Picture 2"/>
          <p:cNvPicPr>
            <a:picLocks noChangeAspect="1" noChangeArrowheads="1"/>
          </p:cNvPicPr>
          <p:nvPr/>
        </p:nvPicPr>
        <p:blipFill>
          <a:blip r:embed="rId3" cstate="print"/>
          <a:srcRect/>
          <a:stretch>
            <a:fillRect/>
          </a:stretch>
        </p:blipFill>
        <p:spPr bwMode="auto">
          <a:xfrm>
            <a:off x="304800" y="2362200"/>
            <a:ext cx="4200939" cy="241554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648200" y="2286000"/>
            <a:ext cx="43164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990600" y="1143000"/>
            <a:ext cx="6496050" cy="432797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Varying W</a:t>
            </a:r>
            <a:endParaRPr lang="en-US" dirty="0"/>
          </a:p>
        </p:txBody>
      </p:sp>
      <p:sp>
        <p:nvSpPr>
          <p:cNvPr id="4" name="Content Placeholder 2"/>
          <p:cNvSpPr>
            <a:spLocks noGrp="1"/>
          </p:cNvSpPr>
          <p:nvPr>
            <p:ph idx="1"/>
          </p:nvPr>
        </p:nvSpPr>
        <p:spPr>
          <a:xfrm>
            <a:off x="457200" y="5334000"/>
            <a:ext cx="8229600" cy="1249363"/>
          </a:xfrm>
        </p:spPr>
        <p:txBody>
          <a:bodyPr>
            <a:normAutofit fontScale="70000" lnSpcReduction="20000"/>
          </a:bodyPr>
          <a:lstStyle/>
          <a:p>
            <a:r>
              <a:rPr lang="en-US" dirty="0" smtClean="0"/>
              <a:t>Best time was 17 seconds with W at 0.25 </a:t>
            </a:r>
            <a:r>
              <a:rPr lang="en-US" dirty="0" smtClean="0"/>
              <a:t>seconds</a:t>
            </a:r>
            <a:endParaRPr lang="en-US" dirty="0" smtClean="0"/>
          </a:p>
          <a:p>
            <a:r>
              <a:rPr lang="en-US" dirty="0" smtClean="0"/>
              <a:t>Rest about 25 </a:t>
            </a:r>
            <a:r>
              <a:rPr lang="en-US" dirty="0" smtClean="0"/>
              <a:t>seconds</a:t>
            </a:r>
            <a:endParaRPr lang="en-US" dirty="0" smtClean="0"/>
          </a:p>
          <a:p>
            <a:r>
              <a:rPr lang="en-US" dirty="0" smtClean="0"/>
              <a:t>Lower is better, causes quicker transition, but not much </a:t>
            </a:r>
            <a:r>
              <a:rPr lang="en-US" dirty="0" smtClean="0"/>
              <a:t>difference</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smtClean="0"/>
              <a:t>100 KB file, 10 15K </a:t>
            </a:r>
            <a:r>
              <a:rPr lang="en-US" dirty="0" smtClean="0"/>
              <a:t>files</a:t>
            </a:r>
            <a:endParaRPr lang="en-US" dirty="0"/>
          </a:p>
        </p:txBody>
      </p:sp>
      <p:sp>
        <p:nvSpPr>
          <p:cNvPr id="6"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 x as much load on the </a:t>
            </a:r>
            <a:r>
              <a:rPr lang="en-US" sz="3200" dirty="0" smtClean="0"/>
              <a:t>DHT</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Linger time was set to 20 </a:t>
            </a:r>
            <a:r>
              <a:rPr lang="en-US" sz="3200" dirty="0" smtClean="0"/>
              <a:t>seconds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266" name="Picture 2"/>
          <p:cNvPicPr>
            <a:picLocks noChangeAspect="1" noChangeArrowheads="1"/>
          </p:cNvPicPr>
          <p:nvPr/>
        </p:nvPicPr>
        <p:blipFill>
          <a:blip r:embed="rId3" cstate="print"/>
          <a:srcRect/>
          <a:stretch>
            <a:fillRect/>
          </a:stretch>
        </p:blipFill>
        <p:spPr bwMode="auto">
          <a:xfrm>
            <a:off x="0" y="2362200"/>
            <a:ext cx="8839199" cy="32558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Files Versus Client-Server</a:t>
            </a:r>
            <a:endParaRPr lang="en-US" dirty="0"/>
          </a:p>
        </p:txBody>
      </p:sp>
      <p:sp>
        <p:nvSpPr>
          <p:cNvPr id="4" name="Content Placeholder 3"/>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cstate="print"/>
          <a:srcRect/>
          <a:stretch>
            <a:fillRect/>
          </a:stretch>
        </p:blipFill>
        <p:spPr bwMode="auto">
          <a:xfrm>
            <a:off x="457200" y="1676400"/>
            <a:ext cx="8001000" cy="4750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sp>
        <p:nvSpPr>
          <p:cNvPr id="4" name="Content Placeholder 2"/>
          <p:cNvSpPr txBox="1">
            <a:spLocks/>
          </p:cNvSpPr>
          <p:nvPr/>
        </p:nvSpPr>
        <p:spPr>
          <a:xfrm>
            <a:off x="533400" y="5608637"/>
            <a:ext cx="8229600" cy="1249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t>10.6 seconds for 32 KB </a:t>
            </a:r>
            <a:r>
              <a:rPr lang="en-US" sz="3200" dirty="0" smtClean="0"/>
              <a:t>blocks</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Connection limit was 5,</a:t>
            </a:r>
            <a:r>
              <a:rPr kumimoji="0" lang="en-US" sz="3200" b="0" i="0" u="none" strike="noStrike" kern="1200" cap="none" spc="0" normalizeH="0" noProof="0" dirty="0" smtClean="0">
                <a:ln>
                  <a:noFill/>
                </a:ln>
                <a:solidFill>
                  <a:schemeClr val="tx1"/>
                </a:solidFill>
                <a:effectLst/>
                <a:uLnTx/>
                <a:uFillTx/>
                <a:latin typeface="+mn-lt"/>
                <a:ea typeface="+mn-ea"/>
                <a:cs typeface="+mn-cs"/>
              </a:rPr>
              <a:t> so all blocks in </a:t>
            </a:r>
            <a:r>
              <a:rPr kumimoji="0" lang="en-US" sz="3200" b="0" i="0" u="none" strike="noStrike" kern="1200" cap="none" spc="0" normalizeH="0" noProof="0" dirty="0" smtClean="0">
                <a:ln>
                  <a:noFill/>
                </a:ln>
                <a:solidFill>
                  <a:schemeClr val="tx1"/>
                </a:solidFill>
                <a:effectLst/>
                <a:uLnTx/>
                <a:uFillTx/>
                <a:latin typeface="+mn-lt"/>
                <a:ea typeface="+mn-ea"/>
                <a:cs typeface="+mn-cs"/>
              </a:rPr>
              <a:t>parallel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3314" name="Picture 2"/>
          <p:cNvPicPr>
            <a:picLocks noChangeAspect="1" noChangeArrowheads="1"/>
          </p:cNvPicPr>
          <p:nvPr/>
        </p:nvPicPr>
        <p:blipFill>
          <a:blip r:embed="rId3" cstate="print"/>
          <a:srcRect/>
          <a:stretch>
            <a:fillRect/>
          </a:stretch>
        </p:blipFill>
        <p:spPr bwMode="auto">
          <a:xfrm>
            <a:off x="1295400" y="1371600"/>
            <a:ext cx="621446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4338" name="Picture 2"/>
          <p:cNvPicPr>
            <a:picLocks noChangeAspect="1" noChangeArrowheads="1"/>
          </p:cNvPicPr>
          <p:nvPr/>
        </p:nvPicPr>
        <p:blipFill>
          <a:blip r:embed="rId3" cstate="print"/>
          <a:srcRect/>
          <a:stretch>
            <a:fillRect/>
          </a:stretch>
        </p:blipFill>
        <p:spPr bwMode="auto">
          <a:xfrm>
            <a:off x="1219200" y="1676400"/>
            <a:ext cx="6096000" cy="387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3657600" y="3276600"/>
            <a:ext cx="5172075" cy="33528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smtClean="0"/>
              <a:t>Slow downloads</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5" cstate="print"/>
          <a:srcRect/>
          <a:stretch>
            <a:fillRect/>
          </a:stretch>
        </p:blipFill>
        <p:spPr bwMode="auto">
          <a:xfrm>
            <a:off x="7497763" y="471488"/>
            <a:ext cx="919162" cy="885825"/>
          </a:xfrm>
          <a:prstGeom prst="rect">
            <a:avLst/>
          </a:prstGeom>
          <a:noFill/>
        </p:spPr>
      </p:pic>
      <p:sp>
        <p:nvSpPr>
          <p:cNvPr id="3" name="Content Placeholder 2"/>
          <p:cNvSpPr>
            <a:spLocks noGrp="1"/>
          </p:cNvSpPr>
          <p:nvPr>
            <p:ph idx="1"/>
          </p:nvPr>
        </p:nvSpPr>
        <p:spPr>
          <a:xfrm>
            <a:off x="457200" y="4038600"/>
            <a:ext cx="8229600" cy="2087563"/>
          </a:xfrm>
        </p:spPr>
        <p:txBody>
          <a:bodyPr>
            <a:normAutofit fontScale="77500" lnSpcReduction="20000"/>
          </a:bodyPr>
          <a:lstStyle/>
          <a:p>
            <a:pPr lvl="1"/>
            <a:r>
              <a:rPr lang="en-US" dirty="0" smtClean="0"/>
              <a:t>Relative frustration</a:t>
            </a:r>
          </a:p>
          <a:p>
            <a:pPr lvl="1"/>
            <a:r>
              <a:rPr lang="en-US" dirty="0" smtClean="0"/>
              <a:t>Wasted bandwidth</a:t>
            </a:r>
          </a:p>
          <a:p>
            <a:pPr lvl="1">
              <a:buNone/>
            </a:pPr>
            <a:r>
              <a:rPr lang="en-US" dirty="0" smtClean="0"/>
              <a:t>	</a:t>
            </a:r>
          </a:p>
          <a:p>
            <a:pPr lvl="1">
              <a:buNone/>
            </a:pPr>
            <a:r>
              <a:rPr lang="en-US" dirty="0" smtClean="0"/>
              <a:t>Server under-provisioned</a:t>
            </a:r>
          </a:p>
          <a:p>
            <a:pPr lvl="1">
              <a:buNone/>
            </a:pPr>
            <a:r>
              <a:rPr lang="en-US" dirty="0" smtClean="0"/>
              <a:t>Internet congestion</a:t>
            </a:r>
          </a:p>
          <a:p>
            <a:pPr lvl="1">
              <a:buNone/>
            </a:pPr>
            <a:r>
              <a:rPr lang="en-US" dirty="0" smtClean="0"/>
              <a:t>Flash crowd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connection</a:t>
            </a:r>
            <a:endParaRPr lang="en-US" dirty="0"/>
          </a:p>
        </p:txBody>
      </p:sp>
      <p:sp>
        <p:nvSpPr>
          <p:cNvPr id="3" name="Content Placeholder 2"/>
          <p:cNvSpPr>
            <a:spLocks noGrp="1"/>
          </p:cNvSpPr>
          <p:nvPr>
            <p:ph idx="1"/>
          </p:nvPr>
        </p:nvSpPr>
        <p:spPr>
          <a:xfrm>
            <a:off x="457200" y="5456237"/>
            <a:ext cx="8229600" cy="1401763"/>
          </a:xfrm>
        </p:spPr>
        <p:txBody>
          <a:bodyPr/>
          <a:lstStyle/>
          <a:p>
            <a:r>
              <a:rPr lang="en-US" dirty="0" smtClean="0"/>
              <a:t>30 MB </a:t>
            </a:r>
            <a:r>
              <a:rPr lang="en-US" dirty="0" smtClean="0"/>
              <a:t>file</a:t>
            </a:r>
            <a:endParaRPr lang="en-US" dirty="0" smtClean="0"/>
          </a:p>
        </p:txBody>
      </p:sp>
      <p:pic>
        <p:nvPicPr>
          <p:cNvPr id="15362" name="Picture 2"/>
          <p:cNvPicPr>
            <a:picLocks noChangeAspect="1" noChangeArrowheads="1"/>
          </p:cNvPicPr>
          <p:nvPr/>
        </p:nvPicPr>
        <p:blipFill>
          <a:blip r:embed="rId3" cstate="print"/>
          <a:srcRect/>
          <a:stretch>
            <a:fillRect/>
          </a:stretch>
        </p:blipFill>
        <p:spPr bwMode="auto">
          <a:xfrm>
            <a:off x="990600" y="1143000"/>
            <a:ext cx="6629400" cy="4447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066800"/>
            <a:ext cx="5734050" cy="2495550"/>
          </a:xfrm>
          <a:prstGeom prst="rect">
            <a:avLst/>
          </a:prstGeom>
          <a:noFill/>
          <a:ln w="9525">
            <a:noFill/>
            <a:miter lim="800000"/>
            <a:headEnd/>
            <a:tailEnd/>
          </a:ln>
        </p:spPr>
      </p:pic>
      <p:sp>
        <p:nvSpPr>
          <p:cNvPr id="5" name="Content Placeholder 2"/>
          <p:cNvSpPr txBox="1">
            <a:spLocks/>
          </p:cNvSpPr>
          <p:nvPr/>
        </p:nvSpPr>
        <p:spPr>
          <a:xfrm>
            <a:off x="457200" y="6157118"/>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Fast once it gets started</a:t>
            </a:r>
            <a:r>
              <a:rPr kumimoji="0" lang="en-US" sz="3200" b="0" i="0" u="none" strike="noStrike" kern="1200" cap="none" spc="0" normalizeH="0" noProof="0" dirty="0" smtClean="0">
                <a:ln>
                  <a:noFill/>
                </a:ln>
                <a:solidFill>
                  <a:schemeClr val="tx1"/>
                </a:solidFill>
                <a:effectLst/>
                <a:uLnTx/>
                <a:uFillTx/>
                <a:latin typeface="+mn-lt"/>
                <a:ea typeface="+mn-ea"/>
                <a:cs typeface="+mn-cs"/>
              </a:rPr>
              <a:t> for </a:t>
            </a:r>
            <a:r>
              <a:rPr kumimoji="0" lang="en-US" sz="3200" b="0" i="0" u="none" strike="noStrike" kern="1200" cap="none" spc="0" normalizeH="0" noProof="0" dirty="0" smtClean="0">
                <a:ln>
                  <a:noFill/>
                </a:ln>
                <a:solidFill>
                  <a:schemeClr val="tx1"/>
                </a:solidFill>
                <a:effectLst/>
                <a:uLnTx/>
                <a:uFillTx/>
                <a:latin typeface="+mn-lt"/>
                <a:ea typeface="+mn-ea"/>
                <a:cs typeface="+mn-cs"/>
              </a:rPr>
              <a:t>both</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4" cstate="print"/>
          <a:srcRect/>
          <a:stretch>
            <a:fillRect/>
          </a:stretch>
        </p:blipFill>
        <p:spPr bwMode="auto">
          <a:xfrm>
            <a:off x="2286000" y="3505200"/>
            <a:ext cx="4572000" cy="2744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BitTorrent’s</a:t>
            </a:r>
            <a:r>
              <a:rPr lang="en-US" dirty="0" smtClean="0"/>
              <a:t> Large File Optimizations</a:t>
            </a:r>
            <a:endParaRPr lang="en-US" dirty="0"/>
          </a:p>
        </p:txBody>
      </p:sp>
      <p:sp>
        <p:nvSpPr>
          <p:cNvPr id="3" name="Content Placeholder 2"/>
          <p:cNvSpPr>
            <a:spLocks noGrp="1"/>
          </p:cNvSpPr>
          <p:nvPr>
            <p:ph idx="1"/>
          </p:nvPr>
        </p:nvSpPr>
        <p:spPr/>
        <p:txBody>
          <a:bodyPr/>
          <a:lstStyle/>
          <a:p>
            <a:r>
              <a:rPr lang="en-US" dirty="0" smtClean="0"/>
              <a:t>Seeds limit outgoing </a:t>
            </a:r>
            <a:r>
              <a:rPr lang="en-US" dirty="0" smtClean="0"/>
              <a:t>connections</a:t>
            </a:r>
            <a:endParaRPr lang="en-US" dirty="0" smtClean="0"/>
          </a:p>
          <a:p>
            <a:r>
              <a:rPr lang="en-US" dirty="0" smtClean="0"/>
              <a:t>Favors stronger </a:t>
            </a:r>
            <a:r>
              <a:rPr lang="en-US" dirty="0" smtClean="0"/>
              <a:t>connections</a:t>
            </a:r>
            <a:endParaRPr lang="en-US" dirty="0" smtClean="0"/>
          </a:p>
          <a:p>
            <a:r>
              <a:rPr lang="en-US" dirty="0" smtClean="0"/>
              <a:t>Dedicated </a:t>
            </a:r>
            <a:r>
              <a:rPr lang="en-US" dirty="0" smtClean="0"/>
              <a:t>tracker</a:t>
            </a:r>
            <a:endParaRPr lang="en-US" dirty="0" smtClean="0"/>
          </a:p>
          <a:p>
            <a:r>
              <a:rPr lang="en-US" dirty="0" smtClean="0"/>
              <a:t>Rarest Block </a:t>
            </a:r>
            <a:r>
              <a:rPr lang="en-US" dirty="0" smtClean="0"/>
              <a:t>First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Feasible transition to Peer-to-Peer download</a:t>
            </a:r>
          </a:p>
          <a:p>
            <a:r>
              <a:rPr lang="en-US" dirty="0" smtClean="0"/>
              <a:t>30 x as fast for small files (flash crowd)</a:t>
            </a:r>
          </a:p>
          <a:p>
            <a:r>
              <a:rPr lang="en-US" dirty="0" smtClean="0"/>
              <a:t>20x as fast for web pages</a:t>
            </a:r>
          </a:p>
          <a:p>
            <a:r>
              <a:rPr lang="en-US" dirty="0" smtClean="0"/>
              <a:t>Reduces load on the server</a:t>
            </a:r>
          </a:p>
          <a:p>
            <a:r>
              <a:rPr lang="en-US" dirty="0" smtClean="0"/>
              <a:t>Make swarming more usable/adoptable</a:t>
            </a:r>
          </a:p>
          <a:p>
            <a:pPr lvl="1">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 without </a:t>
            </a:r>
            <a:r>
              <a:rPr lang="en-US" dirty="0" smtClean="0"/>
              <a:t>configuration</a:t>
            </a:r>
            <a:endParaRPr lang="en-US" dirty="0" smtClean="0"/>
          </a:p>
          <a:p>
            <a:r>
              <a:rPr lang="en-US" dirty="0" smtClean="0"/>
              <a:t>Easy for client </a:t>
            </a:r>
            <a:r>
              <a:rPr lang="en-US" dirty="0" smtClean="0"/>
              <a:t>use</a:t>
            </a:r>
            <a:endParaRPr lang="en-US" dirty="0" smtClean="0"/>
          </a:p>
          <a:p>
            <a:r>
              <a:rPr lang="en-US" dirty="0" smtClean="0"/>
              <a:t>No extra dedicated </a:t>
            </a:r>
            <a:r>
              <a:rPr lang="en-US" dirty="0" smtClean="0"/>
              <a:t>hardware</a:t>
            </a:r>
            <a:endParaRPr lang="en-US" dirty="0" smtClean="0"/>
          </a:p>
          <a:p>
            <a:r>
              <a:rPr lang="en-US" dirty="0" smtClean="0"/>
              <a:t>Work for small </a:t>
            </a:r>
            <a:r>
              <a:rPr lang="en-US" dirty="0" smtClean="0"/>
              <a:t>files</a:t>
            </a:r>
            <a:endParaRPr lang="en-US" dirty="0" smtClean="0"/>
          </a:p>
          <a:p>
            <a:r>
              <a:rPr lang="en-US" dirty="0" smtClean="0"/>
              <a:t>Non </a:t>
            </a:r>
            <a:r>
              <a:rPr lang="en-US" dirty="0" smtClean="0"/>
              <a:t>intrusive</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Improve DHT performance</a:t>
            </a:r>
          </a:p>
          <a:p>
            <a:r>
              <a:rPr lang="en-US" dirty="0" smtClean="0"/>
              <a:t>Improve automatic swarming for large files</a:t>
            </a:r>
          </a:p>
          <a:p>
            <a:r>
              <a:rPr lang="en-US" dirty="0" smtClean="0"/>
              <a:t>General performance tuning and dynamic selection of parameters</a:t>
            </a:r>
          </a:p>
          <a:p>
            <a:pPr lvl="1"/>
            <a:r>
              <a:rPr lang="en-US" dirty="0" smtClean="0"/>
              <a:t>Better use of the DHT</a:t>
            </a:r>
          </a:p>
          <a:p>
            <a:pPr lvl="1"/>
            <a:r>
              <a:rPr lang="en-US" dirty="0" smtClean="0"/>
              <a:t>Staleness</a:t>
            </a:r>
          </a:p>
          <a:p>
            <a:r>
              <a:rPr lang="en-US" dirty="0" smtClean="0"/>
              <a:t>BitTorrent features</a:t>
            </a:r>
          </a:p>
          <a:p>
            <a:pPr lvl="1"/>
            <a:r>
              <a:rPr lang="en-US" dirty="0" smtClean="0"/>
              <a:t>Validate Integrity</a:t>
            </a:r>
          </a:p>
          <a:p>
            <a:pPr lvl="1"/>
            <a:r>
              <a:rPr lang="en-US" dirty="0" smtClean="0"/>
              <a:t>Incentives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options</a:t>
            </a:r>
            <a:endParaRPr lang="en-US" dirty="0"/>
          </a:p>
        </p:txBody>
      </p:sp>
      <p:sp>
        <p:nvSpPr>
          <p:cNvPr id="3" name="Content Placeholder 2"/>
          <p:cNvSpPr>
            <a:spLocks noGrp="1"/>
          </p:cNvSpPr>
          <p:nvPr>
            <p:ph idx="1"/>
          </p:nvPr>
        </p:nvSpPr>
        <p:spPr/>
        <p:txBody>
          <a:bodyPr>
            <a:normAutofit/>
          </a:bodyPr>
          <a:lstStyle/>
          <a:p>
            <a:r>
              <a:rPr lang="en-US" dirty="0" smtClean="0"/>
              <a:t>Wait </a:t>
            </a:r>
            <a:r>
              <a:rPr lang="en-US" dirty="0" smtClean="0"/>
              <a:t>around</a:t>
            </a:r>
            <a:endParaRPr lang="en-US" dirty="0" smtClean="0"/>
          </a:p>
          <a:p>
            <a:r>
              <a:rPr lang="en-US" dirty="0" smtClean="0"/>
              <a:t>Parallel download </a:t>
            </a:r>
            <a:r>
              <a:rPr lang="en-US" dirty="0" smtClean="0"/>
              <a:t>manager</a:t>
            </a:r>
            <a:endParaRPr lang="en-US" dirty="0" smtClean="0"/>
          </a:p>
          <a:p>
            <a:r>
              <a:rPr lang="en-US" dirty="0" smtClean="0"/>
              <a:t>Add a local caching </a:t>
            </a:r>
            <a:r>
              <a:rPr lang="en-US" dirty="0" smtClean="0"/>
              <a:t>proxy</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pic>
        <p:nvPicPr>
          <p:cNvPr id="9218" name="Picture 2"/>
          <p:cNvPicPr>
            <a:picLocks noChangeAspect="1" noChangeArrowheads="1"/>
          </p:cNvPicPr>
          <p:nvPr/>
        </p:nvPicPr>
        <p:blipFill>
          <a:blip r:embed="rId4" cstate="print"/>
          <a:srcRect/>
          <a:stretch>
            <a:fillRect/>
          </a:stretch>
        </p:blipFill>
        <p:spPr bwMode="auto">
          <a:xfrm>
            <a:off x="3200400" y="2286000"/>
            <a:ext cx="4762500" cy="4095750"/>
          </a:xfrm>
          <a:prstGeom prst="rect">
            <a:avLst/>
          </a:prstGeom>
          <a:noFill/>
          <a:ln w="9525">
            <a:noFill/>
            <a:miter lim="800000"/>
            <a:headEnd/>
            <a:tailEnd/>
          </a:ln>
        </p:spPr>
      </p:pic>
      <p:sp>
        <p:nvSpPr>
          <p:cNvPr id="3" name="Content Placeholder 2"/>
          <p:cNvSpPr>
            <a:spLocks noGrp="1"/>
          </p:cNvSpPr>
          <p:nvPr>
            <p:ph idx="1"/>
          </p:nvPr>
        </p:nvSpPr>
        <p:spPr/>
        <p:txBody>
          <a:bodyPr/>
          <a:lstStyle/>
          <a:p>
            <a:r>
              <a:rPr lang="en-US" dirty="0" smtClean="0"/>
              <a:t>Buy more </a:t>
            </a:r>
            <a:r>
              <a:rPr lang="en-US" dirty="0" smtClean="0"/>
              <a:t>bandwidth</a:t>
            </a:r>
            <a:endParaRPr lang="en-US" dirty="0" smtClean="0"/>
          </a:p>
          <a:p>
            <a:r>
              <a:rPr lang="en-US" dirty="0" smtClean="0"/>
              <a:t>Rent a CDN</a:t>
            </a:r>
          </a:p>
          <a:p>
            <a:r>
              <a:rPr lang="en-US" dirty="0" smtClean="0"/>
              <a:t>Turn to P2P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can fail</a:t>
            </a:r>
            <a:endParaRPr lang="en-US"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57200" y="1600200"/>
            <a:ext cx="8229600" cy="2188167"/>
          </a:xfrm>
          <a:prstGeom prst="rect">
            <a:avLst/>
          </a:prstGeom>
          <a:noFill/>
          <a:ln w="9525">
            <a:noFill/>
            <a:miter lim="800000"/>
            <a:headEnd/>
            <a:tailEnd/>
          </a:ln>
        </p:spPr>
      </p:pic>
      <p:sp>
        <p:nvSpPr>
          <p:cNvPr id="6" name="Content Placeholder 2"/>
          <p:cNvSpPr txBox="1">
            <a:spLocks/>
          </p:cNvSpPr>
          <p:nvPr/>
        </p:nvSpPr>
        <p:spPr>
          <a:xfrm>
            <a:off x="457200" y="4495800"/>
            <a:ext cx="8229600" cy="1630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Overloaded</a:t>
            </a:r>
            <a:endParaRPr lang="en-US"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Expensive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BitTorrent</a:t>
            </a:r>
          </a:p>
          <a:p>
            <a:pPr lvl="1"/>
            <a:r>
              <a:rPr lang="en-US" dirty="0" smtClean="0"/>
              <a:t>Create + host </a:t>
            </a:r>
            <a:r>
              <a:rPr lang="en-US" dirty="0" err="1" smtClean="0"/>
              <a:t>BitTorrent</a:t>
            </a:r>
            <a:r>
              <a:rPr lang="en-US" dirty="0" smtClean="0"/>
              <a:t> </a:t>
            </a:r>
            <a:r>
              <a:rPr lang="en-US" dirty="0" smtClean="0"/>
              <a:t>File</a:t>
            </a:r>
            <a:endParaRPr lang="en-US" dirty="0" smtClean="0"/>
          </a:p>
          <a:p>
            <a:pPr lvl="1"/>
            <a:r>
              <a:rPr lang="en-US" dirty="0" smtClean="0"/>
              <a:t>Run a </a:t>
            </a:r>
            <a:r>
              <a:rPr lang="en-US" dirty="0" smtClean="0"/>
              <a:t>tracker</a:t>
            </a:r>
            <a:endParaRPr lang="en-US" dirty="0" smtClean="0"/>
          </a:p>
          <a:p>
            <a:pPr lvl="1"/>
            <a:r>
              <a:rPr lang="en-US" dirty="0" smtClean="0"/>
              <a:t>Peers download and share blocks (efficiently</a:t>
            </a:r>
            <a:r>
              <a:rPr lang="en-US" dirty="0" smtClean="0"/>
              <a:t>)</a:t>
            </a:r>
            <a:endParaRPr lang="en-US" dirty="0" smtClean="0"/>
          </a:p>
          <a:p>
            <a:pPr lvl="1"/>
            <a:r>
              <a:rPr lang="en-US" dirty="0" smtClean="0"/>
              <a:t>Works well for large popular </a:t>
            </a:r>
            <a:r>
              <a:rPr lang="en-US" dirty="0" smtClean="0"/>
              <a:t>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
        <p:nvSpPr>
          <p:cNvPr id="5" name="Content Placeholder 2"/>
          <p:cNvSpPr txBox="1">
            <a:spLocks/>
          </p:cNvSpPr>
          <p:nvPr/>
        </p:nvSpPr>
        <p:spPr>
          <a:xfrm>
            <a:off x="304800" y="5638800"/>
            <a:ext cx="8229600" cy="1524000"/>
          </a:xfrm>
          <a:prstGeom prst="rect">
            <a:avLst/>
          </a:prstGeom>
        </p:spPr>
        <p:txBody>
          <a:bodyPr vert="horz" lIns="91440" tIns="45720" rIns="91440" bIns="45720" rtlCol="0">
            <a:normAutofit/>
          </a:bodyPr>
          <a:lstStyle/>
          <a:p>
            <a:pPr>
              <a:defRPr/>
            </a:pPr>
            <a:r>
              <a:rPr lang="en-US" sz="2000" b="1" dirty="0" smtClean="0"/>
              <a:t>“When I created BitTorrent in 2001, my mission was to solve the problem every website has when distributing large, popular files” – Bram Cohen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a:bodyPr>
          <a:lstStyle/>
          <a:p>
            <a:r>
              <a:rPr lang="en-US" dirty="0" smtClean="0"/>
              <a:t>Server </a:t>
            </a:r>
            <a:r>
              <a:rPr lang="en-US" dirty="0" smtClean="0"/>
              <a:t>side</a:t>
            </a:r>
            <a:endParaRPr lang="en-US" dirty="0" smtClean="0"/>
          </a:p>
          <a:p>
            <a:pPr lvl="1"/>
            <a:r>
              <a:rPr lang="en-US" dirty="0" smtClean="0"/>
              <a:t>Per File</a:t>
            </a:r>
          </a:p>
          <a:p>
            <a:pPr lvl="1"/>
            <a:r>
              <a:rPr lang="en-US" dirty="0" smtClean="0"/>
              <a:t>Have to provide traditional </a:t>
            </a:r>
            <a:r>
              <a:rPr lang="en-US" dirty="0" smtClean="0"/>
              <a:t>anyway</a:t>
            </a:r>
            <a:endParaRPr lang="en-US" dirty="0" smtClean="0"/>
          </a:p>
          <a:p>
            <a:pPr lvl="2"/>
            <a:r>
              <a:rPr lang="en-US" dirty="0" smtClean="0"/>
              <a:t>Lack of clients.</a:t>
            </a:r>
          </a:p>
          <a:p>
            <a:pPr lvl="1"/>
            <a:r>
              <a:rPr lang="en-US" dirty="0" smtClean="0"/>
              <a:t>Stigma</a:t>
            </a:r>
            <a:endParaRPr lang="en-US" dirty="0" smtClean="0"/>
          </a:p>
          <a:p>
            <a:pPr lvl="1"/>
            <a:r>
              <a:rPr lang="en-US" dirty="0" smtClean="0"/>
              <a:t>Extra </a:t>
            </a:r>
            <a:r>
              <a:rPr lang="en-US" dirty="0" smtClean="0"/>
              <a:t>maintenance</a:t>
            </a:r>
            <a:endParaRPr lang="en-US" dirty="0" smtClean="0"/>
          </a:p>
          <a:p>
            <a:pPr lvl="1"/>
            <a:r>
              <a:rPr lang="en-US" dirty="0" smtClean="0"/>
              <a:t>Large </a:t>
            </a:r>
            <a:r>
              <a:rPr lang="en-US" dirty="0" smtClean="0"/>
              <a:t>Files</a:t>
            </a:r>
            <a:endParaRPr lang="en-US" dirty="0" smtClean="0"/>
          </a:p>
          <a:p>
            <a:pPr lvl="1"/>
            <a:r>
              <a:rPr lang="en-US" dirty="0" smtClean="0"/>
              <a:t>Unknown </a:t>
            </a:r>
            <a:r>
              <a:rPr lang="en-US" dirty="0" smtClean="0"/>
              <a:t>demand</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BitTorrent downsides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setup/time per </a:t>
            </a:r>
            <a:r>
              <a:rPr lang="en-US" dirty="0" smtClean="0"/>
              <a:t>file</a:t>
            </a:r>
            <a:endParaRPr lang="en-US" dirty="0" smtClean="0"/>
          </a:p>
          <a:p>
            <a:pPr lvl="2"/>
            <a:r>
              <a:rPr lang="en-US" dirty="0" smtClean="0"/>
              <a:t>Small files</a:t>
            </a:r>
          </a:p>
          <a:p>
            <a:pPr lvl="1"/>
            <a:r>
              <a:rPr lang="en-US" dirty="0" smtClean="0"/>
              <a:t>Technical expertise</a:t>
            </a:r>
          </a:p>
          <a:p>
            <a:pPr lvl="1"/>
            <a:r>
              <a:rPr lang="en-US" dirty="0" smtClean="0"/>
              <a:t>Not </a:t>
            </a:r>
            <a:r>
              <a:rPr lang="en-US" dirty="0" smtClean="0"/>
              <a:t>integrated</a:t>
            </a:r>
            <a:endParaRPr lang="en-US" dirty="0" smtClean="0"/>
          </a:p>
          <a:p>
            <a:pPr lvl="2"/>
            <a:r>
              <a:rPr lang="en-US" dirty="0" smtClean="0"/>
              <a:t>Manual</a:t>
            </a:r>
            <a:endParaRPr lang="en-US" dirty="0" smtClean="0"/>
          </a:p>
          <a:p>
            <a:pPr lvl="2"/>
            <a:r>
              <a:rPr lang="en-US" dirty="0" smtClean="0"/>
              <a:t>Not HTTP </a:t>
            </a:r>
            <a:r>
              <a:rPr lang="en-US" dirty="0" smtClean="0"/>
              <a:t>optimized</a:t>
            </a:r>
            <a:endParaRPr lang="en-US" dirty="0" smtClean="0"/>
          </a:p>
          <a:p>
            <a:pPr lvl="1"/>
            <a:r>
              <a:rPr lang="en-US" dirty="0" smtClean="0"/>
              <a:t>Often slower than client-server</a:t>
            </a:r>
          </a:p>
          <a:p>
            <a:pPr lvl="2"/>
            <a:r>
              <a:rPr lang="en-US" dirty="0" smtClean="0"/>
              <a:t>Costs time</a:t>
            </a:r>
          </a:p>
          <a:p>
            <a:pPr lvl="3"/>
            <a:r>
              <a:rPr lang="en-US" dirty="0" err="1" smtClean="0"/>
              <a:t>Warmup</a:t>
            </a:r>
            <a:r>
              <a:rPr lang="en-US" dirty="0" smtClean="0"/>
              <a:t> phase</a:t>
            </a:r>
          </a:p>
          <a:p>
            <a:pPr lvl="3"/>
            <a:r>
              <a:rPr lang="en-US" dirty="0" smtClean="0"/>
              <a:t>Not enough seeds</a:t>
            </a:r>
            <a:endParaRPr lang="en-US" dirty="0" smtClean="0"/>
          </a:p>
          <a:p>
            <a:pPr lvl="1"/>
            <a:r>
              <a:rPr lang="en-US" dirty="0" smtClean="0"/>
              <a:t>Not </a:t>
            </a:r>
            <a:r>
              <a:rPr lang="en-US" dirty="0" smtClean="0"/>
              <a:t>available</a:t>
            </a:r>
            <a:endParaRPr lang="en-US" dirty="0" smtClean="0"/>
          </a:p>
        </p:txBody>
      </p:sp>
      <p:pic>
        <p:nvPicPr>
          <p:cNvPr id="4" name="Picture 2"/>
          <p:cNvPicPr>
            <a:picLocks noChangeAspect="1" noChangeArrowheads="1"/>
          </p:cNvPicPr>
          <p:nvPr/>
        </p:nvPicPr>
        <p:blipFill>
          <a:blip r:embed="rId3" cstate="print"/>
          <a:srcRect/>
          <a:stretch>
            <a:fillRect/>
          </a:stretch>
        </p:blipFill>
        <p:spPr bwMode="auto">
          <a:xfrm>
            <a:off x="4886864" y="1219200"/>
            <a:ext cx="4257136"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1184</Words>
  <Application>Microsoft Office PowerPoint</Application>
  <PresentationFormat>On-screen Show (4:3)</PresentationFormat>
  <Paragraphs>246</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Making Today’s Internet Faster</vt:lpstr>
      <vt:lpstr>Fast download</vt:lpstr>
      <vt:lpstr>Slow downloads</vt:lpstr>
      <vt:lpstr>Your options</vt:lpstr>
      <vt:lpstr>Server options</vt:lpstr>
      <vt:lpstr>CDN can fail</vt:lpstr>
      <vt:lpstr>Turn to P2P</vt:lpstr>
      <vt:lpstr>BitTorrent downsides</vt:lpstr>
      <vt:lpstr>BitTorrent downsides</vt:lpstr>
      <vt:lpstr>Related Work</vt:lpstr>
      <vt:lpstr>Automatic Swarming</vt:lpstr>
      <vt:lpstr>Automatic Swarming -- Goals</vt:lpstr>
      <vt:lpstr>Monitor Download</vt:lpstr>
      <vt:lpstr>P2P: Transition</vt:lpstr>
      <vt:lpstr>Details</vt:lpstr>
      <vt:lpstr>Methodology</vt:lpstr>
      <vt:lpstr>Methodology</vt:lpstr>
      <vt:lpstr>Performance Client-Server</vt:lpstr>
      <vt:lpstr>Performance – Automatic Swarming</vt:lpstr>
      <vt:lpstr>Automatic Swarming  Transition Cause</vt:lpstr>
      <vt:lpstr>Compared</vt:lpstr>
      <vt:lpstr>Effect of Varying Parameters</vt:lpstr>
      <vt:lpstr>Varying T</vt:lpstr>
      <vt:lpstr>Varying R</vt:lpstr>
      <vt:lpstr>Varying W</vt:lpstr>
      <vt:lpstr>Full web Page</vt:lpstr>
      <vt:lpstr>Multiple Files Versus Client-Server</vt:lpstr>
      <vt:lpstr>Block Size</vt:lpstr>
      <vt:lpstr>Linger Time</vt:lpstr>
      <vt:lpstr>Peer connection</vt:lpstr>
      <vt:lpstr>With Large Files</vt:lpstr>
      <vt:lpstr>BitTorrent’s Large File Optimizations</vt:lpstr>
      <vt:lpstr>Conclusion</vt:lpstr>
      <vt:lpstr>Automatic Swarming -- Goals</vt:lpstr>
      <vt:lpstr>Future Work</vt:lpstr>
      <vt:lpstr>Questions?</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packrd</cp:lastModifiedBy>
  <cp:revision>642</cp:revision>
  <dcterms:created xsi:type="dcterms:W3CDTF">2010-03-26T23:37:09Z</dcterms:created>
  <dcterms:modified xsi:type="dcterms:W3CDTF">2010-04-13T21:35:35Z</dcterms:modified>
</cp:coreProperties>
</file>